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98"/>
  </p:notesMasterIdLst>
  <p:handoutMasterIdLst>
    <p:handoutMasterId r:id="rId99"/>
  </p:handoutMasterIdLst>
  <p:sldIdLst>
    <p:sldId id="346" r:id="rId2"/>
    <p:sldId id="860" r:id="rId3"/>
    <p:sldId id="1576" r:id="rId4"/>
    <p:sldId id="1511" r:id="rId5"/>
    <p:sldId id="1549" r:id="rId6"/>
    <p:sldId id="1290" r:id="rId7"/>
    <p:sldId id="1516" r:id="rId8"/>
    <p:sldId id="1604" r:id="rId9"/>
    <p:sldId id="1518" r:id="rId10"/>
    <p:sldId id="1602" r:id="rId11"/>
    <p:sldId id="1520" r:id="rId12"/>
    <p:sldId id="1512" r:id="rId13"/>
    <p:sldId id="1524" r:id="rId14"/>
    <p:sldId id="1525" r:id="rId15"/>
    <p:sldId id="1547" r:id="rId16"/>
    <p:sldId id="1526" r:id="rId17"/>
    <p:sldId id="1575" r:id="rId18"/>
    <p:sldId id="763" r:id="rId19"/>
    <p:sldId id="1350" r:id="rId20"/>
    <p:sldId id="1605" r:id="rId21"/>
    <p:sldId id="1038" r:id="rId22"/>
    <p:sldId id="1558" r:id="rId23"/>
    <p:sldId id="771" r:id="rId24"/>
    <p:sldId id="1601" r:id="rId25"/>
    <p:sldId id="1522" r:id="rId26"/>
    <p:sldId id="1362" r:id="rId27"/>
    <p:sldId id="1471" r:id="rId28"/>
    <p:sldId id="1474" r:id="rId29"/>
    <p:sldId id="1306" r:id="rId30"/>
    <p:sldId id="1581" r:id="rId31"/>
    <p:sldId id="448" r:id="rId32"/>
    <p:sldId id="1112" r:id="rId33"/>
    <p:sldId id="1397" r:id="rId34"/>
    <p:sldId id="1363" r:id="rId35"/>
    <p:sldId id="1298" r:id="rId36"/>
    <p:sldId id="1583" r:id="rId37"/>
    <p:sldId id="785" r:id="rId38"/>
    <p:sldId id="1585" r:id="rId39"/>
    <p:sldId id="1430" r:id="rId40"/>
    <p:sldId id="1582" r:id="rId41"/>
    <p:sldId id="1542" r:id="rId42"/>
    <p:sldId id="1332" r:id="rId43"/>
    <p:sldId id="1566" r:id="rId44"/>
    <p:sldId id="1570" r:id="rId45"/>
    <p:sldId id="1571" r:id="rId46"/>
    <p:sldId id="1531" r:id="rId47"/>
    <p:sldId id="1572" r:id="rId48"/>
    <p:sldId id="1573" r:id="rId49"/>
    <p:sldId id="1574" r:id="rId50"/>
    <p:sldId id="1557" r:id="rId51"/>
    <p:sldId id="1358" r:id="rId52"/>
    <p:sldId id="1351" r:id="rId53"/>
    <p:sldId id="1523" r:id="rId54"/>
    <p:sldId id="1090" r:id="rId55"/>
    <p:sldId id="760" r:id="rId56"/>
    <p:sldId id="1514" r:id="rId57"/>
    <p:sldId id="1577" r:id="rId58"/>
    <p:sldId id="1561" r:id="rId59"/>
    <p:sldId id="755" r:id="rId60"/>
    <p:sldId id="829" r:id="rId61"/>
    <p:sldId id="828" r:id="rId62"/>
    <p:sldId id="682" r:id="rId63"/>
    <p:sldId id="1091" r:id="rId64"/>
    <p:sldId id="1436" r:id="rId65"/>
    <p:sldId id="1545" r:id="rId66"/>
    <p:sldId id="1554" r:id="rId67"/>
    <p:sldId id="1072" r:id="rId68"/>
    <p:sldId id="841" r:id="rId69"/>
    <p:sldId id="1578" r:id="rId70"/>
    <p:sldId id="864" r:id="rId71"/>
    <p:sldId id="1465" r:id="rId72"/>
    <p:sldId id="1444" r:id="rId73"/>
    <p:sldId id="1442" r:id="rId74"/>
    <p:sldId id="683" r:id="rId75"/>
    <p:sldId id="1070" r:id="rId76"/>
    <p:sldId id="1294" r:id="rId77"/>
    <p:sldId id="1295" r:id="rId78"/>
    <p:sldId id="1603" r:id="rId79"/>
    <p:sldId id="1579" r:id="rId80"/>
    <p:sldId id="1087" r:id="rId81"/>
    <p:sldId id="843" r:id="rId82"/>
    <p:sldId id="1086" r:id="rId83"/>
    <p:sldId id="848" r:id="rId84"/>
    <p:sldId id="849" r:id="rId85"/>
    <p:sldId id="850" r:id="rId86"/>
    <p:sldId id="853" r:id="rId87"/>
    <p:sldId id="854" r:id="rId88"/>
    <p:sldId id="856" r:id="rId89"/>
    <p:sldId id="857" r:id="rId90"/>
    <p:sldId id="858" r:id="rId91"/>
    <p:sldId id="859" r:id="rId92"/>
    <p:sldId id="862" r:id="rId93"/>
    <p:sldId id="863" r:id="rId94"/>
    <p:sldId id="1580" r:id="rId95"/>
    <p:sldId id="709" r:id="rId96"/>
    <p:sldId id="981"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984" userDrawn="1">
          <p15:clr>
            <a:srgbClr val="A4A3A4"/>
          </p15:clr>
        </p15:guide>
        <p15:guide id="2" orient="horz" pos="1368" userDrawn="1">
          <p15:clr>
            <a:srgbClr val="A4A3A4"/>
          </p15:clr>
        </p15:guide>
        <p15:guide id="3" orient="horz" pos="22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mily Grossman" initials="EG" lastIdx="58" clrIdx="0"/>
  <p:cmAuthor id="2" name="Emily Grossman" initials="EG [2]" lastIdx="1" clrIdx="1"/>
  <p:cmAuthor id="3" name="Emily Grossman" initials="EG [3]" lastIdx="1" clrIdx="2"/>
  <p:cmAuthor id="4" name="Emily Grossman" initials="EG [4]" lastIdx="1" clrIdx="3"/>
  <p:cmAuthor id="5" name="Emily Grossman" initials="EG [5]" lastIdx="1" clrIdx="4"/>
  <p:cmAuthor id="6" name="Emily Grossman" initials="EG [6]" lastIdx="1" clrIdx="5"/>
  <p:cmAuthor id="7" name="Emily Grossman" initials="EG [7]" lastIdx="1" clrIdx="6"/>
  <p:cmAuthor id="8" name="Emily Grossman" initials="EG [8]" lastIdx="1" clrIdx="7"/>
  <p:cmAuthor id="9" name="Emily Grossman" initials="EG [9]" lastIdx="1" clrIdx="8"/>
  <p:cmAuthor id="10" name="Emily Grossman" initials="EG [10]" lastIdx="0" clrIdx="9"/>
  <p:cmAuthor id="11" name="Emily Grossman" initials="EG [11]" lastIdx="1" clrIdx="10"/>
  <p:cmAuthor id="12" name="Rachel Murphy" initials="RM" lastIdx="2" clrIdx="11">
    <p:extLst>
      <p:ext uri="{19B8F6BF-5375-455C-9EA6-DF929625EA0E}">
        <p15:presenceInfo xmlns:p15="http://schemas.microsoft.com/office/powerpoint/2012/main" userId="6c3ed22f-1ce1-4167-9a45-111a561ffc5f" providerId="Windows Live"/>
      </p:ext>
    </p:extLst>
  </p:cmAuthor>
  <p:cmAuthor id="13" name="Microsoft Office User" initials="MOU" lastIdx="1" clrIdx="12">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75A6A"/>
    <a:srgbClr val="F8E2E8"/>
    <a:srgbClr val="000000"/>
    <a:srgbClr val="D5EDD9"/>
    <a:srgbClr val="23B27F"/>
    <a:srgbClr val="30A674"/>
    <a:srgbClr val="B19019"/>
    <a:srgbClr val="6633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38"/>
    <p:restoredTop sz="87711"/>
  </p:normalViewPr>
  <p:slideViewPr>
    <p:cSldViewPr snapToGrid="0" snapToObjects="1">
      <p:cViewPr varScale="1">
        <p:scale>
          <a:sx n="108" d="100"/>
          <a:sy n="108" d="100"/>
        </p:scale>
        <p:origin x="888" y="184"/>
      </p:cViewPr>
      <p:guideLst>
        <p:guide pos="3984"/>
        <p:guide orient="horz" pos="1368"/>
        <p:guide orient="horz" pos="2260"/>
      </p:guideLst>
    </p:cSldViewPr>
  </p:slideViewPr>
  <p:notesTextViewPr>
    <p:cViewPr>
      <p:scale>
        <a:sx n="110" d="100"/>
        <a:sy n="110" d="100"/>
      </p:scale>
      <p:origin x="0" y="0"/>
    </p:cViewPr>
  </p:notesTextViewPr>
  <p:sorterViewPr>
    <p:cViewPr>
      <p:scale>
        <a:sx n="121" d="100"/>
        <a:sy n="121" d="100"/>
      </p:scale>
      <p:origin x="0" y="0"/>
    </p:cViewPr>
  </p:sorterViewPr>
  <p:notesViewPr>
    <p:cSldViewPr snapToGrid="0" snapToObjects="1">
      <p:cViewPr varScale="1">
        <p:scale>
          <a:sx n="119" d="100"/>
          <a:sy n="119" d="100"/>
        </p:scale>
        <p:origin x="3920"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handoutMaster" Target="handoutMasters/handout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kimmackley/Downloads/Book1.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6.4444444444444443E-2"/>
          <c:y val="5.0925925925925923E-2"/>
        </c:manualLayout>
      </c:layout>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Brandon Grotesque" panose="020B0503020203060202" pitchFamily="34" charset="77"/>
              <a:ea typeface="+mn-ea"/>
              <a:cs typeface="+mn-cs"/>
            </a:defRPr>
          </a:pPr>
          <a:endParaRPr lang="en-US"/>
        </a:p>
      </c:txPr>
    </c:title>
    <c:autoTitleDeleted val="0"/>
    <c:plotArea>
      <c:layout/>
      <c:pieChart>
        <c:varyColors val="1"/>
        <c:ser>
          <c:idx val="0"/>
          <c:order val="0"/>
          <c:tx>
            <c:strRef>
              <c:f>Sheet1!$A$4</c:f>
              <c:strCache>
                <c:ptCount val="1"/>
                <c:pt idx="0">
                  <c:v>Education Data Interoperability</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4B9-4844-BB56-9AB3AE2CD2B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4B9-4844-BB56-9AB3AE2CD2BB}"/>
              </c:ext>
            </c:extLst>
          </c:dPt>
          <c:dLbls>
            <c:dLbl>
              <c:idx val="0"/>
              <c:layout>
                <c:manualLayout>
                  <c:x val="-0.14612281277340339"/>
                  <c:y val="-0.11540645960921551"/>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64B9-4844-BB56-9AB3AE2CD2BB}"/>
                </c:ext>
              </c:extLst>
            </c:dLbl>
            <c:dLbl>
              <c:idx val="1"/>
              <c:layout>
                <c:manualLayout>
                  <c:x val="0.14240704286964129"/>
                  <c:y val="9.3740157480314959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64B9-4844-BB56-9AB3AE2CD2BB}"/>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Brandon Grotesque" panose="020B0503020203060202" pitchFamily="34" charset="77"/>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Sheet1!$B$3:$C$3</c:f>
              <c:strCache>
                <c:ptCount val="2"/>
                <c:pt idx="0">
                  <c:v>Remaining Mentions</c:v>
                </c:pt>
                <c:pt idx="1">
                  <c:v>Privacy</c:v>
                </c:pt>
              </c:strCache>
            </c:strRef>
          </c:cat>
          <c:val>
            <c:numRef>
              <c:f>Sheet1!$B$4:$C$4</c:f>
              <c:numCache>
                <c:formatCode>General</c:formatCode>
                <c:ptCount val="2"/>
                <c:pt idx="0">
                  <c:v>181</c:v>
                </c:pt>
                <c:pt idx="1">
                  <c:v>97</c:v>
                </c:pt>
              </c:numCache>
            </c:numRef>
          </c:val>
          <c:extLst>
            <c:ext xmlns:c16="http://schemas.microsoft.com/office/drawing/2014/chart" uri="{C3380CC4-5D6E-409C-BE32-E72D297353CC}">
              <c16:uniqueId val="{00000004-64B9-4844-BB56-9AB3AE2CD2BB}"/>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52852974628171479"/>
          <c:y val="0.84632728200641583"/>
          <c:w val="0.33535914260717409"/>
          <c:h val="0.15266914552347624"/>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Brandon Grotesque" panose="020B0503020203060202" pitchFamily="34" charset="77"/>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latin typeface="Brandon Grotesque" panose="020B0503020203060202" pitchFamily="34" charset="77"/>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1711248906386702"/>
          <c:y val="3.2407407407407406E-2"/>
        </c:manualLayout>
      </c:layout>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Brandon Grotesque" panose="020B0503020203060202" pitchFamily="34" charset="77"/>
              <a:ea typeface="+mn-ea"/>
              <a:cs typeface="+mn-cs"/>
            </a:defRPr>
          </a:pPr>
          <a:endParaRPr lang="en-US"/>
        </a:p>
      </c:txPr>
    </c:title>
    <c:autoTitleDeleted val="0"/>
    <c:plotArea>
      <c:layout/>
      <c:pieChart>
        <c:varyColors val="1"/>
        <c:ser>
          <c:idx val="0"/>
          <c:order val="0"/>
          <c:tx>
            <c:strRef>
              <c:f>Sheet1!$A$2</c:f>
              <c:strCache>
                <c:ptCount val="1"/>
                <c:pt idx="0">
                  <c:v>Student Data Privacy</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F1E-0941-80E4-5476440BCAE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F1E-0941-80E4-5476440BCAEE}"/>
              </c:ext>
            </c:extLst>
          </c:dPt>
          <c:dLbls>
            <c:dLbl>
              <c:idx val="0"/>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Brandon Grotesque" panose="020B0503020203060202" pitchFamily="34" charset="77"/>
                      <a:ea typeface="+mn-ea"/>
                      <a:cs typeface="+mn-cs"/>
                    </a:defRPr>
                  </a:pPr>
                  <a:endParaRPr lang="en-US"/>
                </a:p>
              </c:txPr>
              <c:showLegendKey val="0"/>
              <c:showVal val="0"/>
              <c:showCatName val="0"/>
              <c:showSerName val="0"/>
              <c:showPercent val="1"/>
              <c:showBubbleSize val="0"/>
              <c:extLst>
                <c:ext xmlns:c16="http://schemas.microsoft.com/office/drawing/2014/chart" uri="{C3380CC4-5D6E-409C-BE32-E72D297353CC}">
                  <c16:uniqueId val="{00000001-8F1E-0941-80E4-5476440BCAEE}"/>
                </c:ext>
              </c:extLst>
            </c:dLbl>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Brandon Grotesque" panose="020B0503020203060202" pitchFamily="34" charset="77"/>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Sheet1!$B$1:$C$1</c:f>
              <c:strCache>
                <c:ptCount val="2"/>
                <c:pt idx="0">
                  <c:v>Remaining Mentions</c:v>
                </c:pt>
                <c:pt idx="1">
                  <c:v>Interoperability</c:v>
                </c:pt>
              </c:strCache>
            </c:strRef>
          </c:cat>
          <c:val>
            <c:numRef>
              <c:f>Sheet1!$B$2:$C$2</c:f>
              <c:numCache>
                <c:formatCode>General</c:formatCode>
                <c:ptCount val="2"/>
                <c:pt idx="0">
                  <c:v>2265</c:v>
                </c:pt>
                <c:pt idx="1">
                  <c:v>65</c:v>
                </c:pt>
              </c:numCache>
            </c:numRef>
          </c:val>
          <c:extLst>
            <c:ext xmlns:c16="http://schemas.microsoft.com/office/drawing/2014/chart" uri="{C3380CC4-5D6E-409C-BE32-E72D297353CC}">
              <c16:uniqueId val="{00000004-8F1E-0941-80E4-5476440BCAEE}"/>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43211592300962387"/>
          <c:y val="0.8264698162729659"/>
          <c:w val="0.37899518810148736"/>
          <c:h val="0.1735301837270341"/>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Brandon Grotesque" panose="020B0503020203060202" pitchFamily="34" charset="77"/>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latin typeface="Brandon Grotesque" panose="020B0503020203060202" pitchFamily="34" charset="77"/>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293804-276D-4F45-A42A-97D7F607264B}" type="doc">
      <dgm:prSet loTypeId="urn:microsoft.com/office/officeart/2005/8/layout/pyramid1" loCatId="" qsTypeId="urn:microsoft.com/office/officeart/2005/8/quickstyle/simple1" qsCatId="simple" csTypeId="urn:microsoft.com/office/officeart/2005/8/colors/colorful1" csCatId="colorful" phldr="1"/>
      <dgm:spPr/>
    </dgm:pt>
    <dgm:pt modelId="{9A510FEF-5C04-F140-9309-3A5AC474177B}">
      <dgm:prSet phldrT="[Text]" custT="1"/>
      <dgm:spPr/>
      <dgm:t>
        <a:bodyPr/>
        <a:lstStyle/>
        <a:p>
          <a:r>
            <a:rPr lang="en-US" sz="1600" dirty="0">
              <a:solidFill>
                <a:schemeClr val="bg1"/>
              </a:solidFill>
              <a:latin typeface="Brandon Grotesque" panose="020B0503020203060202" pitchFamily="34" charset="77"/>
            </a:rPr>
            <a:t>Agile</a:t>
          </a:r>
        </a:p>
      </dgm:t>
    </dgm:pt>
    <dgm:pt modelId="{BB42EC83-C154-EF48-A766-B715F5525ED4}" type="parTrans" cxnId="{3D5AB06E-4DB2-1D46-B21F-439C28ED4090}">
      <dgm:prSet/>
      <dgm:spPr/>
      <dgm:t>
        <a:bodyPr/>
        <a:lstStyle/>
        <a:p>
          <a:endParaRPr lang="en-US">
            <a:latin typeface="Brandon Grotesque" panose="020B0503020203060202" pitchFamily="34" charset="77"/>
          </a:endParaRPr>
        </a:p>
      </dgm:t>
    </dgm:pt>
    <dgm:pt modelId="{B5441827-EFB7-E443-AA90-1E80704A4B98}" type="sibTrans" cxnId="{3D5AB06E-4DB2-1D46-B21F-439C28ED4090}">
      <dgm:prSet/>
      <dgm:spPr/>
      <dgm:t>
        <a:bodyPr/>
        <a:lstStyle/>
        <a:p>
          <a:endParaRPr lang="en-US">
            <a:latin typeface="Brandon Grotesque" panose="020B0503020203060202" pitchFamily="34" charset="77"/>
          </a:endParaRPr>
        </a:p>
      </dgm:t>
    </dgm:pt>
    <dgm:pt modelId="{D753560C-4169-424C-BE67-592B030E881F}">
      <dgm:prSet phldrT="[Text]" custT="1"/>
      <dgm:spPr/>
      <dgm:t>
        <a:bodyPr/>
        <a:lstStyle/>
        <a:p>
          <a:r>
            <a:rPr lang="en-US" sz="1000" b="1" dirty="0">
              <a:latin typeface="Brandon Grotesque" panose="020B0503020203060202" pitchFamily="34" charset="77"/>
            </a:rPr>
            <a:t>Real Time, Weekly</a:t>
          </a:r>
        </a:p>
      </dgm:t>
    </dgm:pt>
    <dgm:pt modelId="{45361A92-2F44-A144-82EF-6B83C65E0124}" type="parTrans" cxnId="{B4C6094C-ABA9-DE43-8153-499CB1A04A81}">
      <dgm:prSet/>
      <dgm:spPr/>
      <dgm:t>
        <a:bodyPr/>
        <a:lstStyle/>
        <a:p>
          <a:endParaRPr lang="en-US">
            <a:latin typeface="Brandon Grotesque" panose="020B0503020203060202" pitchFamily="34" charset="77"/>
          </a:endParaRPr>
        </a:p>
      </dgm:t>
    </dgm:pt>
    <dgm:pt modelId="{F7828FF9-0681-C442-86AB-3ADFD6E6B1A7}" type="sibTrans" cxnId="{B4C6094C-ABA9-DE43-8153-499CB1A04A81}">
      <dgm:prSet/>
      <dgm:spPr/>
      <dgm:t>
        <a:bodyPr/>
        <a:lstStyle/>
        <a:p>
          <a:endParaRPr lang="en-US">
            <a:latin typeface="Brandon Grotesque" panose="020B0503020203060202" pitchFamily="34" charset="77"/>
          </a:endParaRPr>
        </a:p>
      </dgm:t>
    </dgm:pt>
    <dgm:pt modelId="{EB378D21-3844-EB49-8D5C-0D34C7D1C34C}">
      <dgm:prSet phldrT="[Text]" custT="1"/>
      <dgm:spPr/>
      <dgm:t>
        <a:bodyPr/>
        <a:lstStyle/>
        <a:p>
          <a:r>
            <a:rPr lang="en-US" sz="1000" dirty="0">
              <a:latin typeface="Brandon Grotesque" panose="020B0503020203060202" pitchFamily="34" charset="77"/>
            </a:rPr>
            <a:t>Proactive Pitching</a:t>
          </a:r>
        </a:p>
      </dgm:t>
    </dgm:pt>
    <dgm:pt modelId="{D638ED8A-3BB9-2242-A3EF-62C250D12691}" type="parTrans" cxnId="{14278F26-A7F2-7E43-898A-F908ABBC9255}">
      <dgm:prSet/>
      <dgm:spPr/>
      <dgm:t>
        <a:bodyPr/>
        <a:lstStyle/>
        <a:p>
          <a:endParaRPr lang="en-US">
            <a:latin typeface="Brandon Grotesque" panose="020B0503020203060202" pitchFamily="34" charset="77"/>
          </a:endParaRPr>
        </a:p>
      </dgm:t>
    </dgm:pt>
    <dgm:pt modelId="{1AD6209E-53FF-0D48-A99C-44B961E7D526}" type="sibTrans" cxnId="{14278F26-A7F2-7E43-898A-F908ABBC9255}">
      <dgm:prSet/>
      <dgm:spPr/>
      <dgm:t>
        <a:bodyPr/>
        <a:lstStyle/>
        <a:p>
          <a:endParaRPr lang="en-US">
            <a:latin typeface="Brandon Grotesque" panose="020B0503020203060202" pitchFamily="34" charset="77"/>
          </a:endParaRPr>
        </a:p>
      </dgm:t>
    </dgm:pt>
    <dgm:pt modelId="{A8684E5F-9E2C-E742-BCA3-28EB8EEDCAE3}">
      <dgm:prSet phldrT="[Text]" custT="1"/>
      <dgm:spPr/>
      <dgm:t>
        <a:bodyPr/>
        <a:lstStyle/>
        <a:p>
          <a:r>
            <a:rPr lang="en-US" sz="1000" dirty="0">
              <a:latin typeface="Brandon Grotesque" panose="020B0503020203060202" pitchFamily="34" charset="77"/>
            </a:rPr>
            <a:t>Media Enquiries</a:t>
          </a:r>
        </a:p>
      </dgm:t>
    </dgm:pt>
    <dgm:pt modelId="{AD75C181-6C1A-DF41-A355-4FBF643D26F9}" type="parTrans" cxnId="{BEB27D57-EC95-B245-9C3F-D7D873F0BE07}">
      <dgm:prSet/>
      <dgm:spPr/>
      <dgm:t>
        <a:bodyPr/>
        <a:lstStyle/>
        <a:p>
          <a:endParaRPr lang="en-US">
            <a:latin typeface="Brandon Grotesque" panose="020B0503020203060202" pitchFamily="34" charset="77"/>
          </a:endParaRPr>
        </a:p>
      </dgm:t>
    </dgm:pt>
    <dgm:pt modelId="{7652AD93-DE83-A242-B774-E7C946F4B09D}" type="sibTrans" cxnId="{BEB27D57-EC95-B245-9C3F-D7D873F0BE07}">
      <dgm:prSet/>
      <dgm:spPr/>
      <dgm:t>
        <a:bodyPr/>
        <a:lstStyle/>
        <a:p>
          <a:endParaRPr lang="en-US">
            <a:latin typeface="Brandon Grotesque" panose="020B0503020203060202" pitchFamily="34" charset="77"/>
          </a:endParaRPr>
        </a:p>
      </dgm:t>
    </dgm:pt>
    <dgm:pt modelId="{0BE1547C-C173-7B46-9811-4D68759EFFD6}">
      <dgm:prSet phldrT="[Text]" custT="1"/>
      <dgm:spPr/>
      <dgm:t>
        <a:bodyPr/>
        <a:lstStyle/>
        <a:p>
          <a:r>
            <a:rPr lang="en-US" sz="1000" dirty="0">
              <a:latin typeface="Brandon Grotesque" panose="020B0503020203060202" pitchFamily="34" charset="77"/>
            </a:rPr>
            <a:t>News Program </a:t>
          </a:r>
        </a:p>
      </dgm:t>
    </dgm:pt>
    <dgm:pt modelId="{B2FFE433-C386-C146-8246-951BAF49794F}" type="parTrans" cxnId="{5D2398A7-85E1-E746-B40F-E7C16CECB2E3}">
      <dgm:prSet/>
      <dgm:spPr/>
      <dgm:t>
        <a:bodyPr/>
        <a:lstStyle/>
        <a:p>
          <a:endParaRPr lang="en-US">
            <a:latin typeface="Brandon Grotesque" panose="020B0503020203060202" pitchFamily="34" charset="77"/>
          </a:endParaRPr>
        </a:p>
      </dgm:t>
    </dgm:pt>
    <dgm:pt modelId="{FDF8AED2-7008-DD4E-8238-3917CEF9150F}" type="sibTrans" cxnId="{5D2398A7-85E1-E746-B40F-E7C16CECB2E3}">
      <dgm:prSet/>
      <dgm:spPr/>
      <dgm:t>
        <a:bodyPr/>
        <a:lstStyle/>
        <a:p>
          <a:endParaRPr lang="en-US">
            <a:latin typeface="Brandon Grotesque" panose="020B0503020203060202" pitchFamily="34" charset="77"/>
          </a:endParaRPr>
        </a:p>
      </dgm:t>
    </dgm:pt>
    <dgm:pt modelId="{934CE3AA-0BE4-AF48-AB50-9AB294472970}">
      <dgm:prSet phldrT="[Text]" custT="1"/>
      <dgm:spPr/>
      <dgm:t>
        <a:bodyPr/>
        <a:lstStyle/>
        <a:p>
          <a:r>
            <a:rPr lang="en-US" sz="1000" dirty="0">
              <a:latin typeface="Brandon Grotesque" panose="020B0503020203060202" pitchFamily="34" charset="77"/>
            </a:rPr>
            <a:t>Social Listening</a:t>
          </a:r>
        </a:p>
      </dgm:t>
    </dgm:pt>
    <dgm:pt modelId="{4B167EDF-75D3-B24E-967A-DA56E2E452F1}" type="parTrans" cxnId="{66FC0A0D-AD33-2843-AC08-2C9D20DD9CFB}">
      <dgm:prSet/>
      <dgm:spPr/>
      <dgm:t>
        <a:bodyPr/>
        <a:lstStyle/>
        <a:p>
          <a:endParaRPr lang="en-US">
            <a:latin typeface="Brandon Grotesque" panose="020B0503020203060202" pitchFamily="34" charset="77"/>
          </a:endParaRPr>
        </a:p>
      </dgm:t>
    </dgm:pt>
    <dgm:pt modelId="{7F25599E-08A5-8E46-96EC-FFAC77BE3479}" type="sibTrans" cxnId="{66FC0A0D-AD33-2843-AC08-2C9D20DD9CFB}">
      <dgm:prSet/>
      <dgm:spPr/>
      <dgm:t>
        <a:bodyPr/>
        <a:lstStyle/>
        <a:p>
          <a:endParaRPr lang="en-US">
            <a:latin typeface="Brandon Grotesque" panose="020B0503020203060202" pitchFamily="34" charset="77"/>
          </a:endParaRPr>
        </a:p>
      </dgm:t>
    </dgm:pt>
    <dgm:pt modelId="{5EFE7B8E-54CC-1342-B5DD-D46FC9F0C0BB}">
      <dgm:prSet phldrT="[Text]" custT="1"/>
      <dgm:spPr/>
      <dgm:t>
        <a:bodyPr/>
        <a:lstStyle/>
        <a:p>
          <a:r>
            <a:rPr lang="en-US" sz="1000" dirty="0">
              <a:latin typeface="Brandon Grotesque" panose="020B0503020203060202" pitchFamily="34" charset="77"/>
            </a:rPr>
            <a:t>News Monitoring</a:t>
          </a:r>
        </a:p>
      </dgm:t>
    </dgm:pt>
    <dgm:pt modelId="{26E31720-C976-EC49-99C4-14A673450632}" type="parTrans" cxnId="{82802384-EFA1-FC47-A0C9-59E8E268CE9F}">
      <dgm:prSet/>
      <dgm:spPr/>
      <dgm:t>
        <a:bodyPr/>
        <a:lstStyle/>
        <a:p>
          <a:endParaRPr lang="en-US">
            <a:latin typeface="Brandon Grotesque" panose="020B0503020203060202" pitchFamily="34" charset="77"/>
          </a:endParaRPr>
        </a:p>
      </dgm:t>
    </dgm:pt>
    <dgm:pt modelId="{95A51FCE-1CA7-AA4F-AB08-541A51203106}" type="sibTrans" cxnId="{82802384-EFA1-FC47-A0C9-59E8E268CE9F}">
      <dgm:prSet/>
      <dgm:spPr/>
      <dgm:t>
        <a:bodyPr/>
        <a:lstStyle/>
        <a:p>
          <a:endParaRPr lang="en-US">
            <a:latin typeface="Brandon Grotesque" panose="020B0503020203060202" pitchFamily="34" charset="77"/>
          </a:endParaRPr>
        </a:p>
      </dgm:t>
    </dgm:pt>
    <dgm:pt modelId="{EBCC071C-0D3E-6C45-A2B9-889195E35A28}">
      <dgm:prSet phldrT="[Text]" custT="1"/>
      <dgm:spPr/>
      <dgm:t>
        <a:bodyPr/>
        <a:lstStyle/>
        <a:p>
          <a:r>
            <a:rPr lang="en-US" sz="1600" dirty="0">
              <a:solidFill>
                <a:schemeClr val="bg1"/>
              </a:solidFill>
              <a:latin typeface="Brandon Grotesque" panose="020B0503020203060202" pitchFamily="34" charset="77"/>
            </a:rPr>
            <a:t>Calendar Programming</a:t>
          </a:r>
        </a:p>
      </dgm:t>
    </dgm:pt>
    <dgm:pt modelId="{619F0D14-4643-A54E-BFCA-95239DADF34F}" type="parTrans" cxnId="{A9D74B37-4228-D74B-9F71-FB991A8BA273}">
      <dgm:prSet/>
      <dgm:spPr/>
      <dgm:t>
        <a:bodyPr/>
        <a:lstStyle/>
        <a:p>
          <a:endParaRPr lang="en-US">
            <a:latin typeface="Brandon Grotesque" panose="020B0503020203060202" pitchFamily="34" charset="77"/>
          </a:endParaRPr>
        </a:p>
      </dgm:t>
    </dgm:pt>
    <dgm:pt modelId="{AC239D23-913D-484B-B34C-1D525DB41D11}" type="sibTrans" cxnId="{A9D74B37-4228-D74B-9F71-FB991A8BA273}">
      <dgm:prSet/>
      <dgm:spPr/>
      <dgm:t>
        <a:bodyPr/>
        <a:lstStyle/>
        <a:p>
          <a:endParaRPr lang="en-US">
            <a:latin typeface="Brandon Grotesque" panose="020B0503020203060202" pitchFamily="34" charset="77"/>
          </a:endParaRPr>
        </a:p>
      </dgm:t>
    </dgm:pt>
    <dgm:pt modelId="{71D8D746-43B0-614B-A1D0-88455EB68E98}">
      <dgm:prSet phldrT="[Text]" custT="1"/>
      <dgm:spPr/>
      <dgm:t>
        <a:bodyPr/>
        <a:lstStyle/>
        <a:p>
          <a:r>
            <a:rPr lang="en-US" sz="1000" b="1" dirty="0">
              <a:latin typeface="Brandon Grotesque" panose="020B0503020203060202" pitchFamily="34" charset="77"/>
            </a:rPr>
            <a:t>Year-Round</a:t>
          </a:r>
        </a:p>
      </dgm:t>
    </dgm:pt>
    <dgm:pt modelId="{FAE8F453-1907-4F42-9614-84132AF65BCC}" type="parTrans" cxnId="{F12AD3D5-A071-E146-9D65-593F96E3BA97}">
      <dgm:prSet/>
      <dgm:spPr/>
      <dgm:t>
        <a:bodyPr/>
        <a:lstStyle/>
        <a:p>
          <a:endParaRPr lang="en-US">
            <a:latin typeface="Brandon Grotesque" panose="020B0503020203060202" pitchFamily="34" charset="77"/>
          </a:endParaRPr>
        </a:p>
      </dgm:t>
    </dgm:pt>
    <dgm:pt modelId="{F3E4310F-587F-0444-AFA7-176F3BA16FC1}" type="sibTrans" cxnId="{F12AD3D5-A071-E146-9D65-593F96E3BA97}">
      <dgm:prSet/>
      <dgm:spPr/>
      <dgm:t>
        <a:bodyPr/>
        <a:lstStyle/>
        <a:p>
          <a:endParaRPr lang="en-US">
            <a:latin typeface="Brandon Grotesque" panose="020B0503020203060202" pitchFamily="34" charset="77"/>
          </a:endParaRPr>
        </a:p>
      </dgm:t>
    </dgm:pt>
    <dgm:pt modelId="{1A80B5BE-3FC5-8E40-8A47-55BFE406C639}">
      <dgm:prSet phldrT="[Text]" custT="1"/>
      <dgm:spPr/>
      <dgm:t>
        <a:bodyPr/>
        <a:lstStyle/>
        <a:p>
          <a:r>
            <a:rPr lang="en-US" sz="1000" dirty="0">
              <a:latin typeface="Brandon Grotesque" panose="020B0503020203060202" pitchFamily="34" charset="77"/>
            </a:rPr>
            <a:t>SME Alignment + Support</a:t>
          </a:r>
        </a:p>
      </dgm:t>
    </dgm:pt>
    <dgm:pt modelId="{248F3BAB-38AE-3B48-921C-C395A9DEEEA5}" type="parTrans" cxnId="{EF079956-037A-EA4C-9F69-09F5749299F0}">
      <dgm:prSet/>
      <dgm:spPr/>
      <dgm:t>
        <a:bodyPr/>
        <a:lstStyle/>
        <a:p>
          <a:endParaRPr lang="en-US">
            <a:latin typeface="Brandon Grotesque" panose="020B0503020203060202" pitchFamily="34" charset="77"/>
          </a:endParaRPr>
        </a:p>
      </dgm:t>
    </dgm:pt>
    <dgm:pt modelId="{6D941BE7-1F94-0F4F-BDE1-E0C755E7B5C2}" type="sibTrans" cxnId="{EF079956-037A-EA4C-9F69-09F5749299F0}">
      <dgm:prSet/>
      <dgm:spPr/>
      <dgm:t>
        <a:bodyPr/>
        <a:lstStyle/>
        <a:p>
          <a:endParaRPr lang="en-US">
            <a:latin typeface="Brandon Grotesque" panose="020B0503020203060202" pitchFamily="34" charset="77"/>
          </a:endParaRPr>
        </a:p>
      </dgm:t>
    </dgm:pt>
    <dgm:pt modelId="{677E16A4-3EEA-EF4C-88B0-54F14BE5A282}">
      <dgm:prSet phldrT="[Text]" custT="1"/>
      <dgm:spPr/>
      <dgm:t>
        <a:bodyPr/>
        <a:lstStyle/>
        <a:p>
          <a:r>
            <a:rPr lang="en-US" sz="1600" dirty="0">
              <a:solidFill>
                <a:schemeClr val="bg1"/>
              </a:solidFill>
              <a:latin typeface="Brandon Grotesque" panose="020B0503020203060202" pitchFamily="34" charset="77"/>
            </a:rPr>
            <a:t>Strategic Foundation</a:t>
          </a:r>
        </a:p>
      </dgm:t>
    </dgm:pt>
    <dgm:pt modelId="{9F5DBFC0-7E26-2747-BED6-B95A07C4872A}" type="parTrans" cxnId="{E864DCA8-B4F5-B843-B3F2-A63EC19E38CB}">
      <dgm:prSet/>
      <dgm:spPr/>
      <dgm:t>
        <a:bodyPr/>
        <a:lstStyle/>
        <a:p>
          <a:endParaRPr lang="en-US">
            <a:latin typeface="Brandon Grotesque" panose="020B0503020203060202" pitchFamily="34" charset="77"/>
          </a:endParaRPr>
        </a:p>
      </dgm:t>
    </dgm:pt>
    <dgm:pt modelId="{B57C446E-0A04-5645-B8CA-399E70AF847C}" type="sibTrans" cxnId="{E864DCA8-B4F5-B843-B3F2-A63EC19E38CB}">
      <dgm:prSet/>
      <dgm:spPr/>
      <dgm:t>
        <a:bodyPr/>
        <a:lstStyle/>
        <a:p>
          <a:endParaRPr lang="en-US">
            <a:latin typeface="Brandon Grotesque" panose="020B0503020203060202" pitchFamily="34" charset="77"/>
          </a:endParaRPr>
        </a:p>
      </dgm:t>
    </dgm:pt>
    <dgm:pt modelId="{0977A8AE-46F7-6444-AD3D-9F611DDEBE8E}">
      <dgm:prSet phldrT="[Text]" custT="1"/>
      <dgm:spPr/>
      <dgm:t>
        <a:bodyPr/>
        <a:lstStyle/>
        <a:p>
          <a:r>
            <a:rPr lang="en-US" sz="1000" dirty="0">
              <a:latin typeface="Brandon Grotesque" panose="020B0503020203060202" pitchFamily="34" charset="77"/>
            </a:rPr>
            <a:t>Objective-First Planning + Analysis</a:t>
          </a:r>
        </a:p>
      </dgm:t>
    </dgm:pt>
    <dgm:pt modelId="{34066607-C2F5-1648-A662-4B52C29CEF9F}" type="parTrans" cxnId="{D381A5D1-020E-3B4E-859D-0DA8E4FCE1D0}">
      <dgm:prSet/>
      <dgm:spPr/>
      <dgm:t>
        <a:bodyPr/>
        <a:lstStyle/>
        <a:p>
          <a:endParaRPr lang="en-US">
            <a:latin typeface="Brandon Grotesque" panose="020B0503020203060202" pitchFamily="34" charset="77"/>
          </a:endParaRPr>
        </a:p>
      </dgm:t>
    </dgm:pt>
    <dgm:pt modelId="{F64B94D4-ECB8-FE43-B655-ABE03D16E348}" type="sibTrans" cxnId="{D381A5D1-020E-3B4E-859D-0DA8E4FCE1D0}">
      <dgm:prSet/>
      <dgm:spPr/>
      <dgm:t>
        <a:bodyPr/>
        <a:lstStyle/>
        <a:p>
          <a:endParaRPr lang="en-US">
            <a:latin typeface="Brandon Grotesque" panose="020B0503020203060202" pitchFamily="34" charset="77"/>
          </a:endParaRPr>
        </a:p>
      </dgm:t>
    </dgm:pt>
    <dgm:pt modelId="{D5341C83-3EAB-3F49-802C-77324D0E25A8}">
      <dgm:prSet phldrT="[Text]" custT="1"/>
      <dgm:spPr/>
      <dgm:t>
        <a:bodyPr/>
        <a:lstStyle/>
        <a:p>
          <a:r>
            <a:rPr lang="en-US" sz="1000" dirty="0">
              <a:latin typeface="Brandon Grotesque" panose="020B0503020203060202" pitchFamily="34" charset="77"/>
            </a:rPr>
            <a:t>Audience Insight</a:t>
          </a:r>
        </a:p>
      </dgm:t>
    </dgm:pt>
    <dgm:pt modelId="{91089738-17E5-1A41-A595-46D17F633D47}" type="parTrans" cxnId="{C93F93CB-A551-9A4D-B390-3D17FEAF1556}">
      <dgm:prSet/>
      <dgm:spPr/>
      <dgm:t>
        <a:bodyPr/>
        <a:lstStyle/>
        <a:p>
          <a:endParaRPr lang="en-US">
            <a:latin typeface="Brandon Grotesque" panose="020B0503020203060202" pitchFamily="34" charset="77"/>
          </a:endParaRPr>
        </a:p>
      </dgm:t>
    </dgm:pt>
    <dgm:pt modelId="{61679089-E724-DF47-997E-C97D0EFE33C0}" type="sibTrans" cxnId="{C93F93CB-A551-9A4D-B390-3D17FEAF1556}">
      <dgm:prSet/>
      <dgm:spPr/>
      <dgm:t>
        <a:bodyPr/>
        <a:lstStyle/>
        <a:p>
          <a:endParaRPr lang="en-US">
            <a:latin typeface="Brandon Grotesque" panose="020B0503020203060202" pitchFamily="34" charset="77"/>
          </a:endParaRPr>
        </a:p>
      </dgm:t>
    </dgm:pt>
    <dgm:pt modelId="{0B3EC799-B18B-CA47-A15E-C2CA8B61198C}">
      <dgm:prSet phldrT="[Text]" custT="1"/>
      <dgm:spPr/>
      <dgm:t>
        <a:bodyPr/>
        <a:lstStyle/>
        <a:p>
          <a:r>
            <a:rPr lang="en-US" sz="1000" dirty="0">
              <a:latin typeface="Brandon Grotesque" panose="020B0503020203060202" pitchFamily="34" charset="77"/>
            </a:rPr>
            <a:t>Market Data</a:t>
          </a:r>
        </a:p>
      </dgm:t>
    </dgm:pt>
    <dgm:pt modelId="{A747DEEB-71E2-2446-9894-D6F2B2A3652D}" type="parTrans" cxnId="{85BF0DEB-8B87-F340-9C7B-26F1218DBC4C}">
      <dgm:prSet/>
      <dgm:spPr/>
      <dgm:t>
        <a:bodyPr/>
        <a:lstStyle/>
        <a:p>
          <a:endParaRPr lang="en-US">
            <a:latin typeface="Brandon Grotesque" panose="020B0503020203060202" pitchFamily="34" charset="77"/>
          </a:endParaRPr>
        </a:p>
      </dgm:t>
    </dgm:pt>
    <dgm:pt modelId="{ACD8F662-4D93-D34A-89AF-22657F7216A1}" type="sibTrans" cxnId="{85BF0DEB-8B87-F340-9C7B-26F1218DBC4C}">
      <dgm:prSet/>
      <dgm:spPr/>
      <dgm:t>
        <a:bodyPr/>
        <a:lstStyle/>
        <a:p>
          <a:endParaRPr lang="en-US">
            <a:latin typeface="Brandon Grotesque" panose="020B0503020203060202" pitchFamily="34" charset="77"/>
          </a:endParaRPr>
        </a:p>
      </dgm:t>
    </dgm:pt>
    <dgm:pt modelId="{D5577917-7922-3746-B28A-A7C624817FDA}">
      <dgm:prSet phldrT="[Text]" custT="1"/>
      <dgm:spPr/>
      <dgm:t>
        <a:bodyPr/>
        <a:lstStyle/>
        <a:p>
          <a:r>
            <a:rPr lang="en-US" sz="1000" dirty="0">
              <a:latin typeface="Brandon Grotesque" panose="020B0503020203060202" pitchFamily="34" charset="77"/>
            </a:rPr>
            <a:t>Brand Priorities</a:t>
          </a:r>
        </a:p>
      </dgm:t>
    </dgm:pt>
    <dgm:pt modelId="{E6A9C4C5-3F2E-F14E-BB88-299E1608AA9A}" type="parTrans" cxnId="{2D2A0BCF-69E5-234B-AEB7-EB0D26D065B9}">
      <dgm:prSet/>
      <dgm:spPr/>
      <dgm:t>
        <a:bodyPr/>
        <a:lstStyle/>
        <a:p>
          <a:endParaRPr lang="en-US">
            <a:latin typeface="Brandon Grotesque" panose="020B0503020203060202" pitchFamily="34" charset="77"/>
          </a:endParaRPr>
        </a:p>
      </dgm:t>
    </dgm:pt>
    <dgm:pt modelId="{F7172DE0-620E-EE4D-AA6F-FB3F4E3F733D}" type="sibTrans" cxnId="{2D2A0BCF-69E5-234B-AEB7-EB0D26D065B9}">
      <dgm:prSet/>
      <dgm:spPr/>
      <dgm:t>
        <a:bodyPr/>
        <a:lstStyle/>
        <a:p>
          <a:endParaRPr lang="en-US">
            <a:latin typeface="Brandon Grotesque" panose="020B0503020203060202" pitchFamily="34" charset="77"/>
          </a:endParaRPr>
        </a:p>
      </dgm:t>
    </dgm:pt>
    <dgm:pt modelId="{1F4D41BA-2B25-8F44-BC37-1DE63EB5FBD0}">
      <dgm:prSet phldrT="[Text]" custT="1"/>
      <dgm:spPr/>
      <dgm:t>
        <a:bodyPr/>
        <a:lstStyle/>
        <a:p>
          <a:r>
            <a:rPr lang="en-US" sz="1600" dirty="0">
              <a:solidFill>
                <a:schemeClr val="bg1"/>
              </a:solidFill>
              <a:latin typeface="Brandon Grotesque" panose="020B0503020203060202" pitchFamily="34" charset="77"/>
            </a:rPr>
            <a:t>Integrated Campaigns</a:t>
          </a:r>
        </a:p>
      </dgm:t>
    </dgm:pt>
    <dgm:pt modelId="{5313547A-CE58-4A49-BED4-7694155BA8A6}" type="parTrans" cxnId="{B2E1FD8C-9863-6947-A775-24FC339AE1FD}">
      <dgm:prSet/>
      <dgm:spPr/>
      <dgm:t>
        <a:bodyPr/>
        <a:lstStyle/>
        <a:p>
          <a:endParaRPr lang="en-US">
            <a:latin typeface="Brandon Grotesque" panose="020B0503020203060202" pitchFamily="34" charset="77"/>
          </a:endParaRPr>
        </a:p>
      </dgm:t>
    </dgm:pt>
    <dgm:pt modelId="{426F43F8-96C5-6442-B5B9-6C8A7224D8D6}" type="sibTrans" cxnId="{B2E1FD8C-9863-6947-A775-24FC339AE1FD}">
      <dgm:prSet/>
      <dgm:spPr/>
      <dgm:t>
        <a:bodyPr/>
        <a:lstStyle/>
        <a:p>
          <a:endParaRPr lang="en-US">
            <a:latin typeface="Brandon Grotesque" panose="020B0503020203060202" pitchFamily="34" charset="77"/>
          </a:endParaRPr>
        </a:p>
      </dgm:t>
    </dgm:pt>
    <dgm:pt modelId="{93F075EB-1B4F-A24B-B51A-CA41CE1FD725}">
      <dgm:prSet phldrT="[Text]" custT="1"/>
      <dgm:spPr/>
      <dgm:t>
        <a:bodyPr/>
        <a:lstStyle/>
        <a:p>
          <a:r>
            <a:rPr lang="en-US" sz="1000" b="1" dirty="0">
              <a:latin typeface="Brandon Grotesque" panose="020B0503020203060202" pitchFamily="34" charset="77"/>
            </a:rPr>
            <a:t>Quarterly, Monthly</a:t>
          </a:r>
        </a:p>
      </dgm:t>
    </dgm:pt>
    <dgm:pt modelId="{5F1F5898-1E21-6744-BFC8-9D669C8A4A7C}" type="parTrans" cxnId="{06D561B0-69E0-C24E-B082-5BBDCF56CD22}">
      <dgm:prSet/>
      <dgm:spPr/>
      <dgm:t>
        <a:bodyPr/>
        <a:lstStyle/>
        <a:p>
          <a:endParaRPr lang="en-US">
            <a:latin typeface="Brandon Grotesque" panose="020B0503020203060202" pitchFamily="34" charset="77"/>
          </a:endParaRPr>
        </a:p>
      </dgm:t>
    </dgm:pt>
    <dgm:pt modelId="{E5532532-0784-EE46-9276-08486F15938B}" type="sibTrans" cxnId="{06D561B0-69E0-C24E-B082-5BBDCF56CD22}">
      <dgm:prSet/>
      <dgm:spPr/>
      <dgm:t>
        <a:bodyPr/>
        <a:lstStyle/>
        <a:p>
          <a:endParaRPr lang="en-US">
            <a:latin typeface="Brandon Grotesque" panose="020B0503020203060202" pitchFamily="34" charset="77"/>
          </a:endParaRPr>
        </a:p>
      </dgm:t>
    </dgm:pt>
    <dgm:pt modelId="{47BEB808-8DB4-B24D-A6D6-1324DC5C2C9D}">
      <dgm:prSet phldrT="[Text]" custT="1"/>
      <dgm:spPr/>
      <dgm:t>
        <a:bodyPr/>
        <a:lstStyle/>
        <a:p>
          <a:r>
            <a:rPr lang="en-US" sz="1000" dirty="0">
              <a:latin typeface="Brandon Grotesque" panose="020B0503020203060202" pitchFamily="34" charset="77"/>
            </a:rPr>
            <a:t>Aligned Across Channels, PESO Model</a:t>
          </a:r>
        </a:p>
      </dgm:t>
    </dgm:pt>
    <dgm:pt modelId="{83D07CCF-1D34-BE4F-84DC-FC56FD7C6C27}" type="parTrans" cxnId="{32978FBD-22F7-7F4B-A529-52E3E23DBC4C}">
      <dgm:prSet/>
      <dgm:spPr/>
      <dgm:t>
        <a:bodyPr/>
        <a:lstStyle/>
        <a:p>
          <a:endParaRPr lang="en-US">
            <a:latin typeface="Brandon Grotesque" panose="020B0503020203060202" pitchFamily="34" charset="77"/>
          </a:endParaRPr>
        </a:p>
      </dgm:t>
    </dgm:pt>
    <dgm:pt modelId="{4BEBE1EF-ED78-F242-8959-2FFEA9ECDD13}" type="sibTrans" cxnId="{32978FBD-22F7-7F4B-A529-52E3E23DBC4C}">
      <dgm:prSet/>
      <dgm:spPr/>
      <dgm:t>
        <a:bodyPr/>
        <a:lstStyle/>
        <a:p>
          <a:endParaRPr lang="en-US">
            <a:latin typeface="Brandon Grotesque" panose="020B0503020203060202" pitchFamily="34" charset="77"/>
          </a:endParaRPr>
        </a:p>
      </dgm:t>
    </dgm:pt>
    <dgm:pt modelId="{F019A86C-AAAC-F64F-9AF8-3520F67A92AB}">
      <dgm:prSet phldrT="[Text]" custT="1"/>
      <dgm:spPr/>
      <dgm:t>
        <a:bodyPr/>
        <a:lstStyle/>
        <a:p>
          <a:r>
            <a:rPr lang="en-US" sz="1000" dirty="0">
              <a:latin typeface="Brandon Grotesque" panose="020B0503020203060202" pitchFamily="34" charset="77"/>
            </a:rPr>
            <a:t>Anchored in News, Data, Content, and/or Event</a:t>
          </a:r>
        </a:p>
      </dgm:t>
    </dgm:pt>
    <dgm:pt modelId="{A6C9AD7C-46F8-5441-88A0-8DFE032E6438}" type="parTrans" cxnId="{39E59164-17DD-FB4F-A414-43C6843F47FB}">
      <dgm:prSet/>
      <dgm:spPr/>
      <dgm:t>
        <a:bodyPr/>
        <a:lstStyle/>
        <a:p>
          <a:endParaRPr lang="en-US">
            <a:latin typeface="Brandon Grotesque" panose="020B0503020203060202" pitchFamily="34" charset="77"/>
          </a:endParaRPr>
        </a:p>
      </dgm:t>
    </dgm:pt>
    <dgm:pt modelId="{F27A2A30-7812-2D40-B4B8-C2D23DB63669}" type="sibTrans" cxnId="{39E59164-17DD-FB4F-A414-43C6843F47FB}">
      <dgm:prSet/>
      <dgm:spPr/>
      <dgm:t>
        <a:bodyPr/>
        <a:lstStyle/>
        <a:p>
          <a:endParaRPr lang="en-US">
            <a:latin typeface="Brandon Grotesque" panose="020B0503020203060202" pitchFamily="34" charset="77"/>
          </a:endParaRPr>
        </a:p>
      </dgm:t>
    </dgm:pt>
    <dgm:pt modelId="{8263CEB3-F17D-684A-A939-800442111419}">
      <dgm:prSet phldrT="[Text]" custT="1"/>
      <dgm:spPr/>
      <dgm:t>
        <a:bodyPr/>
        <a:lstStyle/>
        <a:p>
          <a:r>
            <a:rPr lang="en-US" sz="1000" dirty="0">
              <a:latin typeface="Brandon Grotesque" panose="020B0503020203060202" pitchFamily="34" charset="77"/>
            </a:rPr>
            <a:t>Supported by Creative</a:t>
          </a:r>
        </a:p>
      </dgm:t>
    </dgm:pt>
    <dgm:pt modelId="{3A14451F-67BF-E147-84DB-F42CBF10DA39}" type="parTrans" cxnId="{15AA6792-7F9A-6A48-AF3F-B6D1F5A5D613}">
      <dgm:prSet/>
      <dgm:spPr/>
      <dgm:t>
        <a:bodyPr/>
        <a:lstStyle/>
        <a:p>
          <a:endParaRPr lang="en-US">
            <a:latin typeface="Brandon Grotesque" panose="020B0503020203060202" pitchFamily="34" charset="77"/>
          </a:endParaRPr>
        </a:p>
      </dgm:t>
    </dgm:pt>
    <dgm:pt modelId="{D2F7E79E-B2D0-C14D-8BB0-75FB781629D2}" type="sibTrans" cxnId="{15AA6792-7F9A-6A48-AF3F-B6D1F5A5D613}">
      <dgm:prSet/>
      <dgm:spPr/>
      <dgm:t>
        <a:bodyPr/>
        <a:lstStyle/>
        <a:p>
          <a:endParaRPr lang="en-US">
            <a:latin typeface="Brandon Grotesque" panose="020B0503020203060202" pitchFamily="34" charset="77"/>
          </a:endParaRPr>
        </a:p>
      </dgm:t>
    </dgm:pt>
    <dgm:pt modelId="{7BBD9D89-BDD9-6240-9324-B73CC05EEDAE}">
      <dgm:prSet phldrT="[Text]" custT="1"/>
      <dgm:spPr/>
      <dgm:t>
        <a:bodyPr/>
        <a:lstStyle/>
        <a:p>
          <a:r>
            <a:rPr lang="en-US" sz="1000" dirty="0">
              <a:latin typeface="Brandon Grotesque" panose="020B0503020203060202" pitchFamily="34" charset="77"/>
            </a:rPr>
            <a:t>Seasonal Opportunities</a:t>
          </a:r>
        </a:p>
      </dgm:t>
    </dgm:pt>
    <dgm:pt modelId="{85DD3C0D-FE50-5F4C-8586-1D849415A96B}" type="parTrans" cxnId="{AC5DF620-1452-C54F-B176-0798EBEE082C}">
      <dgm:prSet/>
      <dgm:spPr/>
      <dgm:t>
        <a:bodyPr/>
        <a:lstStyle/>
        <a:p>
          <a:endParaRPr lang="en-US">
            <a:latin typeface="Brandon Grotesque" panose="020B0503020203060202" pitchFamily="34" charset="77"/>
          </a:endParaRPr>
        </a:p>
      </dgm:t>
    </dgm:pt>
    <dgm:pt modelId="{AE67C91D-B420-1245-BDC1-0B4D5AB4D8C3}" type="sibTrans" cxnId="{AC5DF620-1452-C54F-B176-0798EBEE082C}">
      <dgm:prSet/>
      <dgm:spPr/>
      <dgm:t>
        <a:bodyPr/>
        <a:lstStyle/>
        <a:p>
          <a:endParaRPr lang="en-US">
            <a:latin typeface="Brandon Grotesque" panose="020B0503020203060202" pitchFamily="34" charset="77"/>
          </a:endParaRPr>
        </a:p>
      </dgm:t>
    </dgm:pt>
    <dgm:pt modelId="{896FA509-AE6E-2648-BE43-86046BCE3E2F}">
      <dgm:prSet phldrT="[Text]" custT="1"/>
      <dgm:spPr/>
      <dgm:t>
        <a:bodyPr/>
        <a:lstStyle/>
        <a:p>
          <a:r>
            <a:rPr lang="en-US" sz="1000" dirty="0">
              <a:latin typeface="Brandon Grotesque" panose="020B0503020203060202" pitchFamily="34" charset="77"/>
            </a:rPr>
            <a:t>Speakers Bureau, Awards Submissions</a:t>
          </a:r>
        </a:p>
      </dgm:t>
    </dgm:pt>
    <dgm:pt modelId="{4E1FD285-7E87-B24C-A69B-ED5204A36591}" type="parTrans" cxnId="{6265FC86-F427-764B-AA39-333A6E4F5C4D}">
      <dgm:prSet/>
      <dgm:spPr/>
      <dgm:t>
        <a:bodyPr/>
        <a:lstStyle/>
        <a:p>
          <a:endParaRPr lang="en-US">
            <a:latin typeface="Brandon Grotesque" panose="020B0503020203060202" pitchFamily="34" charset="77"/>
          </a:endParaRPr>
        </a:p>
      </dgm:t>
    </dgm:pt>
    <dgm:pt modelId="{45354E4D-E83C-1349-880F-7D485C473618}" type="sibTrans" cxnId="{6265FC86-F427-764B-AA39-333A6E4F5C4D}">
      <dgm:prSet/>
      <dgm:spPr/>
      <dgm:t>
        <a:bodyPr/>
        <a:lstStyle/>
        <a:p>
          <a:endParaRPr lang="en-US">
            <a:latin typeface="Brandon Grotesque" panose="020B0503020203060202" pitchFamily="34" charset="77"/>
          </a:endParaRPr>
        </a:p>
      </dgm:t>
    </dgm:pt>
    <dgm:pt modelId="{C78A13C8-DDA8-BB46-A4AD-5BBD9D071028}">
      <dgm:prSet phldrT="[Text]" custT="1"/>
      <dgm:spPr/>
      <dgm:t>
        <a:bodyPr/>
        <a:lstStyle/>
        <a:p>
          <a:r>
            <a:rPr lang="en-US" sz="1000" dirty="0">
              <a:latin typeface="Brandon Grotesque" panose="020B0503020203060202" pitchFamily="34" charset="77"/>
            </a:rPr>
            <a:t>Events Calendar</a:t>
          </a:r>
        </a:p>
      </dgm:t>
    </dgm:pt>
    <dgm:pt modelId="{5EFB7565-4C2F-6947-ABC1-F78795361FC8}" type="parTrans" cxnId="{EEC98D68-AC8D-744D-BEAE-F5C3BCB838E3}">
      <dgm:prSet/>
      <dgm:spPr/>
      <dgm:t>
        <a:bodyPr/>
        <a:lstStyle/>
        <a:p>
          <a:endParaRPr lang="en-US">
            <a:latin typeface="Brandon Grotesque" panose="020B0503020203060202" pitchFamily="34" charset="77"/>
          </a:endParaRPr>
        </a:p>
      </dgm:t>
    </dgm:pt>
    <dgm:pt modelId="{DB73B0A4-5BDB-3144-8A0C-C6521B1E3194}" type="sibTrans" cxnId="{EEC98D68-AC8D-744D-BEAE-F5C3BCB838E3}">
      <dgm:prSet/>
      <dgm:spPr/>
      <dgm:t>
        <a:bodyPr/>
        <a:lstStyle/>
        <a:p>
          <a:endParaRPr lang="en-US">
            <a:latin typeface="Brandon Grotesque" panose="020B0503020203060202" pitchFamily="34" charset="77"/>
          </a:endParaRPr>
        </a:p>
      </dgm:t>
    </dgm:pt>
    <dgm:pt modelId="{AC92B511-C88E-6742-BDFE-1AA72376CEC0}">
      <dgm:prSet phldrT="[Text]" custT="1"/>
      <dgm:spPr/>
      <dgm:t>
        <a:bodyPr/>
        <a:lstStyle/>
        <a:p>
          <a:r>
            <a:rPr lang="en-US" sz="1000" b="1" dirty="0">
              <a:latin typeface="Brandon Grotesque" panose="020B0503020203060202" pitchFamily="34" charset="77"/>
            </a:rPr>
            <a:t>Annual, Quarterly </a:t>
          </a:r>
        </a:p>
      </dgm:t>
    </dgm:pt>
    <dgm:pt modelId="{099B1373-A050-0644-834B-AFBC6CC6B107}" type="parTrans" cxnId="{83953349-65BD-6D4B-9D3A-8DD9CDE7518A}">
      <dgm:prSet/>
      <dgm:spPr/>
      <dgm:t>
        <a:bodyPr/>
        <a:lstStyle/>
        <a:p>
          <a:endParaRPr lang="en-US">
            <a:latin typeface="Brandon Grotesque" panose="020B0503020203060202" pitchFamily="34" charset="77"/>
          </a:endParaRPr>
        </a:p>
      </dgm:t>
    </dgm:pt>
    <dgm:pt modelId="{B98AB568-8B4A-D64C-BA30-3A781E37C2C9}" type="sibTrans" cxnId="{83953349-65BD-6D4B-9D3A-8DD9CDE7518A}">
      <dgm:prSet/>
      <dgm:spPr/>
      <dgm:t>
        <a:bodyPr/>
        <a:lstStyle/>
        <a:p>
          <a:endParaRPr lang="en-US">
            <a:latin typeface="Brandon Grotesque" panose="020B0503020203060202" pitchFamily="34" charset="77"/>
          </a:endParaRPr>
        </a:p>
      </dgm:t>
    </dgm:pt>
    <dgm:pt modelId="{F2416628-0D72-B845-B02D-487D6E6FEBEF}">
      <dgm:prSet phldrT="[Text]" custT="1"/>
      <dgm:spPr/>
      <dgm:t>
        <a:bodyPr/>
        <a:lstStyle/>
        <a:p>
          <a:r>
            <a:rPr lang="en-US" sz="1000" dirty="0">
              <a:latin typeface="Brandon Grotesque" panose="020B0503020203060202" pitchFamily="34" charset="77"/>
            </a:rPr>
            <a:t>Strategic, Timely Theme</a:t>
          </a:r>
        </a:p>
      </dgm:t>
    </dgm:pt>
    <dgm:pt modelId="{3581D59F-6BD7-8F40-B207-C8ABF8433A44}" type="parTrans" cxnId="{B8CCD251-5243-074F-8A50-23D44B51D621}">
      <dgm:prSet/>
      <dgm:spPr/>
      <dgm:t>
        <a:bodyPr/>
        <a:lstStyle/>
        <a:p>
          <a:endParaRPr lang="en-US">
            <a:latin typeface="Brandon Grotesque" panose="020B0503020203060202" pitchFamily="34" charset="77"/>
          </a:endParaRPr>
        </a:p>
      </dgm:t>
    </dgm:pt>
    <dgm:pt modelId="{C92C7215-B3E7-114E-9F22-8ED6EAFC7240}" type="sibTrans" cxnId="{B8CCD251-5243-074F-8A50-23D44B51D621}">
      <dgm:prSet/>
      <dgm:spPr/>
      <dgm:t>
        <a:bodyPr/>
        <a:lstStyle/>
        <a:p>
          <a:endParaRPr lang="en-US">
            <a:latin typeface="Brandon Grotesque" panose="020B0503020203060202" pitchFamily="34" charset="77"/>
          </a:endParaRPr>
        </a:p>
      </dgm:t>
    </dgm:pt>
    <dgm:pt modelId="{0C8AD359-15EE-8C42-ABF1-35805E3F15AA}" type="pres">
      <dgm:prSet presAssocID="{EC293804-276D-4F45-A42A-97D7F607264B}" presName="Name0" presStyleCnt="0">
        <dgm:presLayoutVars>
          <dgm:dir/>
          <dgm:animLvl val="lvl"/>
          <dgm:resizeHandles val="exact"/>
        </dgm:presLayoutVars>
      </dgm:prSet>
      <dgm:spPr/>
    </dgm:pt>
    <dgm:pt modelId="{42E32B8E-8FCB-C543-9D6A-04CF620F5987}" type="pres">
      <dgm:prSet presAssocID="{9A510FEF-5C04-F140-9309-3A5AC474177B}" presName="Name8" presStyleCnt="0"/>
      <dgm:spPr/>
    </dgm:pt>
    <dgm:pt modelId="{1FE16B97-53F9-0E48-A81F-D7A790BBF494}" type="pres">
      <dgm:prSet presAssocID="{9A510FEF-5C04-F140-9309-3A5AC474177B}" presName="acctBkgd" presStyleLbl="alignAcc1" presStyleIdx="0" presStyleCnt="4" custLinFactNeighborX="246"/>
      <dgm:spPr/>
    </dgm:pt>
    <dgm:pt modelId="{2D8CBEFD-DAAD-784A-9654-83632F931DCD}" type="pres">
      <dgm:prSet presAssocID="{9A510FEF-5C04-F140-9309-3A5AC474177B}" presName="acctTx" presStyleLbl="alignAcc1" presStyleIdx="0" presStyleCnt="4">
        <dgm:presLayoutVars>
          <dgm:bulletEnabled val="1"/>
        </dgm:presLayoutVars>
      </dgm:prSet>
      <dgm:spPr/>
    </dgm:pt>
    <dgm:pt modelId="{68969B7C-1BAD-8A42-9CEE-06F9DCC64EBF}" type="pres">
      <dgm:prSet presAssocID="{9A510FEF-5C04-F140-9309-3A5AC474177B}" presName="level" presStyleLbl="node1" presStyleIdx="0" presStyleCnt="4" custScaleX="100001">
        <dgm:presLayoutVars>
          <dgm:chMax val="1"/>
          <dgm:bulletEnabled val="1"/>
        </dgm:presLayoutVars>
      </dgm:prSet>
      <dgm:spPr/>
    </dgm:pt>
    <dgm:pt modelId="{67EFF50E-58CD-A34C-A907-A082EE84D76B}" type="pres">
      <dgm:prSet presAssocID="{9A510FEF-5C04-F140-9309-3A5AC474177B}" presName="levelTx" presStyleLbl="revTx" presStyleIdx="0" presStyleCnt="0">
        <dgm:presLayoutVars>
          <dgm:chMax val="1"/>
          <dgm:bulletEnabled val="1"/>
        </dgm:presLayoutVars>
      </dgm:prSet>
      <dgm:spPr/>
    </dgm:pt>
    <dgm:pt modelId="{2EA303AD-9998-0F40-ABFF-B0877133F921}" type="pres">
      <dgm:prSet presAssocID="{1F4D41BA-2B25-8F44-BC37-1DE63EB5FBD0}" presName="Name8" presStyleCnt="0"/>
      <dgm:spPr/>
    </dgm:pt>
    <dgm:pt modelId="{CD566B67-5A28-994B-8F45-D6C4564EF131}" type="pres">
      <dgm:prSet presAssocID="{1F4D41BA-2B25-8F44-BC37-1DE63EB5FBD0}" presName="acctBkgd" presStyleLbl="alignAcc1" presStyleIdx="1" presStyleCnt="4"/>
      <dgm:spPr/>
    </dgm:pt>
    <dgm:pt modelId="{D5CA88E8-C164-F744-B11D-A2154A22531E}" type="pres">
      <dgm:prSet presAssocID="{1F4D41BA-2B25-8F44-BC37-1DE63EB5FBD0}" presName="acctTx" presStyleLbl="alignAcc1" presStyleIdx="1" presStyleCnt="4">
        <dgm:presLayoutVars>
          <dgm:bulletEnabled val="1"/>
        </dgm:presLayoutVars>
      </dgm:prSet>
      <dgm:spPr/>
    </dgm:pt>
    <dgm:pt modelId="{19DD2463-1E33-604E-836B-D1965160DBEC}" type="pres">
      <dgm:prSet presAssocID="{1F4D41BA-2B25-8F44-BC37-1DE63EB5FBD0}" presName="level" presStyleLbl="node1" presStyleIdx="1" presStyleCnt="4" custScaleX="100001">
        <dgm:presLayoutVars>
          <dgm:chMax val="1"/>
          <dgm:bulletEnabled val="1"/>
        </dgm:presLayoutVars>
      </dgm:prSet>
      <dgm:spPr/>
    </dgm:pt>
    <dgm:pt modelId="{F1224766-8316-7041-AA1E-4FB10A542959}" type="pres">
      <dgm:prSet presAssocID="{1F4D41BA-2B25-8F44-BC37-1DE63EB5FBD0}" presName="levelTx" presStyleLbl="revTx" presStyleIdx="0" presStyleCnt="0">
        <dgm:presLayoutVars>
          <dgm:chMax val="1"/>
          <dgm:bulletEnabled val="1"/>
        </dgm:presLayoutVars>
      </dgm:prSet>
      <dgm:spPr/>
    </dgm:pt>
    <dgm:pt modelId="{35F128A8-C41A-3347-A916-DD25C842C3B5}" type="pres">
      <dgm:prSet presAssocID="{EBCC071C-0D3E-6C45-A2B9-889195E35A28}" presName="Name8" presStyleCnt="0"/>
      <dgm:spPr/>
    </dgm:pt>
    <dgm:pt modelId="{8B037053-8C05-BC47-B99C-1FD062ED6407}" type="pres">
      <dgm:prSet presAssocID="{EBCC071C-0D3E-6C45-A2B9-889195E35A28}" presName="acctBkgd" presStyleLbl="alignAcc1" presStyleIdx="2" presStyleCnt="4"/>
      <dgm:spPr/>
    </dgm:pt>
    <dgm:pt modelId="{8C6D5558-B008-AB4F-9DCC-30A7DB15B837}" type="pres">
      <dgm:prSet presAssocID="{EBCC071C-0D3E-6C45-A2B9-889195E35A28}" presName="acctTx" presStyleLbl="alignAcc1" presStyleIdx="2" presStyleCnt="4">
        <dgm:presLayoutVars>
          <dgm:bulletEnabled val="1"/>
        </dgm:presLayoutVars>
      </dgm:prSet>
      <dgm:spPr/>
    </dgm:pt>
    <dgm:pt modelId="{8296F116-AB6B-CB42-BB81-824C83F285CA}" type="pres">
      <dgm:prSet presAssocID="{EBCC071C-0D3E-6C45-A2B9-889195E35A28}" presName="level" presStyleLbl="node1" presStyleIdx="2" presStyleCnt="4" custScaleX="100001">
        <dgm:presLayoutVars>
          <dgm:chMax val="1"/>
          <dgm:bulletEnabled val="1"/>
        </dgm:presLayoutVars>
      </dgm:prSet>
      <dgm:spPr/>
    </dgm:pt>
    <dgm:pt modelId="{1A295CA6-2466-534A-AF8E-D57D9BD923B2}" type="pres">
      <dgm:prSet presAssocID="{EBCC071C-0D3E-6C45-A2B9-889195E35A28}" presName="levelTx" presStyleLbl="revTx" presStyleIdx="0" presStyleCnt="0">
        <dgm:presLayoutVars>
          <dgm:chMax val="1"/>
          <dgm:bulletEnabled val="1"/>
        </dgm:presLayoutVars>
      </dgm:prSet>
      <dgm:spPr/>
    </dgm:pt>
    <dgm:pt modelId="{3333B8F3-9A8B-5649-BB84-F61B4C8A3A5A}" type="pres">
      <dgm:prSet presAssocID="{677E16A4-3EEA-EF4C-88B0-54F14BE5A282}" presName="Name8" presStyleCnt="0"/>
      <dgm:spPr/>
    </dgm:pt>
    <dgm:pt modelId="{05E0FA8F-8A6C-A248-A008-6BCE717A5688}" type="pres">
      <dgm:prSet presAssocID="{677E16A4-3EEA-EF4C-88B0-54F14BE5A282}" presName="acctBkgd" presStyleLbl="alignAcc1" presStyleIdx="3" presStyleCnt="4"/>
      <dgm:spPr/>
    </dgm:pt>
    <dgm:pt modelId="{4FFD40EA-F16B-4945-BA83-8F4F4C3C3332}" type="pres">
      <dgm:prSet presAssocID="{677E16A4-3EEA-EF4C-88B0-54F14BE5A282}" presName="acctTx" presStyleLbl="alignAcc1" presStyleIdx="3" presStyleCnt="4">
        <dgm:presLayoutVars>
          <dgm:bulletEnabled val="1"/>
        </dgm:presLayoutVars>
      </dgm:prSet>
      <dgm:spPr/>
    </dgm:pt>
    <dgm:pt modelId="{3D238ACD-6DA3-DC42-828F-419327F8E2FE}" type="pres">
      <dgm:prSet presAssocID="{677E16A4-3EEA-EF4C-88B0-54F14BE5A282}" presName="level" presStyleLbl="node1" presStyleIdx="3" presStyleCnt="4" custScaleX="100001">
        <dgm:presLayoutVars>
          <dgm:chMax val="1"/>
          <dgm:bulletEnabled val="1"/>
        </dgm:presLayoutVars>
      </dgm:prSet>
      <dgm:spPr/>
    </dgm:pt>
    <dgm:pt modelId="{926F04E1-6455-DA44-9343-EA1FD11A50A4}" type="pres">
      <dgm:prSet presAssocID="{677E16A4-3EEA-EF4C-88B0-54F14BE5A282}" presName="levelTx" presStyleLbl="revTx" presStyleIdx="0" presStyleCnt="0">
        <dgm:presLayoutVars>
          <dgm:chMax val="1"/>
          <dgm:bulletEnabled val="1"/>
        </dgm:presLayoutVars>
      </dgm:prSet>
      <dgm:spPr/>
    </dgm:pt>
  </dgm:ptLst>
  <dgm:cxnLst>
    <dgm:cxn modelId="{66FC0A0D-AD33-2843-AC08-2C9D20DD9CFB}" srcId="{9A510FEF-5C04-F140-9309-3A5AC474177B}" destId="{934CE3AA-0BE4-AF48-AB50-9AB294472970}" srcOrd="4" destOrd="0" parTransId="{4B167EDF-75D3-B24E-967A-DA56E2E452F1}" sibTransId="{7F25599E-08A5-8E46-96EC-FFAC77BE3479}"/>
    <dgm:cxn modelId="{4B1E7418-C175-6B4B-B48C-E2FDAA9D9F37}" type="presOf" srcId="{1F4D41BA-2B25-8F44-BC37-1DE63EB5FBD0}" destId="{19DD2463-1E33-604E-836B-D1965160DBEC}" srcOrd="0" destOrd="0" presId="urn:microsoft.com/office/officeart/2005/8/layout/pyramid1"/>
    <dgm:cxn modelId="{AC5DF620-1452-C54F-B176-0798EBEE082C}" srcId="{EBCC071C-0D3E-6C45-A2B9-889195E35A28}" destId="{7BBD9D89-BDD9-6240-9324-B73CC05EEDAE}" srcOrd="2" destOrd="0" parTransId="{85DD3C0D-FE50-5F4C-8586-1D849415A96B}" sibTransId="{AE67C91D-B420-1245-BDC1-0B4D5AB4D8C3}"/>
    <dgm:cxn modelId="{14278F26-A7F2-7E43-898A-F908ABBC9255}" srcId="{9A510FEF-5C04-F140-9309-3A5AC474177B}" destId="{EB378D21-3844-EB49-8D5C-0D34C7D1C34C}" srcOrd="1" destOrd="0" parTransId="{D638ED8A-3BB9-2242-A3EF-62C250D12691}" sibTransId="{1AD6209E-53FF-0D48-A99C-44B961E7D526}"/>
    <dgm:cxn modelId="{05CE0227-5BDD-2344-802E-B08194260D3C}" type="presOf" srcId="{AC92B511-C88E-6742-BDFE-1AA72376CEC0}" destId="{05E0FA8F-8A6C-A248-A008-6BCE717A5688}" srcOrd="0" destOrd="0" presId="urn:microsoft.com/office/officeart/2005/8/layout/pyramid1"/>
    <dgm:cxn modelId="{6FD76B28-295B-904F-AB0F-E788AECB5632}" type="presOf" srcId="{5EFE7B8E-54CC-1342-B5DD-D46FC9F0C0BB}" destId="{2D8CBEFD-DAAD-784A-9654-83632F931DCD}" srcOrd="1" destOrd="5" presId="urn:microsoft.com/office/officeart/2005/8/layout/pyramid1"/>
    <dgm:cxn modelId="{1DD5AC29-4D39-C64A-B981-15C7000CDEDE}" type="presOf" srcId="{9A510FEF-5C04-F140-9309-3A5AC474177B}" destId="{68969B7C-1BAD-8A42-9CEE-06F9DCC64EBF}" srcOrd="0" destOrd="0" presId="urn:microsoft.com/office/officeart/2005/8/layout/pyramid1"/>
    <dgm:cxn modelId="{C721F531-D5E1-184A-9A5F-1074F62F5C25}" type="presOf" srcId="{0B3EC799-B18B-CA47-A15E-C2CA8B61198C}" destId="{05E0FA8F-8A6C-A248-A008-6BCE717A5688}" srcOrd="0" destOrd="3" presId="urn:microsoft.com/office/officeart/2005/8/layout/pyramid1"/>
    <dgm:cxn modelId="{CBC2A835-9921-CB42-BF1C-018F1E0AE94C}" type="presOf" srcId="{EC293804-276D-4F45-A42A-97D7F607264B}" destId="{0C8AD359-15EE-8C42-ABF1-35805E3F15AA}" srcOrd="0" destOrd="0" presId="urn:microsoft.com/office/officeart/2005/8/layout/pyramid1"/>
    <dgm:cxn modelId="{A9D74B37-4228-D74B-9F71-FB991A8BA273}" srcId="{EC293804-276D-4F45-A42A-97D7F607264B}" destId="{EBCC071C-0D3E-6C45-A2B9-889195E35A28}" srcOrd="2" destOrd="0" parTransId="{619F0D14-4643-A54E-BFCA-95239DADF34F}" sibTransId="{AC239D23-913D-484B-B34C-1D525DB41D11}"/>
    <dgm:cxn modelId="{8764B938-A4C8-9A4C-B95D-6F1A0EC0EC6D}" type="presOf" srcId="{F2416628-0D72-B845-B02D-487D6E6FEBEF}" destId="{CD566B67-5A28-994B-8F45-D6C4564EF131}" srcOrd="0" destOrd="1" presId="urn:microsoft.com/office/officeart/2005/8/layout/pyramid1"/>
    <dgm:cxn modelId="{150EA240-435A-3D40-AA5C-CB2AB513E7DE}" type="presOf" srcId="{F019A86C-AAAC-F64F-9AF8-3520F67A92AB}" destId="{CD566B67-5A28-994B-8F45-D6C4564EF131}" srcOrd="0" destOrd="3" presId="urn:microsoft.com/office/officeart/2005/8/layout/pyramid1"/>
    <dgm:cxn modelId="{03599E48-9A27-B14B-BE12-90D533794048}" type="presOf" srcId="{8263CEB3-F17D-684A-A939-800442111419}" destId="{CD566B67-5A28-994B-8F45-D6C4564EF131}" srcOrd="0" destOrd="4" presId="urn:microsoft.com/office/officeart/2005/8/layout/pyramid1"/>
    <dgm:cxn modelId="{83953349-65BD-6D4B-9D3A-8DD9CDE7518A}" srcId="{677E16A4-3EEA-EF4C-88B0-54F14BE5A282}" destId="{AC92B511-C88E-6742-BDFE-1AA72376CEC0}" srcOrd="0" destOrd="0" parTransId="{099B1373-A050-0644-834B-AFBC6CC6B107}" sibTransId="{B98AB568-8B4A-D64C-BA30-3A781E37C2C9}"/>
    <dgm:cxn modelId="{B4C6094C-ABA9-DE43-8153-499CB1A04A81}" srcId="{9A510FEF-5C04-F140-9309-3A5AC474177B}" destId="{D753560C-4169-424C-BE67-592B030E881F}" srcOrd="0" destOrd="0" parTransId="{45361A92-2F44-A144-82EF-6B83C65E0124}" sibTransId="{F7828FF9-0681-C442-86AB-3ADFD6E6B1A7}"/>
    <dgm:cxn modelId="{F101834C-0DAB-4648-BB8A-BE615C39CB1C}" type="presOf" srcId="{9A510FEF-5C04-F140-9309-3A5AC474177B}" destId="{67EFF50E-58CD-A34C-A907-A082EE84D76B}" srcOrd="1" destOrd="0" presId="urn:microsoft.com/office/officeart/2005/8/layout/pyramid1"/>
    <dgm:cxn modelId="{0DF9B74D-31C6-234A-B7E7-DDBB87B7304A}" type="presOf" srcId="{71D8D746-43B0-614B-A1D0-88455EB68E98}" destId="{8C6D5558-B008-AB4F-9DCC-30A7DB15B837}" srcOrd="1" destOrd="0" presId="urn:microsoft.com/office/officeart/2005/8/layout/pyramid1"/>
    <dgm:cxn modelId="{B8CCD251-5243-074F-8A50-23D44B51D621}" srcId="{1F4D41BA-2B25-8F44-BC37-1DE63EB5FBD0}" destId="{F2416628-0D72-B845-B02D-487D6E6FEBEF}" srcOrd="1" destOrd="0" parTransId="{3581D59F-6BD7-8F40-B207-C8ABF8433A44}" sibTransId="{C92C7215-B3E7-114E-9F22-8ED6EAFC7240}"/>
    <dgm:cxn modelId="{9AD19153-F39D-634D-A6D7-A2E4EE9C2581}" type="presOf" srcId="{896FA509-AE6E-2648-BE43-86046BCE3E2F}" destId="{8C6D5558-B008-AB4F-9DCC-30A7DB15B837}" srcOrd="1" destOrd="3" presId="urn:microsoft.com/office/officeart/2005/8/layout/pyramid1"/>
    <dgm:cxn modelId="{8090A353-FDC7-0E4A-9F2B-E252A265E87A}" type="presOf" srcId="{D5577917-7922-3746-B28A-A7C624817FDA}" destId="{05E0FA8F-8A6C-A248-A008-6BCE717A5688}" srcOrd="0" destOrd="4" presId="urn:microsoft.com/office/officeart/2005/8/layout/pyramid1"/>
    <dgm:cxn modelId="{EF079956-037A-EA4C-9F69-09F5749299F0}" srcId="{EBCC071C-0D3E-6C45-A2B9-889195E35A28}" destId="{1A80B5BE-3FC5-8E40-8A47-55BFE406C639}" srcOrd="4" destOrd="0" parTransId="{248F3BAB-38AE-3B48-921C-C395A9DEEEA5}" sibTransId="{6D941BE7-1F94-0F4F-BDE1-E0C755E7B5C2}"/>
    <dgm:cxn modelId="{BEB27D57-EC95-B245-9C3F-D7D873F0BE07}" srcId="{9A510FEF-5C04-F140-9309-3A5AC474177B}" destId="{A8684E5F-9E2C-E742-BCA3-28EB8EEDCAE3}" srcOrd="2" destOrd="0" parTransId="{AD75C181-6C1A-DF41-A355-4FBF643D26F9}" sibTransId="{7652AD93-DE83-A242-B774-E7C946F4B09D}"/>
    <dgm:cxn modelId="{C51DEA61-0728-E745-B235-2761A31D3EFD}" type="presOf" srcId="{677E16A4-3EEA-EF4C-88B0-54F14BE5A282}" destId="{926F04E1-6455-DA44-9343-EA1FD11A50A4}" srcOrd="1" destOrd="0" presId="urn:microsoft.com/office/officeart/2005/8/layout/pyramid1"/>
    <dgm:cxn modelId="{39E59164-17DD-FB4F-A414-43C6843F47FB}" srcId="{1F4D41BA-2B25-8F44-BC37-1DE63EB5FBD0}" destId="{F019A86C-AAAC-F64F-9AF8-3520F67A92AB}" srcOrd="3" destOrd="0" parTransId="{A6C9AD7C-46F8-5441-88A0-8DFE032E6438}" sibTransId="{F27A2A30-7812-2D40-B4B8-C2D23DB63669}"/>
    <dgm:cxn modelId="{EEC98D68-AC8D-744D-BEAE-F5C3BCB838E3}" srcId="{EBCC071C-0D3E-6C45-A2B9-889195E35A28}" destId="{C78A13C8-DDA8-BB46-A4AD-5BBD9D071028}" srcOrd="1" destOrd="0" parTransId="{5EFB7565-4C2F-6947-ABC1-F78795361FC8}" sibTransId="{DB73B0A4-5BDB-3144-8A0C-C6521B1E3194}"/>
    <dgm:cxn modelId="{3D39FF6B-BF05-6F48-8A84-AB5F5AF9912F}" type="presOf" srcId="{0977A8AE-46F7-6444-AD3D-9F611DDEBE8E}" destId="{4FFD40EA-F16B-4945-BA83-8F4F4C3C3332}" srcOrd="1" destOrd="1" presId="urn:microsoft.com/office/officeart/2005/8/layout/pyramid1"/>
    <dgm:cxn modelId="{9212986D-32D1-4046-B0A0-3168442BC821}" type="presOf" srcId="{C78A13C8-DDA8-BB46-A4AD-5BBD9D071028}" destId="{8B037053-8C05-BC47-B99C-1FD062ED6407}" srcOrd="0" destOrd="1" presId="urn:microsoft.com/office/officeart/2005/8/layout/pyramid1"/>
    <dgm:cxn modelId="{CB4FE26D-5CA0-8A42-80BB-6CCDE7C45403}" type="presOf" srcId="{0B3EC799-B18B-CA47-A15E-C2CA8B61198C}" destId="{4FFD40EA-F16B-4945-BA83-8F4F4C3C3332}" srcOrd="1" destOrd="3" presId="urn:microsoft.com/office/officeart/2005/8/layout/pyramid1"/>
    <dgm:cxn modelId="{3D5AB06E-4DB2-1D46-B21F-439C28ED4090}" srcId="{EC293804-276D-4F45-A42A-97D7F607264B}" destId="{9A510FEF-5C04-F140-9309-3A5AC474177B}" srcOrd="0" destOrd="0" parTransId="{BB42EC83-C154-EF48-A766-B715F5525ED4}" sibTransId="{B5441827-EFB7-E443-AA90-1E80704A4B98}"/>
    <dgm:cxn modelId="{7BF19170-C64B-FF47-9CF1-5A7E60EADEF0}" type="presOf" srcId="{7BBD9D89-BDD9-6240-9324-B73CC05EEDAE}" destId="{8B037053-8C05-BC47-B99C-1FD062ED6407}" srcOrd="0" destOrd="2" presId="urn:microsoft.com/office/officeart/2005/8/layout/pyramid1"/>
    <dgm:cxn modelId="{E821A274-9820-BB4A-AADD-714B7D39028B}" type="presOf" srcId="{8263CEB3-F17D-684A-A939-800442111419}" destId="{D5CA88E8-C164-F744-B11D-A2154A22531E}" srcOrd="1" destOrd="4" presId="urn:microsoft.com/office/officeart/2005/8/layout/pyramid1"/>
    <dgm:cxn modelId="{9C135076-BF57-D343-B903-FEF4AA7DFA5D}" type="presOf" srcId="{1F4D41BA-2B25-8F44-BC37-1DE63EB5FBD0}" destId="{F1224766-8316-7041-AA1E-4FB10A542959}" srcOrd="1" destOrd="0" presId="urn:microsoft.com/office/officeart/2005/8/layout/pyramid1"/>
    <dgm:cxn modelId="{5452067F-A364-1F49-B31F-257BBC1C3174}" type="presOf" srcId="{677E16A4-3EEA-EF4C-88B0-54F14BE5A282}" destId="{3D238ACD-6DA3-DC42-828F-419327F8E2FE}" srcOrd="0" destOrd="0" presId="urn:microsoft.com/office/officeart/2005/8/layout/pyramid1"/>
    <dgm:cxn modelId="{82802384-EFA1-FC47-A0C9-59E8E268CE9F}" srcId="{9A510FEF-5C04-F140-9309-3A5AC474177B}" destId="{5EFE7B8E-54CC-1342-B5DD-D46FC9F0C0BB}" srcOrd="5" destOrd="0" parTransId="{26E31720-C976-EC49-99C4-14A673450632}" sibTransId="{95A51FCE-1CA7-AA4F-AB08-541A51203106}"/>
    <dgm:cxn modelId="{75062684-BE61-3C4E-B25C-4FC11DDD41C5}" type="presOf" srcId="{F2416628-0D72-B845-B02D-487D6E6FEBEF}" destId="{D5CA88E8-C164-F744-B11D-A2154A22531E}" srcOrd="1" destOrd="1" presId="urn:microsoft.com/office/officeart/2005/8/layout/pyramid1"/>
    <dgm:cxn modelId="{6265FC86-F427-764B-AA39-333A6E4F5C4D}" srcId="{EBCC071C-0D3E-6C45-A2B9-889195E35A28}" destId="{896FA509-AE6E-2648-BE43-86046BCE3E2F}" srcOrd="3" destOrd="0" parTransId="{4E1FD285-7E87-B24C-A69B-ED5204A36591}" sibTransId="{45354E4D-E83C-1349-880F-7D485C473618}"/>
    <dgm:cxn modelId="{B2E1FD8C-9863-6947-A775-24FC339AE1FD}" srcId="{EC293804-276D-4F45-A42A-97D7F607264B}" destId="{1F4D41BA-2B25-8F44-BC37-1DE63EB5FBD0}" srcOrd="1" destOrd="0" parTransId="{5313547A-CE58-4A49-BED4-7694155BA8A6}" sibTransId="{426F43F8-96C5-6442-B5B9-6C8A7224D8D6}"/>
    <dgm:cxn modelId="{4B4B2E8E-035B-564D-9D63-C64D55B929E1}" type="presOf" srcId="{934CE3AA-0BE4-AF48-AB50-9AB294472970}" destId="{2D8CBEFD-DAAD-784A-9654-83632F931DCD}" srcOrd="1" destOrd="4" presId="urn:microsoft.com/office/officeart/2005/8/layout/pyramid1"/>
    <dgm:cxn modelId="{FB676E8E-071C-7D45-9A4A-C5A5BC951C71}" type="presOf" srcId="{AC92B511-C88E-6742-BDFE-1AA72376CEC0}" destId="{4FFD40EA-F16B-4945-BA83-8F4F4C3C3332}" srcOrd="1" destOrd="0" presId="urn:microsoft.com/office/officeart/2005/8/layout/pyramid1"/>
    <dgm:cxn modelId="{1ED1FE8E-DC14-0245-B49A-1DAE2BD4128B}" type="presOf" srcId="{EB378D21-3844-EB49-8D5C-0D34C7D1C34C}" destId="{2D8CBEFD-DAAD-784A-9654-83632F931DCD}" srcOrd="1" destOrd="1" presId="urn:microsoft.com/office/officeart/2005/8/layout/pyramid1"/>
    <dgm:cxn modelId="{15AA6792-7F9A-6A48-AF3F-B6D1F5A5D613}" srcId="{1F4D41BA-2B25-8F44-BC37-1DE63EB5FBD0}" destId="{8263CEB3-F17D-684A-A939-800442111419}" srcOrd="4" destOrd="0" parTransId="{3A14451F-67BF-E147-84DB-F42CBF10DA39}" sibTransId="{D2F7E79E-B2D0-C14D-8BB0-75FB781629D2}"/>
    <dgm:cxn modelId="{A6342993-85CE-C048-9C3B-F3B1F9F947BE}" type="presOf" srcId="{D5577917-7922-3746-B28A-A7C624817FDA}" destId="{4FFD40EA-F16B-4945-BA83-8F4F4C3C3332}" srcOrd="1" destOrd="4" presId="urn:microsoft.com/office/officeart/2005/8/layout/pyramid1"/>
    <dgm:cxn modelId="{1785C094-3A61-7D4B-A8DA-CCD3EC893E97}" type="presOf" srcId="{D753560C-4169-424C-BE67-592B030E881F}" destId="{2D8CBEFD-DAAD-784A-9654-83632F931DCD}" srcOrd="1" destOrd="0" presId="urn:microsoft.com/office/officeart/2005/8/layout/pyramid1"/>
    <dgm:cxn modelId="{B31F2D98-22BF-0E45-9A64-926CAC00D9D5}" type="presOf" srcId="{1A80B5BE-3FC5-8E40-8A47-55BFE406C639}" destId="{8B037053-8C05-BC47-B99C-1FD062ED6407}" srcOrd="0" destOrd="4" presId="urn:microsoft.com/office/officeart/2005/8/layout/pyramid1"/>
    <dgm:cxn modelId="{EB3F479E-D0B0-4F4E-A73A-54D42E3E29A8}" type="presOf" srcId="{D5341C83-3EAB-3F49-802C-77324D0E25A8}" destId="{4FFD40EA-F16B-4945-BA83-8F4F4C3C3332}" srcOrd="1" destOrd="2" presId="urn:microsoft.com/office/officeart/2005/8/layout/pyramid1"/>
    <dgm:cxn modelId="{8A806AA5-89C6-9C4F-AE39-2DB91B7BDA72}" type="presOf" srcId="{5EFE7B8E-54CC-1342-B5DD-D46FC9F0C0BB}" destId="{1FE16B97-53F9-0E48-A81F-D7A790BBF494}" srcOrd="0" destOrd="5" presId="urn:microsoft.com/office/officeart/2005/8/layout/pyramid1"/>
    <dgm:cxn modelId="{790534A6-11FC-B740-82E1-B572CA92607F}" type="presOf" srcId="{71D8D746-43B0-614B-A1D0-88455EB68E98}" destId="{8B037053-8C05-BC47-B99C-1FD062ED6407}" srcOrd="0" destOrd="0" presId="urn:microsoft.com/office/officeart/2005/8/layout/pyramid1"/>
    <dgm:cxn modelId="{5D2398A7-85E1-E746-B40F-E7C16CECB2E3}" srcId="{9A510FEF-5C04-F140-9309-3A5AC474177B}" destId="{0BE1547C-C173-7B46-9811-4D68759EFFD6}" srcOrd="3" destOrd="0" parTransId="{B2FFE433-C386-C146-8246-951BAF49794F}" sibTransId="{FDF8AED2-7008-DD4E-8238-3917CEF9150F}"/>
    <dgm:cxn modelId="{D747D8A7-34CD-5C40-9454-CA03D918F523}" type="presOf" srcId="{93F075EB-1B4F-A24B-B51A-CA41CE1FD725}" destId="{CD566B67-5A28-994B-8F45-D6C4564EF131}" srcOrd="0" destOrd="0" presId="urn:microsoft.com/office/officeart/2005/8/layout/pyramid1"/>
    <dgm:cxn modelId="{E864DCA8-B4F5-B843-B3F2-A63EC19E38CB}" srcId="{EC293804-276D-4F45-A42A-97D7F607264B}" destId="{677E16A4-3EEA-EF4C-88B0-54F14BE5A282}" srcOrd="3" destOrd="0" parTransId="{9F5DBFC0-7E26-2747-BED6-B95A07C4872A}" sibTransId="{B57C446E-0A04-5645-B8CA-399E70AF847C}"/>
    <dgm:cxn modelId="{C4B086A9-3EA5-314E-9EE5-7D7380ACB550}" type="presOf" srcId="{47BEB808-8DB4-B24D-A6D6-1324DC5C2C9D}" destId="{D5CA88E8-C164-F744-B11D-A2154A22531E}" srcOrd="1" destOrd="2" presId="urn:microsoft.com/office/officeart/2005/8/layout/pyramid1"/>
    <dgm:cxn modelId="{99AC42B0-EA54-6E40-B129-C638CE8C8E87}" type="presOf" srcId="{F019A86C-AAAC-F64F-9AF8-3520F67A92AB}" destId="{D5CA88E8-C164-F744-B11D-A2154A22531E}" srcOrd="1" destOrd="3" presId="urn:microsoft.com/office/officeart/2005/8/layout/pyramid1"/>
    <dgm:cxn modelId="{06D561B0-69E0-C24E-B082-5BBDCF56CD22}" srcId="{1F4D41BA-2B25-8F44-BC37-1DE63EB5FBD0}" destId="{93F075EB-1B4F-A24B-B51A-CA41CE1FD725}" srcOrd="0" destOrd="0" parTransId="{5F1F5898-1E21-6744-BFC8-9D669C8A4A7C}" sibTransId="{E5532532-0784-EE46-9276-08486F15938B}"/>
    <dgm:cxn modelId="{4D2E43B2-556C-E546-BD7C-5AD869D05FB4}" type="presOf" srcId="{1A80B5BE-3FC5-8E40-8A47-55BFE406C639}" destId="{8C6D5558-B008-AB4F-9DCC-30A7DB15B837}" srcOrd="1" destOrd="4" presId="urn:microsoft.com/office/officeart/2005/8/layout/pyramid1"/>
    <dgm:cxn modelId="{60A9EBBC-A7B6-A947-85C9-AB66D9BEC49E}" type="presOf" srcId="{93F075EB-1B4F-A24B-B51A-CA41CE1FD725}" destId="{D5CA88E8-C164-F744-B11D-A2154A22531E}" srcOrd="1" destOrd="0" presId="urn:microsoft.com/office/officeart/2005/8/layout/pyramid1"/>
    <dgm:cxn modelId="{179B05BD-A236-E444-9C4E-E7580C1AE16B}" type="presOf" srcId="{47BEB808-8DB4-B24D-A6D6-1324DC5C2C9D}" destId="{CD566B67-5A28-994B-8F45-D6C4564EF131}" srcOrd="0" destOrd="2" presId="urn:microsoft.com/office/officeart/2005/8/layout/pyramid1"/>
    <dgm:cxn modelId="{32978FBD-22F7-7F4B-A529-52E3E23DBC4C}" srcId="{1F4D41BA-2B25-8F44-BC37-1DE63EB5FBD0}" destId="{47BEB808-8DB4-B24D-A6D6-1324DC5C2C9D}" srcOrd="2" destOrd="0" parTransId="{83D07CCF-1D34-BE4F-84DC-FC56FD7C6C27}" sibTransId="{4BEBE1EF-ED78-F242-8959-2FFEA9ECDD13}"/>
    <dgm:cxn modelId="{A1EAC2BE-CDEC-844E-89E9-3D40B41BB810}" type="presOf" srcId="{0977A8AE-46F7-6444-AD3D-9F611DDEBE8E}" destId="{05E0FA8F-8A6C-A248-A008-6BCE717A5688}" srcOrd="0" destOrd="1" presId="urn:microsoft.com/office/officeart/2005/8/layout/pyramid1"/>
    <dgm:cxn modelId="{3663A4BF-A1C2-A546-8970-9CCAA946D9D0}" type="presOf" srcId="{EBCC071C-0D3E-6C45-A2B9-889195E35A28}" destId="{1A295CA6-2466-534A-AF8E-D57D9BD923B2}" srcOrd="1" destOrd="0" presId="urn:microsoft.com/office/officeart/2005/8/layout/pyramid1"/>
    <dgm:cxn modelId="{630738C0-8B9C-BB4B-AC54-497CFDCD2C04}" type="presOf" srcId="{934CE3AA-0BE4-AF48-AB50-9AB294472970}" destId="{1FE16B97-53F9-0E48-A81F-D7A790BBF494}" srcOrd="0" destOrd="4" presId="urn:microsoft.com/office/officeart/2005/8/layout/pyramid1"/>
    <dgm:cxn modelId="{8B7A6BC1-1917-6A42-A4B0-9D1D4F5F6C7B}" type="presOf" srcId="{A8684E5F-9E2C-E742-BCA3-28EB8EEDCAE3}" destId="{2D8CBEFD-DAAD-784A-9654-83632F931DCD}" srcOrd="1" destOrd="2" presId="urn:microsoft.com/office/officeart/2005/8/layout/pyramid1"/>
    <dgm:cxn modelId="{0A0D75C4-4811-C34D-93E6-7E84DAF3A6DD}" type="presOf" srcId="{0BE1547C-C173-7B46-9811-4D68759EFFD6}" destId="{1FE16B97-53F9-0E48-A81F-D7A790BBF494}" srcOrd="0" destOrd="3" presId="urn:microsoft.com/office/officeart/2005/8/layout/pyramid1"/>
    <dgm:cxn modelId="{490313C8-1A49-4A4E-951B-72F29C808D6C}" type="presOf" srcId="{0BE1547C-C173-7B46-9811-4D68759EFFD6}" destId="{2D8CBEFD-DAAD-784A-9654-83632F931DCD}" srcOrd="1" destOrd="3" presId="urn:microsoft.com/office/officeart/2005/8/layout/pyramid1"/>
    <dgm:cxn modelId="{C93F93CB-A551-9A4D-B390-3D17FEAF1556}" srcId="{677E16A4-3EEA-EF4C-88B0-54F14BE5A282}" destId="{D5341C83-3EAB-3F49-802C-77324D0E25A8}" srcOrd="2" destOrd="0" parTransId="{91089738-17E5-1A41-A595-46D17F633D47}" sibTransId="{61679089-E724-DF47-997E-C97D0EFE33C0}"/>
    <dgm:cxn modelId="{7B8F0BCC-925D-1744-BBEB-F343C255F78F}" type="presOf" srcId="{EB378D21-3844-EB49-8D5C-0D34C7D1C34C}" destId="{1FE16B97-53F9-0E48-A81F-D7A790BBF494}" srcOrd="0" destOrd="1" presId="urn:microsoft.com/office/officeart/2005/8/layout/pyramid1"/>
    <dgm:cxn modelId="{2D2A0BCF-69E5-234B-AEB7-EB0D26D065B9}" srcId="{677E16A4-3EEA-EF4C-88B0-54F14BE5A282}" destId="{D5577917-7922-3746-B28A-A7C624817FDA}" srcOrd="4" destOrd="0" parTransId="{E6A9C4C5-3F2E-F14E-BB88-299E1608AA9A}" sibTransId="{F7172DE0-620E-EE4D-AA6F-FB3F4E3F733D}"/>
    <dgm:cxn modelId="{D381A5D1-020E-3B4E-859D-0DA8E4FCE1D0}" srcId="{677E16A4-3EEA-EF4C-88B0-54F14BE5A282}" destId="{0977A8AE-46F7-6444-AD3D-9F611DDEBE8E}" srcOrd="1" destOrd="0" parTransId="{34066607-C2F5-1648-A662-4B52C29CEF9F}" sibTransId="{F64B94D4-ECB8-FE43-B655-ABE03D16E348}"/>
    <dgm:cxn modelId="{D9FCE6D4-5469-FE46-A883-D4DEFF3856DC}" type="presOf" srcId="{C78A13C8-DDA8-BB46-A4AD-5BBD9D071028}" destId="{8C6D5558-B008-AB4F-9DCC-30A7DB15B837}" srcOrd="1" destOrd="1" presId="urn:microsoft.com/office/officeart/2005/8/layout/pyramid1"/>
    <dgm:cxn modelId="{F12AD3D5-A071-E146-9D65-593F96E3BA97}" srcId="{EBCC071C-0D3E-6C45-A2B9-889195E35A28}" destId="{71D8D746-43B0-614B-A1D0-88455EB68E98}" srcOrd="0" destOrd="0" parTransId="{FAE8F453-1907-4F42-9614-84132AF65BCC}" sibTransId="{F3E4310F-587F-0444-AFA7-176F3BA16FC1}"/>
    <dgm:cxn modelId="{C1CCE1D5-1CF1-D44F-A6F2-3BDAD50006D5}" type="presOf" srcId="{896FA509-AE6E-2648-BE43-86046BCE3E2F}" destId="{8B037053-8C05-BC47-B99C-1FD062ED6407}" srcOrd="0" destOrd="3" presId="urn:microsoft.com/office/officeart/2005/8/layout/pyramid1"/>
    <dgm:cxn modelId="{E9990FE5-3228-2B40-B645-1AD44AC5C796}" type="presOf" srcId="{EBCC071C-0D3E-6C45-A2B9-889195E35A28}" destId="{8296F116-AB6B-CB42-BB81-824C83F285CA}" srcOrd="0" destOrd="0" presId="urn:microsoft.com/office/officeart/2005/8/layout/pyramid1"/>
    <dgm:cxn modelId="{85BF0DEB-8B87-F340-9C7B-26F1218DBC4C}" srcId="{677E16A4-3EEA-EF4C-88B0-54F14BE5A282}" destId="{0B3EC799-B18B-CA47-A15E-C2CA8B61198C}" srcOrd="3" destOrd="0" parTransId="{A747DEEB-71E2-2446-9894-D6F2B2A3652D}" sibTransId="{ACD8F662-4D93-D34A-89AF-22657F7216A1}"/>
    <dgm:cxn modelId="{1926E7ED-C048-7247-BC63-95070A650B57}" type="presOf" srcId="{A8684E5F-9E2C-E742-BCA3-28EB8EEDCAE3}" destId="{1FE16B97-53F9-0E48-A81F-D7A790BBF494}" srcOrd="0" destOrd="2" presId="urn:microsoft.com/office/officeart/2005/8/layout/pyramid1"/>
    <dgm:cxn modelId="{265E63F0-97A9-5F4B-B4FD-CF592F16B075}" type="presOf" srcId="{7BBD9D89-BDD9-6240-9324-B73CC05EEDAE}" destId="{8C6D5558-B008-AB4F-9DCC-30A7DB15B837}" srcOrd="1" destOrd="2" presId="urn:microsoft.com/office/officeart/2005/8/layout/pyramid1"/>
    <dgm:cxn modelId="{C0099AF1-B4A5-C34D-98C5-7EB0B4F9AD51}" type="presOf" srcId="{D753560C-4169-424C-BE67-592B030E881F}" destId="{1FE16B97-53F9-0E48-A81F-D7A790BBF494}" srcOrd="0" destOrd="0" presId="urn:microsoft.com/office/officeart/2005/8/layout/pyramid1"/>
    <dgm:cxn modelId="{AC0445F3-1B18-A14D-BE9B-A5AA1163450C}" type="presOf" srcId="{D5341C83-3EAB-3F49-802C-77324D0E25A8}" destId="{05E0FA8F-8A6C-A248-A008-6BCE717A5688}" srcOrd="0" destOrd="2" presId="urn:microsoft.com/office/officeart/2005/8/layout/pyramid1"/>
    <dgm:cxn modelId="{3F018DCD-9761-3741-9E12-5B5F43B04AF9}" type="presParOf" srcId="{0C8AD359-15EE-8C42-ABF1-35805E3F15AA}" destId="{42E32B8E-8FCB-C543-9D6A-04CF620F5987}" srcOrd="0" destOrd="0" presId="urn:microsoft.com/office/officeart/2005/8/layout/pyramid1"/>
    <dgm:cxn modelId="{953F14B1-CFE0-A74F-B45A-14A1F3AFF6EB}" type="presParOf" srcId="{42E32B8E-8FCB-C543-9D6A-04CF620F5987}" destId="{1FE16B97-53F9-0E48-A81F-D7A790BBF494}" srcOrd="0" destOrd="0" presId="urn:microsoft.com/office/officeart/2005/8/layout/pyramid1"/>
    <dgm:cxn modelId="{8ED455FC-7197-944E-9F4F-6570CAC98826}" type="presParOf" srcId="{42E32B8E-8FCB-C543-9D6A-04CF620F5987}" destId="{2D8CBEFD-DAAD-784A-9654-83632F931DCD}" srcOrd="1" destOrd="0" presId="urn:microsoft.com/office/officeart/2005/8/layout/pyramid1"/>
    <dgm:cxn modelId="{D2BB95A3-F130-4B44-92A5-C41E227630CE}" type="presParOf" srcId="{42E32B8E-8FCB-C543-9D6A-04CF620F5987}" destId="{68969B7C-1BAD-8A42-9CEE-06F9DCC64EBF}" srcOrd="2" destOrd="0" presId="urn:microsoft.com/office/officeart/2005/8/layout/pyramid1"/>
    <dgm:cxn modelId="{ED32451E-BD66-C74B-BF61-44F5B5A81933}" type="presParOf" srcId="{42E32B8E-8FCB-C543-9D6A-04CF620F5987}" destId="{67EFF50E-58CD-A34C-A907-A082EE84D76B}" srcOrd="3" destOrd="0" presId="urn:microsoft.com/office/officeart/2005/8/layout/pyramid1"/>
    <dgm:cxn modelId="{5C17D8B1-16EF-1040-8E03-0AF5C6B55992}" type="presParOf" srcId="{0C8AD359-15EE-8C42-ABF1-35805E3F15AA}" destId="{2EA303AD-9998-0F40-ABFF-B0877133F921}" srcOrd="1" destOrd="0" presId="urn:microsoft.com/office/officeart/2005/8/layout/pyramid1"/>
    <dgm:cxn modelId="{7227C6BB-D154-8041-8BCB-0A1EF5819EFF}" type="presParOf" srcId="{2EA303AD-9998-0F40-ABFF-B0877133F921}" destId="{CD566B67-5A28-994B-8F45-D6C4564EF131}" srcOrd="0" destOrd="0" presId="urn:microsoft.com/office/officeart/2005/8/layout/pyramid1"/>
    <dgm:cxn modelId="{7CFD33BB-6C5E-354D-AFF6-5261B7787A76}" type="presParOf" srcId="{2EA303AD-9998-0F40-ABFF-B0877133F921}" destId="{D5CA88E8-C164-F744-B11D-A2154A22531E}" srcOrd="1" destOrd="0" presId="urn:microsoft.com/office/officeart/2005/8/layout/pyramid1"/>
    <dgm:cxn modelId="{684D0874-4CB7-E240-8821-6F13F920F3B7}" type="presParOf" srcId="{2EA303AD-9998-0F40-ABFF-B0877133F921}" destId="{19DD2463-1E33-604E-836B-D1965160DBEC}" srcOrd="2" destOrd="0" presId="urn:microsoft.com/office/officeart/2005/8/layout/pyramid1"/>
    <dgm:cxn modelId="{7A6B1B2D-116F-8940-8306-A7E27496B2C7}" type="presParOf" srcId="{2EA303AD-9998-0F40-ABFF-B0877133F921}" destId="{F1224766-8316-7041-AA1E-4FB10A542959}" srcOrd="3" destOrd="0" presId="urn:microsoft.com/office/officeart/2005/8/layout/pyramid1"/>
    <dgm:cxn modelId="{7F4F3EC0-DD7D-0F46-964B-A2194B8649ED}" type="presParOf" srcId="{0C8AD359-15EE-8C42-ABF1-35805E3F15AA}" destId="{35F128A8-C41A-3347-A916-DD25C842C3B5}" srcOrd="2" destOrd="0" presId="urn:microsoft.com/office/officeart/2005/8/layout/pyramid1"/>
    <dgm:cxn modelId="{1B2916D4-27D1-9E4C-A552-30ACA8389F8F}" type="presParOf" srcId="{35F128A8-C41A-3347-A916-DD25C842C3B5}" destId="{8B037053-8C05-BC47-B99C-1FD062ED6407}" srcOrd="0" destOrd="0" presId="urn:microsoft.com/office/officeart/2005/8/layout/pyramid1"/>
    <dgm:cxn modelId="{1154BC2C-2FA5-8545-AF35-DD45DCF0E668}" type="presParOf" srcId="{35F128A8-C41A-3347-A916-DD25C842C3B5}" destId="{8C6D5558-B008-AB4F-9DCC-30A7DB15B837}" srcOrd="1" destOrd="0" presId="urn:microsoft.com/office/officeart/2005/8/layout/pyramid1"/>
    <dgm:cxn modelId="{32412CCC-6B4F-A14D-A4C4-53D73131CB4F}" type="presParOf" srcId="{35F128A8-C41A-3347-A916-DD25C842C3B5}" destId="{8296F116-AB6B-CB42-BB81-824C83F285CA}" srcOrd="2" destOrd="0" presId="urn:microsoft.com/office/officeart/2005/8/layout/pyramid1"/>
    <dgm:cxn modelId="{7FD32B50-85FC-324F-9495-7EC88B8B9E51}" type="presParOf" srcId="{35F128A8-C41A-3347-A916-DD25C842C3B5}" destId="{1A295CA6-2466-534A-AF8E-D57D9BD923B2}" srcOrd="3" destOrd="0" presId="urn:microsoft.com/office/officeart/2005/8/layout/pyramid1"/>
    <dgm:cxn modelId="{DF52646E-73F2-604B-8869-FFD183585FA6}" type="presParOf" srcId="{0C8AD359-15EE-8C42-ABF1-35805E3F15AA}" destId="{3333B8F3-9A8B-5649-BB84-F61B4C8A3A5A}" srcOrd="3" destOrd="0" presId="urn:microsoft.com/office/officeart/2005/8/layout/pyramid1"/>
    <dgm:cxn modelId="{C2C0C0EE-843D-4842-A4C3-B85F0F1A7213}" type="presParOf" srcId="{3333B8F3-9A8B-5649-BB84-F61B4C8A3A5A}" destId="{05E0FA8F-8A6C-A248-A008-6BCE717A5688}" srcOrd="0" destOrd="0" presId="urn:microsoft.com/office/officeart/2005/8/layout/pyramid1"/>
    <dgm:cxn modelId="{77EF9E5F-50BD-FD47-B116-ABC4E7CEE18D}" type="presParOf" srcId="{3333B8F3-9A8B-5649-BB84-F61B4C8A3A5A}" destId="{4FFD40EA-F16B-4945-BA83-8F4F4C3C3332}" srcOrd="1" destOrd="0" presId="urn:microsoft.com/office/officeart/2005/8/layout/pyramid1"/>
    <dgm:cxn modelId="{CF8D92BD-6BB1-6D4F-AC86-0A52C364236F}" type="presParOf" srcId="{3333B8F3-9A8B-5649-BB84-F61B4C8A3A5A}" destId="{3D238ACD-6DA3-DC42-828F-419327F8E2FE}" srcOrd="2" destOrd="0" presId="urn:microsoft.com/office/officeart/2005/8/layout/pyramid1"/>
    <dgm:cxn modelId="{93AC1521-819B-9D4B-918E-3FC3F0776032}" type="presParOf" srcId="{3333B8F3-9A8B-5649-BB84-F61B4C8A3A5A}" destId="{926F04E1-6455-DA44-9343-EA1FD11A50A4}" srcOrd="3"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0166152-F589-0945-84D6-471A99DF605E}" type="doc">
      <dgm:prSet loTypeId="urn:microsoft.com/office/officeart/2005/8/layout/pyramid3" loCatId="" qsTypeId="urn:microsoft.com/office/officeart/2005/8/quickstyle/simple1" qsCatId="simple" csTypeId="urn:microsoft.com/office/officeart/2005/8/colors/colorful4" csCatId="colorful" phldr="1"/>
      <dgm:spPr/>
    </dgm:pt>
    <dgm:pt modelId="{C2C335BC-7763-784A-BE1A-A43C52DA0939}">
      <dgm:prSet phldrT="[Text]" custT="1"/>
      <dgm:spPr>
        <a:ln>
          <a:noFill/>
        </a:ln>
      </dgm:spPr>
      <dgm:t>
        <a:bodyPr/>
        <a:lstStyle/>
        <a:p>
          <a:r>
            <a:rPr lang="en-US" sz="1000" dirty="0">
              <a:solidFill>
                <a:schemeClr val="bg1"/>
              </a:solidFill>
              <a:latin typeface="Brandon Grotesque" panose="020B0503020203060202" pitchFamily="34" charset="77"/>
            </a:rPr>
            <a:t>Awareness</a:t>
          </a:r>
        </a:p>
      </dgm:t>
    </dgm:pt>
    <dgm:pt modelId="{F7D667FF-A8F7-734C-A76D-56A03E830180}" type="parTrans" cxnId="{B3F7F5D6-090F-8C48-AAB5-9C05DA4532FC}">
      <dgm:prSet/>
      <dgm:spPr/>
      <dgm:t>
        <a:bodyPr/>
        <a:lstStyle/>
        <a:p>
          <a:endParaRPr lang="en-US" sz="1000">
            <a:solidFill>
              <a:schemeClr val="bg1"/>
            </a:solidFill>
            <a:latin typeface="Brandon Grotesque" panose="020B0503020203060202" pitchFamily="34" charset="77"/>
          </a:endParaRPr>
        </a:p>
      </dgm:t>
    </dgm:pt>
    <dgm:pt modelId="{DAB88F23-E40D-8046-B4E7-8AD934F029AD}" type="sibTrans" cxnId="{B3F7F5D6-090F-8C48-AAB5-9C05DA4532FC}">
      <dgm:prSet/>
      <dgm:spPr/>
      <dgm:t>
        <a:bodyPr/>
        <a:lstStyle/>
        <a:p>
          <a:endParaRPr lang="en-US" sz="1000">
            <a:solidFill>
              <a:schemeClr val="bg1"/>
            </a:solidFill>
            <a:latin typeface="Brandon Grotesque" panose="020B0503020203060202" pitchFamily="34" charset="77"/>
          </a:endParaRPr>
        </a:p>
      </dgm:t>
    </dgm:pt>
    <dgm:pt modelId="{DA6F980D-CBAB-7A44-9F0B-D7ED5D3D907B}">
      <dgm:prSet phldrT="[Text]" custT="1"/>
      <dgm:spPr>
        <a:solidFill>
          <a:schemeClr val="bg1">
            <a:lumMod val="65000"/>
          </a:schemeClr>
        </a:solidFill>
        <a:ln>
          <a:noFill/>
        </a:ln>
      </dgm:spPr>
      <dgm:t>
        <a:bodyPr/>
        <a:lstStyle/>
        <a:p>
          <a:r>
            <a:rPr lang="en-US" sz="1000" dirty="0">
              <a:solidFill>
                <a:schemeClr val="bg1"/>
              </a:solidFill>
              <a:latin typeface="Brandon Grotesque" panose="020B0503020203060202" pitchFamily="34" charset="77"/>
            </a:rPr>
            <a:t>Interest</a:t>
          </a:r>
        </a:p>
      </dgm:t>
    </dgm:pt>
    <dgm:pt modelId="{9B63028D-B9A0-0E48-BCD6-7E08FC918E6C}" type="parTrans" cxnId="{07CBFF5A-3A06-8C40-81B9-A96569B841F8}">
      <dgm:prSet/>
      <dgm:spPr/>
      <dgm:t>
        <a:bodyPr/>
        <a:lstStyle/>
        <a:p>
          <a:endParaRPr lang="en-US" sz="1000">
            <a:solidFill>
              <a:schemeClr val="bg1"/>
            </a:solidFill>
            <a:latin typeface="Brandon Grotesque" panose="020B0503020203060202" pitchFamily="34" charset="77"/>
          </a:endParaRPr>
        </a:p>
      </dgm:t>
    </dgm:pt>
    <dgm:pt modelId="{8BE8ACF3-895F-CD40-AF94-808684D44B78}" type="sibTrans" cxnId="{07CBFF5A-3A06-8C40-81B9-A96569B841F8}">
      <dgm:prSet/>
      <dgm:spPr/>
      <dgm:t>
        <a:bodyPr/>
        <a:lstStyle/>
        <a:p>
          <a:endParaRPr lang="en-US" sz="1000">
            <a:solidFill>
              <a:schemeClr val="bg1"/>
            </a:solidFill>
            <a:latin typeface="Brandon Grotesque" panose="020B0503020203060202" pitchFamily="34" charset="77"/>
          </a:endParaRPr>
        </a:p>
      </dgm:t>
    </dgm:pt>
    <dgm:pt modelId="{9B783AB9-3D79-7941-ACE3-B38CBBC2AEFB}">
      <dgm:prSet phldrT="[Text]" custT="1"/>
      <dgm:spPr>
        <a:solidFill>
          <a:schemeClr val="bg1">
            <a:lumMod val="50000"/>
          </a:schemeClr>
        </a:solidFill>
        <a:ln>
          <a:noFill/>
        </a:ln>
      </dgm:spPr>
      <dgm:t>
        <a:bodyPr/>
        <a:lstStyle/>
        <a:p>
          <a:r>
            <a:rPr lang="en-US" sz="1000" dirty="0">
              <a:solidFill>
                <a:schemeClr val="bg1"/>
              </a:solidFill>
              <a:latin typeface="Brandon Grotesque" panose="020B0503020203060202" pitchFamily="34" charset="77"/>
            </a:rPr>
            <a:t>Action</a:t>
          </a:r>
        </a:p>
        <a:p>
          <a:endParaRPr lang="en-US" sz="1000" dirty="0">
            <a:solidFill>
              <a:schemeClr val="tx1">
                <a:lumMod val="25000"/>
                <a:lumOff val="75000"/>
              </a:schemeClr>
            </a:solidFill>
            <a:latin typeface="Brandon Grotesque" panose="020B0503020203060202" pitchFamily="34" charset="77"/>
          </a:endParaRPr>
        </a:p>
      </dgm:t>
    </dgm:pt>
    <dgm:pt modelId="{00577BB5-816C-3E40-9430-1D1E278F8208}" type="parTrans" cxnId="{F9FA88A1-CEF6-B743-8505-5ECC4489BDF4}">
      <dgm:prSet/>
      <dgm:spPr/>
      <dgm:t>
        <a:bodyPr/>
        <a:lstStyle/>
        <a:p>
          <a:endParaRPr lang="en-US" sz="1000">
            <a:solidFill>
              <a:schemeClr val="bg1"/>
            </a:solidFill>
            <a:latin typeface="Brandon Grotesque" panose="020B0503020203060202" pitchFamily="34" charset="77"/>
          </a:endParaRPr>
        </a:p>
      </dgm:t>
    </dgm:pt>
    <dgm:pt modelId="{30F0D5AA-944C-4440-800C-7E9004B2D332}" type="sibTrans" cxnId="{F9FA88A1-CEF6-B743-8505-5ECC4489BDF4}">
      <dgm:prSet/>
      <dgm:spPr/>
      <dgm:t>
        <a:bodyPr/>
        <a:lstStyle/>
        <a:p>
          <a:endParaRPr lang="en-US" sz="1000">
            <a:solidFill>
              <a:schemeClr val="bg1"/>
            </a:solidFill>
            <a:latin typeface="Brandon Grotesque" panose="020B0503020203060202" pitchFamily="34" charset="77"/>
          </a:endParaRPr>
        </a:p>
      </dgm:t>
    </dgm:pt>
    <dgm:pt modelId="{EC350679-3E3A-0042-9DFE-C9CE9F51F96D}">
      <dgm:prSet phldrT="[Text]" custT="1"/>
      <dgm:spPr>
        <a:solidFill>
          <a:schemeClr val="accent3">
            <a:lumMod val="75000"/>
          </a:schemeClr>
        </a:solidFill>
        <a:ln>
          <a:noFill/>
        </a:ln>
      </dgm:spPr>
      <dgm:t>
        <a:bodyPr/>
        <a:lstStyle/>
        <a:p>
          <a:r>
            <a:rPr lang="en-US" sz="1000" dirty="0">
              <a:solidFill>
                <a:schemeClr val="bg1"/>
              </a:solidFill>
              <a:latin typeface="Brandon Grotesque" panose="020B0503020203060202" pitchFamily="34" charset="77"/>
            </a:rPr>
            <a:t>Knowledge</a:t>
          </a:r>
        </a:p>
      </dgm:t>
    </dgm:pt>
    <dgm:pt modelId="{84ED8F17-F913-AB47-BA12-E5A1586DE1D3}" type="parTrans" cxnId="{987CB325-719B-6643-93E1-164A67CDE475}">
      <dgm:prSet/>
      <dgm:spPr/>
      <dgm:t>
        <a:bodyPr/>
        <a:lstStyle/>
        <a:p>
          <a:endParaRPr lang="en-US" sz="1000">
            <a:solidFill>
              <a:schemeClr val="bg1"/>
            </a:solidFill>
            <a:latin typeface="Brandon Grotesque" panose="020B0503020203060202" pitchFamily="34" charset="77"/>
          </a:endParaRPr>
        </a:p>
      </dgm:t>
    </dgm:pt>
    <dgm:pt modelId="{25CD0BB3-E33A-8546-8062-9F70EBE93498}" type="sibTrans" cxnId="{987CB325-719B-6643-93E1-164A67CDE475}">
      <dgm:prSet/>
      <dgm:spPr/>
      <dgm:t>
        <a:bodyPr/>
        <a:lstStyle/>
        <a:p>
          <a:endParaRPr lang="en-US" sz="1000">
            <a:solidFill>
              <a:schemeClr val="bg1"/>
            </a:solidFill>
            <a:latin typeface="Brandon Grotesque" panose="020B0503020203060202" pitchFamily="34" charset="77"/>
          </a:endParaRPr>
        </a:p>
      </dgm:t>
    </dgm:pt>
    <dgm:pt modelId="{BFDCEBC8-0203-2945-97F2-CC7076AFF343}" type="pres">
      <dgm:prSet presAssocID="{00166152-F589-0945-84D6-471A99DF605E}" presName="Name0" presStyleCnt="0">
        <dgm:presLayoutVars>
          <dgm:dir/>
          <dgm:animLvl val="lvl"/>
          <dgm:resizeHandles val="exact"/>
        </dgm:presLayoutVars>
      </dgm:prSet>
      <dgm:spPr/>
    </dgm:pt>
    <dgm:pt modelId="{36319E82-E39F-A142-8DEF-D76421C89CB3}" type="pres">
      <dgm:prSet presAssocID="{C2C335BC-7763-784A-BE1A-A43C52DA0939}" presName="Name8" presStyleCnt="0"/>
      <dgm:spPr/>
    </dgm:pt>
    <dgm:pt modelId="{80BD31FF-8148-C441-B94F-DD4F986A9369}" type="pres">
      <dgm:prSet presAssocID="{C2C335BC-7763-784A-BE1A-A43C52DA0939}" presName="level" presStyleLbl="node1" presStyleIdx="0" presStyleCnt="4">
        <dgm:presLayoutVars>
          <dgm:chMax val="1"/>
          <dgm:bulletEnabled val="1"/>
        </dgm:presLayoutVars>
      </dgm:prSet>
      <dgm:spPr/>
    </dgm:pt>
    <dgm:pt modelId="{05BCE518-8B77-8F4E-A276-1886B5445451}" type="pres">
      <dgm:prSet presAssocID="{C2C335BC-7763-784A-BE1A-A43C52DA0939}" presName="levelTx" presStyleLbl="revTx" presStyleIdx="0" presStyleCnt="0">
        <dgm:presLayoutVars>
          <dgm:chMax val="1"/>
          <dgm:bulletEnabled val="1"/>
        </dgm:presLayoutVars>
      </dgm:prSet>
      <dgm:spPr/>
    </dgm:pt>
    <dgm:pt modelId="{5990EDD6-7E27-CC42-9A48-7ADE48397B73}" type="pres">
      <dgm:prSet presAssocID="{EC350679-3E3A-0042-9DFE-C9CE9F51F96D}" presName="Name8" presStyleCnt="0"/>
      <dgm:spPr/>
    </dgm:pt>
    <dgm:pt modelId="{D59E7318-BE35-6B4C-B8AB-526295884BE3}" type="pres">
      <dgm:prSet presAssocID="{EC350679-3E3A-0042-9DFE-C9CE9F51F96D}" presName="level" presStyleLbl="node1" presStyleIdx="1" presStyleCnt="4">
        <dgm:presLayoutVars>
          <dgm:chMax val="1"/>
          <dgm:bulletEnabled val="1"/>
        </dgm:presLayoutVars>
      </dgm:prSet>
      <dgm:spPr/>
    </dgm:pt>
    <dgm:pt modelId="{F5354F9B-08D8-DC44-A1F0-9FB90309C34E}" type="pres">
      <dgm:prSet presAssocID="{EC350679-3E3A-0042-9DFE-C9CE9F51F96D}" presName="levelTx" presStyleLbl="revTx" presStyleIdx="0" presStyleCnt="0">
        <dgm:presLayoutVars>
          <dgm:chMax val="1"/>
          <dgm:bulletEnabled val="1"/>
        </dgm:presLayoutVars>
      </dgm:prSet>
      <dgm:spPr/>
    </dgm:pt>
    <dgm:pt modelId="{0771C54D-2556-F749-A673-A6A531284C5C}" type="pres">
      <dgm:prSet presAssocID="{DA6F980D-CBAB-7A44-9F0B-D7ED5D3D907B}" presName="Name8" presStyleCnt="0"/>
      <dgm:spPr/>
    </dgm:pt>
    <dgm:pt modelId="{37BE4147-8217-7D49-AD4C-9A9AEA54A75A}" type="pres">
      <dgm:prSet presAssocID="{DA6F980D-CBAB-7A44-9F0B-D7ED5D3D907B}" presName="level" presStyleLbl="node1" presStyleIdx="2" presStyleCnt="4">
        <dgm:presLayoutVars>
          <dgm:chMax val="1"/>
          <dgm:bulletEnabled val="1"/>
        </dgm:presLayoutVars>
      </dgm:prSet>
      <dgm:spPr/>
    </dgm:pt>
    <dgm:pt modelId="{007D7AB5-9A1C-854B-8D02-AA19B426C879}" type="pres">
      <dgm:prSet presAssocID="{DA6F980D-CBAB-7A44-9F0B-D7ED5D3D907B}" presName="levelTx" presStyleLbl="revTx" presStyleIdx="0" presStyleCnt="0">
        <dgm:presLayoutVars>
          <dgm:chMax val="1"/>
          <dgm:bulletEnabled val="1"/>
        </dgm:presLayoutVars>
      </dgm:prSet>
      <dgm:spPr/>
    </dgm:pt>
    <dgm:pt modelId="{65D6B789-BFA9-EA41-81E9-4B9A4669EC30}" type="pres">
      <dgm:prSet presAssocID="{9B783AB9-3D79-7941-ACE3-B38CBBC2AEFB}" presName="Name8" presStyleCnt="0"/>
      <dgm:spPr/>
    </dgm:pt>
    <dgm:pt modelId="{258CDEBE-E7E1-E94F-941B-37830EEB56CA}" type="pres">
      <dgm:prSet presAssocID="{9B783AB9-3D79-7941-ACE3-B38CBBC2AEFB}" presName="level" presStyleLbl="node1" presStyleIdx="3" presStyleCnt="4" custLinFactNeighborX="0">
        <dgm:presLayoutVars>
          <dgm:chMax val="1"/>
          <dgm:bulletEnabled val="1"/>
        </dgm:presLayoutVars>
      </dgm:prSet>
      <dgm:spPr/>
    </dgm:pt>
    <dgm:pt modelId="{86DB7B60-5053-8247-8905-29D79EF40E5E}" type="pres">
      <dgm:prSet presAssocID="{9B783AB9-3D79-7941-ACE3-B38CBBC2AEFB}" presName="levelTx" presStyleLbl="revTx" presStyleIdx="0" presStyleCnt="0">
        <dgm:presLayoutVars>
          <dgm:chMax val="1"/>
          <dgm:bulletEnabled val="1"/>
        </dgm:presLayoutVars>
      </dgm:prSet>
      <dgm:spPr/>
    </dgm:pt>
  </dgm:ptLst>
  <dgm:cxnLst>
    <dgm:cxn modelId="{987CB325-719B-6643-93E1-164A67CDE475}" srcId="{00166152-F589-0945-84D6-471A99DF605E}" destId="{EC350679-3E3A-0042-9DFE-C9CE9F51F96D}" srcOrd="1" destOrd="0" parTransId="{84ED8F17-F913-AB47-BA12-E5A1586DE1D3}" sibTransId="{25CD0BB3-E33A-8546-8062-9F70EBE93498}"/>
    <dgm:cxn modelId="{D9EABC27-B0AB-DE48-965F-511E8C0C72A1}" type="presOf" srcId="{EC350679-3E3A-0042-9DFE-C9CE9F51F96D}" destId="{D59E7318-BE35-6B4C-B8AB-526295884BE3}" srcOrd="0" destOrd="0" presId="urn:microsoft.com/office/officeart/2005/8/layout/pyramid3"/>
    <dgm:cxn modelId="{07CBFF5A-3A06-8C40-81B9-A96569B841F8}" srcId="{00166152-F589-0945-84D6-471A99DF605E}" destId="{DA6F980D-CBAB-7A44-9F0B-D7ED5D3D907B}" srcOrd="2" destOrd="0" parTransId="{9B63028D-B9A0-0E48-BCD6-7E08FC918E6C}" sibTransId="{8BE8ACF3-895F-CD40-AF94-808684D44B78}"/>
    <dgm:cxn modelId="{CA42B769-6C5E-9C45-A4E8-61E1132E10F9}" type="presOf" srcId="{DA6F980D-CBAB-7A44-9F0B-D7ED5D3D907B}" destId="{007D7AB5-9A1C-854B-8D02-AA19B426C879}" srcOrd="1" destOrd="0" presId="urn:microsoft.com/office/officeart/2005/8/layout/pyramid3"/>
    <dgm:cxn modelId="{B6454F8A-53BB-A849-AB21-AE46BFEB8F29}" type="presOf" srcId="{C2C335BC-7763-784A-BE1A-A43C52DA0939}" destId="{80BD31FF-8148-C441-B94F-DD4F986A9369}" srcOrd="0" destOrd="0" presId="urn:microsoft.com/office/officeart/2005/8/layout/pyramid3"/>
    <dgm:cxn modelId="{78B1F197-16B4-C145-B8E9-696F7C2EB164}" type="presOf" srcId="{C2C335BC-7763-784A-BE1A-A43C52DA0939}" destId="{05BCE518-8B77-8F4E-A276-1886B5445451}" srcOrd="1" destOrd="0" presId="urn:microsoft.com/office/officeart/2005/8/layout/pyramid3"/>
    <dgm:cxn modelId="{DA76439B-AE03-594C-ACE2-E14226F56060}" type="presOf" srcId="{00166152-F589-0945-84D6-471A99DF605E}" destId="{BFDCEBC8-0203-2945-97F2-CC7076AFF343}" srcOrd="0" destOrd="0" presId="urn:microsoft.com/office/officeart/2005/8/layout/pyramid3"/>
    <dgm:cxn modelId="{F9FA88A1-CEF6-B743-8505-5ECC4489BDF4}" srcId="{00166152-F589-0945-84D6-471A99DF605E}" destId="{9B783AB9-3D79-7941-ACE3-B38CBBC2AEFB}" srcOrd="3" destOrd="0" parTransId="{00577BB5-816C-3E40-9430-1D1E278F8208}" sibTransId="{30F0D5AA-944C-4440-800C-7E9004B2D332}"/>
    <dgm:cxn modelId="{BFF65DA9-6C7C-E04D-AB08-7BC0B88BE003}" type="presOf" srcId="{9B783AB9-3D79-7941-ACE3-B38CBBC2AEFB}" destId="{258CDEBE-E7E1-E94F-941B-37830EEB56CA}" srcOrd="0" destOrd="0" presId="urn:microsoft.com/office/officeart/2005/8/layout/pyramid3"/>
    <dgm:cxn modelId="{B6D7ABAF-46D7-C747-91E8-E02B35F3AA43}" type="presOf" srcId="{DA6F980D-CBAB-7A44-9F0B-D7ED5D3D907B}" destId="{37BE4147-8217-7D49-AD4C-9A9AEA54A75A}" srcOrd="0" destOrd="0" presId="urn:microsoft.com/office/officeart/2005/8/layout/pyramid3"/>
    <dgm:cxn modelId="{B3F7F5D6-090F-8C48-AAB5-9C05DA4532FC}" srcId="{00166152-F589-0945-84D6-471A99DF605E}" destId="{C2C335BC-7763-784A-BE1A-A43C52DA0939}" srcOrd="0" destOrd="0" parTransId="{F7D667FF-A8F7-734C-A76D-56A03E830180}" sibTransId="{DAB88F23-E40D-8046-B4E7-8AD934F029AD}"/>
    <dgm:cxn modelId="{ACE69AE6-BA3F-044E-B794-DAA4279B0F7F}" type="presOf" srcId="{EC350679-3E3A-0042-9DFE-C9CE9F51F96D}" destId="{F5354F9B-08D8-DC44-A1F0-9FB90309C34E}" srcOrd="1" destOrd="0" presId="urn:microsoft.com/office/officeart/2005/8/layout/pyramid3"/>
    <dgm:cxn modelId="{454B2BEA-13C3-FF48-B7CA-183599F18E5B}" type="presOf" srcId="{9B783AB9-3D79-7941-ACE3-B38CBBC2AEFB}" destId="{86DB7B60-5053-8247-8905-29D79EF40E5E}" srcOrd="1" destOrd="0" presId="urn:microsoft.com/office/officeart/2005/8/layout/pyramid3"/>
    <dgm:cxn modelId="{1F85BCD5-87D6-1140-8CDD-A45EEAB43AF5}" type="presParOf" srcId="{BFDCEBC8-0203-2945-97F2-CC7076AFF343}" destId="{36319E82-E39F-A142-8DEF-D76421C89CB3}" srcOrd="0" destOrd="0" presId="urn:microsoft.com/office/officeart/2005/8/layout/pyramid3"/>
    <dgm:cxn modelId="{EB7EEB26-2A29-0B4D-92A6-9DA34E881186}" type="presParOf" srcId="{36319E82-E39F-A142-8DEF-D76421C89CB3}" destId="{80BD31FF-8148-C441-B94F-DD4F986A9369}" srcOrd="0" destOrd="0" presId="urn:microsoft.com/office/officeart/2005/8/layout/pyramid3"/>
    <dgm:cxn modelId="{B3484133-AECF-9640-9878-019B5FAD2553}" type="presParOf" srcId="{36319E82-E39F-A142-8DEF-D76421C89CB3}" destId="{05BCE518-8B77-8F4E-A276-1886B5445451}" srcOrd="1" destOrd="0" presId="urn:microsoft.com/office/officeart/2005/8/layout/pyramid3"/>
    <dgm:cxn modelId="{4E40309A-FDEB-9B4D-80D5-9B7E1BB5FF10}" type="presParOf" srcId="{BFDCEBC8-0203-2945-97F2-CC7076AFF343}" destId="{5990EDD6-7E27-CC42-9A48-7ADE48397B73}" srcOrd="1" destOrd="0" presId="urn:microsoft.com/office/officeart/2005/8/layout/pyramid3"/>
    <dgm:cxn modelId="{4E1BC877-15DD-A241-91F8-D2E7A59F6DA1}" type="presParOf" srcId="{5990EDD6-7E27-CC42-9A48-7ADE48397B73}" destId="{D59E7318-BE35-6B4C-B8AB-526295884BE3}" srcOrd="0" destOrd="0" presId="urn:microsoft.com/office/officeart/2005/8/layout/pyramid3"/>
    <dgm:cxn modelId="{DBD93B0A-C6D6-B345-B34F-3D3084F5D24C}" type="presParOf" srcId="{5990EDD6-7E27-CC42-9A48-7ADE48397B73}" destId="{F5354F9B-08D8-DC44-A1F0-9FB90309C34E}" srcOrd="1" destOrd="0" presId="urn:microsoft.com/office/officeart/2005/8/layout/pyramid3"/>
    <dgm:cxn modelId="{8DFF8BD5-1E3B-A645-952B-9F6F4A37F22C}" type="presParOf" srcId="{BFDCEBC8-0203-2945-97F2-CC7076AFF343}" destId="{0771C54D-2556-F749-A673-A6A531284C5C}" srcOrd="2" destOrd="0" presId="urn:microsoft.com/office/officeart/2005/8/layout/pyramid3"/>
    <dgm:cxn modelId="{8CBFE9A9-B470-E54D-8FEE-64510A7F2059}" type="presParOf" srcId="{0771C54D-2556-F749-A673-A6A531284C5C}" destId="{37BE4147-8217-7D49-AD4C-9A9AEA54A75A}" srcOrd="0" destOrd="0" presId="urn:microsoft.com/office/officeart/2005/8/layout/pyramid3"/>
    <dgm:cxn modelId="{639D5A6A-BF0F-8C46-BE41-69D1AFFFBF84}" type="presParOf" srcId="{0771C54D-2556-F749-A673-A6A531284C5C}" destId="{007D7AB5-9A1C-854B-8D02-AA19B426C879}" srcOrd="1" destOrd="0" presId="urn:microsoft.com/office/officeart/2005/8/layout/pyramid3"/>
    <dgm:cxn modelId="{AA362A37-8A1D-5844-8460-014E172A13B1}" type="presParOf" srcId="{BFDCEBC8-0203-2945-97F2-CC7076AFF343}" destId="{65D6B789-BFA9-EA41-81E9-4B9A4669EC30}" srcOrd="3" destOrd="0" presId="urn:microsoft.com/office/officeart/2005/8/layout/pyramid3"/>
    <dgm:cxn modelId="{8FA66617-9540-2949-91F5-B54E460FF33F}" type="presParOf" srcId="{65D6B789-BFA9-EA41-81E9-4B9A4669EC30}" destId="{258CDEBE-E7E1-E94F-941B-37830EEB56CA}" srcOrd="0" destOrd="0" presId="urn:microsoft.com/office/officeart/2005/8/layout/pyramid3"/>
    <dgm:cxn modelId="{61B3D3E7-2C07-234D-9DFA-8AA540D81DAE}" type="presParOf" srcId="{65D6B789-BFA9-EA41-81E9-4B9A4669EC30}" destId="{86DB7B60-5053-8247-8905-29D79EF40E5E}"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E16B97-53F9-0E48-A81F-D7A790BBF494}">
      <dsp:nvSpPr>
        <dsp:cNvPr id="0" name=""/>
        <dsp:cNvSpPr/>
      </dsp:nvSpPr>
      <dsp:spPr>
        <a:xfrm rot="10800000">
          <a:off x="2526877" y="0"/>
          <a:ext cx="4905022" cy="1128937"/>
        </a:xfrm>
        <a:prstGeom prst="nonIsoscelesTrapezoid">
          <a:avLst>
            <a:gd name="adj1" fmla="val 0"/>
            <a:gd name="adj2" fmla="val 55956"/>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57150" lvl="1" indent="-57150" algn="l" defTabSz="444500">
            <a:lnSpc>
              <a:spcPct val="90000"/>
            </a:lnSpc>
            <a:spcBef>
              <a:spcPct val="0"/>
            </a:spcBef>
            <a:spcAft>
              <a:spcPct val="15000"/>
            </a:spcAft>
            <a:buChar char="•"/>
          </a:pPr>
          <a:r>
            <a:rPr lang="en-US" sz="1000" b="1" kern="1200" dirty="0">
              <a:latin typeface="Brandon Grotesque" panose="020B0503020203060202" pitchFamily="34" charset="77"/>
            </a:rPr>
            <a:t>Real Time, Weekly</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Proactive Pitching</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Media Enquiries</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News Program </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Social Listening</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News Monitoring</a:t>
          </a:r>
        </a:p>
      </dsp:txBody>
      <dsp:txXfrm rot="10800000">
        <a:off x="3158589" y="0"/>
        <a:ext cx="4273310" cy="1128937"/>
      </dsp:txXfrm>
    </dsp:sp>
    <dsp:sp modelId="{68969B7C-1BAD-8A42-9CEE-06F9DCC64EBF}">
      <dsp:nvSpPr>
        <dsp:cNvPr id="0" name=""/>
        <dsp:cNvSpPr/>
      </dsp:nvSpPr>
      <dsp:spPr>
        <a:xfrm>
          <a:off x="1895153" y="0"/>
          <a:ext cx="1263435" cy="1128937"/>
        </a:xfrm>
        <a:prstGeom prst="trapezoid">
          <a:avLst>
            <a:gd name="adj" fmla="val 55956"/>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latin typeface="Brandon Grotesque" panose="020B0503020203060202" pitchFamily="34" charset="77"/>
            </a:rPr>
            <a:t>Agile</a:t>
          </a:r>
        </a:p>
      </dsp:txBody>
      <dsp:txXfrm>
        <a:off x="1895153" y="0"/>
        <a:ext cx="1263435" cy="1128937"/>
      </dsp:txXfrm>
    </dsp:sp>
    <dsp:sp modelId="{CD566B67-5A28-994B-8F45-D6C4564EF131}">
      <dsp:nvSpPr>
        <dsp:cNvPr id="0" name=""/>
        <dsp:cNvSpPr/>
      </dsp:nvSpPr>
      <dsp:spPr>
        <a:xfrm rot="10800000">
          <a:off x="3158595" y="1128937"/>
          <a:ext cx="4273304" cy="1128937"/>
        </a:xfrm>
        <a:prstGeom prst="nonIsoscelesTrapezoid">
          <a:avLst>
            <a:gd name="adj1" fmla="val 0"/>
            <a:gd name="adj2" fmla="val 55956"/>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57150" lvl="1" indent="-57150" algn="l" defTabSz="444500">
            <a:lnSpc>
              <a:spcPct val="90000"/>
            </a:lnSpc>
            <a:spcBef>
              <a:spcPct val="0"/>
            </a:spcBef>
            <a:spcAft>
              <a:spcPct val="15000"/>
            </a:spcAft>
            <a:buChar char="•"/>
          </a:pPr>
          <a:r>
            <a:rPr lang="en-US" sz="1000" b="1" kern="1200" dirty="0">
              <a:latin typeface="Brandon Grotesque" panose="020B0503020203060202" pitchFamily="34" charset="77"/>
            </a:rPr>
            <a:t>Quarterly, Monthly</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Strategic, Timely Theme</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Aligned Across Channels, PESO Model</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Anchored in News, Data, Content, and/or Event</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Supported by Creative</a:t>
          </a:r>
        </a:p>
      </dsp:txBody>
      <dsp:txXfrm rot="10800000">
        <a:off x="3790306" y="1128937"/>
        <a:ext cx="3641593" cy="1128937"/>
      </dsp:txXfrm>
    </dsp:sp>
    <dsp:sp modelId="{19DD2463-1E33-604E-836B-D1965160DBEC}">
      <dsp:nvSpPr>
        <dsp:cNvPr id="0" name=""/>
        <dsp:cNvSpPr/>
      </dsp:nvSpPr>
      <dsp:spPr>
        <a:xfrm>
          <a:off x="1263435" y="1128937"/>
          <a:ext cx="2526871" cy="1128937"/>
        </a:xfrm>
        <a:prstGeom prst="trapezoid">
          <a:avLst>
            <a:gd name="adj" fmla="val 55956"/>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latin typeface="Brandon Grotesque" panose="020B0503020203060202" pitchFamily="34" charset="77"/>
            </a:rPr>
            <a:t>Integrated Campaigns</a:t>
          </a:r>
        </a:p>
      </dsp:txBody>
      <dsp:txXfrm>
        <a:off x="1705638" y="1128937"/>
        <a:ext cx="1642466" cy="1128937"/>
      </dsp:txXfrm>
    </dsp:sp>
    <dsp:sp modelId="{8B037053-8C05-BC47-B99C-1FD062ED6407}">
      <dsp:nvSpPr>
        <dsp:cNvPr id="0" name=""/>
        <dsp:cNvSpPr/>
      </dsp:nvSpPr>
      <dsp:spPr>
        <a:xfrm rot="10800000">
          <a:off x="3790313" y="2257874"/>
          <a:ext cx="3641586" cy="1128937"/>
        </a:xfrm>
        <a:prstGeom prst="nonIsoscelesTrapezoid">
          <a:avLst>
            <a:gd name="adj1" fmla="val 0"/>
            <a:gd name="adj2" fmla="val 55956"/>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57150" lvl="1" indent="-57150" algn="l" defTabSz="444500">
            <a:lnSpc>
              <a:spcPct val="90000"/>
            </a:lnSpc>
            <a:spcBef>
              <a:spcPct val="0"/>
            </a:spcBef>
            <a:spcAft>
              <a:spcPct val="15000"/>
            </a:spcAft>
            <a:buChar char="•"/>
          </a:pPr>
          <a:r>
            <a:rPr lang="en-US" sz="1000" b="1" kern="1200" dirty="0">
              <a:latin typeface="Brandon Grotesque" panose="020B0503020203060202" pitchFamily="34" charset="77"/>
            </a:rPr>
            <a:t>Year-Round</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Events Calendar</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Seasonal Opportunities</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Speakers Bureau, Awards Submissions</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SME Alignment + Support</a:t>
          </a:r>
        </a:p>
      </dsp:txBody>
      <dsp:txXfrm rot="10800000">
        <a:off x="4422024" y="2257874"/>
        <a:ext cx="3009875" cy="1128937"/>
      </dsp:txXfrm>
    </dsp:sp>
    <dsp:sp modelId="{8296F116-AB6B-CB42-BB81-824C83F285CA}">
      <dsp:nvSpPr>
        <dsp:cNvPr id="0" name=""/>
        <dsp:cNvSpPr/>
      </dsp:nvSpPr>
      <dsp:spPr>
        <a:xfrm>
          <a:off x="631717" y="2257874"/>
          <a:ext cx="3790306" cy="1128937"/>
        </a:xfrm>
        <a:prstGeom prst="trapezoid">
          <a:avLst>
            <a:gd name="adj" fmla="val 55956"/>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latin typeface="Brandon Grotesque" panose="020B0503020203060202" pitchFamily="34" charset="77"/>
            </a:rPr>
            <a:t>Calendar Programming</a:t>
          </a:r>
        </a:p>
      </dsp:txBody>
      <dsp:txXfrm>
        <a:off x="1295021" y="2257874"/>
        <a:ext cx="2463699" cy="1128937"/>
      </dsp:txXfrm>
    </dsp:sp>
    <dsp:sp modelId="{05E0FA8F-8A6C-A248-A008-6BCE717A5688}">
      <dsp:nvSpPr>
        <dsp:cNvPr id="0" name=""/>
        <dsp:cNvSpPr/>
      </dsp:nvSpPr>
      <dsp:spPr>
        <a:xfrm rot="10800000">
          <a:off x="4422031" y="3386811"/>
          <a:ext cx="3009868" cy="1128937"/>
        </a:xfrm>
        <a:prstGeom prst="nonIsoscelesTrapezoid">
          <a:avLst>
            <a:gd name="adj1" fmla="val 0"/>
            <a:gd name="adj2" fmla="val 55956"/>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57150" lvl="1" indent="-57150" algn="l" defTabSz="444500">
            <a:lnSpc>
              <a:spcPct val="90000"/>
            </a:lnSpc>
            <a:spcBef>
              <a:spcPct val="0"/>
            </a:spcBef>
            <a:spcAft>
              <a:spcPct val="15000"/>
            </a:spcAft>
            <a:buChar char="•"/>
          </a:pPr>
          <a:r>
            <a:rPr lang="en-US" sz="1000" b="1" kern="1200" dirty="0">
              <a:latin typeface="Brandon Grotesque" panose="020B0503020203060202" pitchFamily="34" charset="77"/>
            </a:rPr>
            <a:t>Annual, Quarterly </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Objective-First Planning + Analysis</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Audience Insight</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Market Data</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Brand Priorities</a:t>
          </a:r>
        </a:p>
      </dsp:txBody>
      <dsp:txXfrm rot="10800000">
        <a:off x="5053742" y="3386811"/>
        <a:ext cx="2378157" cy="1128937"/>
      </dsp:txXfrm>
    </dsp:sp>
    <dsp:sp modelId="{3D238ACD-6DA3-DC42-828F-419327F8E2FE}">
      <dsp:nvSpPr>
        <dsp:cNvPr id="0" name=""/>
        <dsp:cNvSpPr/>
      </dsp:nvSpPr>
      <dsp:spPr>
        <a:xfrm>
          <a:off x="0" y="3386811"/>
          <a:ext cx="5053742" cy="1128937"/>
        </a:xfrm>
        <a:prstGeom prst="trapezoid">
          <a:avLst>
            <a:gd name="adj" fmla="val 55956"/>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latin typeface="Brandon Grotesque" panose="020B0503020203060202" pitchFamily="34" charset="77"/>
            </a:rPr>
            <a:t>Strategic Foundation</a:t>
          </a:r>
        </a:p>
      </dsp:txBody>
      <dsp:txXfrm>
        <a:off x="884404" y="3386811"/>
        <a:ext cx="3284932" cy="11289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BD31FF-8148-C441-B94F-DD4F986A9369}">
      <dsp:nvSpPr>
        <dsp:cNvPr id="0" name=""/>
        <dsp:cNvSpPr/>
      </dsp:nvSpPr>
      <dsp:spPr>
        <a:xfrm rot="10800000">
          <a:off x="0" y="0"/>
          <a:ext cx="2744857" cy="1143000"/>
        </a:xfrm>
        <a:prstGeom prst="trapezoid">
          <a:avLst>
            <a:gd name="adj" fmla="val 30018"/>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Brandon Grotesque" panose="020B0503020203060202" pitchFamily="34" charset="77"/>
            </a:rPr>
            <a:t>Awareness</a:t>
          </a:r>
        </a:p>
      </dsp:txBody>
      <dsp:txXfrm rot="-10800000">
        <a:off x="480349" y="0"/>
        <a:ext cx="1784157" cy="1143000"/>
      </dsp:txXfrm>
    </dsp:sp>
    <dsp:sp modelId="{D59E7318-BE35-6B4C-B8AB-526295884BE3}">
      <dsp:nvSpPr>
        <dsp:cNvPr id="0" name=""/>
        <dsp:cNvSpPr/>
      </dsp:nvSpPr>
      <dsp:spPr>
        <a:xfrm rot="10800000">
          <a:off x="343107" y="1143000"/>
          <a:ext cx="2058642" cy="1143000"/>
        </a:xfrm>
        <a:prstGeom prst="trapezoid">
          <a:avLst>
            <a:gd name="adj" fmla="val 30018"/>
          </a:avLst>
        </a:prstGeom>
        <a:solidFill>
          <a:schemeClr val="accent3">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Brandon Grotesque" panose="020B0503020203060202" pitchFamily="34" charset="77"/>
            </a:rPr>
            <a:t>Knowledge</a:t>
          </a:r>
        </a:p>
      </dsp:txBody>
      <dsp:txXfrm rot="-10800000">
        <a:off x="703369" y="1143000"/>
        <a:ext cx="1338117" cy="1143000"/>
      </dsp:txXfrm>
    </dsp:sp>
    <dsp:sp modelId="{37BE4147-8217-7D49-AD4C-9A9AEA54A75A}">
      <dsp:nvSpPr>
        <dsp:cNvPr id="0" name=""/>
        <dsp:cNvSpPr/>
      </dsp:nvSpPr>
      <dsp:spPr>
        <a:xfrm rot="10800000">
          <a:off x="686214" y="2286000"/>
          <a:ext cx="1372428" cy="1143000"/>
        </a:xfrm>
        <a:prstGeom prst="trapezoid">
          <a:avLst>
            <a:gd name="adj" fmla="val 30018"/>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Brandon Grotesque" panose="020B0503020203060202" pitchFamily="34" charset="77"/>
            </a:rPr>
            <a:t>Interest</a:t>
          </a:r>
        </a:p>
      </dsp:txBody>
      <dsp:txXfrm rot="-10800000">
        <a:off x="926389" y="2286000"/>
        <a:ext cx="892078" cy="1143000"/>
      </dsp:txXfrm>
    </dsp:sp>
    <dsp:sp modelId="{258CDEBE-E7E1-E94F-941B-37830EEB56CA}">
      <dsp:nvSpPr>
        <dsp:cNvPr id="0" name=""/>
        <dsp:cNvSpPr/>
      </dsp:nvSpPr>
      <dsp:spPr>
        <a:xfrm rot="10800000">
          <a:off x="1029321" y="3429000"/>
          <a:ext cx="686214" cy="1143000"/>
        </a:xfrm>
        <a:prstGeom prst="trapezoid">
          <a:avLst>
            <a:gd name="adj" fmla="val 50000"/>
          </a:avLst>
        </a:prstGeom>
        <a:solidFill>
          <a:schemeClr val="bg1">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Brandon Grotesque" panose="020B0503020203060202" pitchFamily="34" charset="77"/>
            </a:rPr>
            <a:t>Action</a:t>
          </a:r>
        </a:p>
        <a:p>
          <a:pPr marL="0" lvl="0" indent="0" algn="ctr" defTabSz="444500">
            <a:lnSpc>
              <a:spcPct val="90000"/>
            </a:lnSpc>
            <a:spcBef>
              <a:spcPct val="0"/>
            </a:spcBef>
            <a:spcAft>
              <a:spcPct val="35000"/>
            </a:spcAft>
            <a:buNone/>
          </a:pPr>
          <a:endParaRPr lang="en-US" sz="1000" kern="1200" dirty="0">
            <a:solidFill>
              <a:schemeClr val="tx1">
                <a:lumMod val="25000"/>
                <a:lumOff val="75000"/>
              </a:schemeClr>
            </a:solidFill>
            <a:latin typeface="Brandon Grotesque" panose="020B0503020203060202" pitchFamily="34" charset="77"/>
          </a:endParaRPr>
        </a:p>
      </dsp:txBody>
      <dsp:txXfrm rot="-10800000">
        <a:off x="1029321" y="3429000"/>
        <a:ext cx="686214" cy="1143000"/>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427E3B-5FC1-C94F-9B07-4B15B9DC81F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4F27463-B58B-6740-90FB-0A9DD5EF22E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AB4A84F-215E-004C-9BCA-BC9411D9928D}" type="datetimeFigureOut">
              <a:rPr lang="en-US" smtClean="0"/>
              <a:t>6/16/20</a:t>
            </a:fld>
            <a:endParaRPr lang="en-US"/>
          </a:p>
        </p:txBody>
      </p:sp>
      <p:sp>
        <p:nvSpPr>
          <p:cNvPr id="4" name="Footer Placeholder 3">
            <a:extLst>
              <a:ext uri="{FF2B5EF4-FFF2-40B4-BE49-F238E27FC236}">
                <a16:creationId xmlns:a16="http://schemas.microsoft.com/office/drawing/2014/main" id="{11239A57-F036-CE43-B4DF-20253B095D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FDBDDE2-5406-9240-9C25-5F6F21FA220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56179F5-63A8-F84E-A821-4CC402EFAAB6}" type="slidenum">
              <a:rPr lang="en-US" smtClean="0"/>
              <a:t>‹#›</a:t>
            </a:fld>
            <a:endParaRPr lang="en-US"/>
          </a:p>
        </p:txBody>
      </p:sp>
    </p:spTree>
    <p:extLst>
      <p:ext uri="{BB962C8B-B14F-4D97-AF65-F5344CB8AC3E}">
        <p14:creationId xmlns:p14="http://schemas.microsoft.com/office/powerpoint/2010/main" val="854194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F4631A-8452-FE4A-AA64-72F722F296A8}" type="datetimeFigureOut">
              <a:rPr lang="en-US" smtClean="0"/>
              <a:t>6/16/20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53D91B-D0F9-814D-A6B6-CA316CF4A9CE}" type="slidenum">
              <a:rPr lang="en-US" smtClean="0"/>
              <a:t>‹#›</a:t>
            </a:fld>
            <a:endParaRPr lang="en-US"/>
          </a:p>
        </p:txBody>
      </p:sp>
    </p:spTree>
    <p:extLst>
      <p:ext uri="{BB962C8B-B14F-4D97-AF65-F5344CB8AC3E}">
        <p14:creationId xmlns:p14="http://schemas.microsoft.com/office/powerpoint/2010/main" val="2131314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www.futurepartners.is/"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a:t>
            </a:fld>
            <a:endParaRPr lang="en-US"/>
          </a:p>
        </p:txBody>
      </p:sp>
    </p:spTree>
    <p:extLst>
      <p:ext uri="{BB962C8B-B14F-4D97-AF65-F5344CB8AC3E}">
        <p14:creationId xmlns:p14="http://schemas.microsoft.com/office/powerpoint/2010/main" val="729777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13</a:t>
            </a:fld>
            <a:endParaRPr lang="en-US"/>
          </a:p>
        </p:txBody>
      </p:sp>
    </p:spTree>
    <p:extLst>
      <p:ext uri="{BB962C8B-B14F-4D97-AF65-F5344CB8AC3E}">
        <p14:creationId xmlns:p14="http://schemas.microsoft.com/office/powerpoint/2010/main" val="3254972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15</a:t>
            </a:fld>
            <a:endParaRPr lang="en-US"/>
          </a:p>
        </p:txBody>
      </p:sp>
    </p:spTree>
    <p:extLst>
      <p:ext uri="{BB962C8B-B14F-4D97-AF65-F5344CB8AC3E}">
        <p14:creationId xmlns:p14="http://schemas.microsoft.com/office/powerpoint/2010/main" val="3512491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16</a:t>
            </a:fld>
            <a:endParaRPr lang="en-US" dirty="0"/>
          </a:p>
        </p:txBody>
      </p:sp>
    </p:spTree>
    <p:extLst>
      <p:ext uri="{BB962C8B-B14F-4D97-AF65-F5344CB8AC3E}">
        <p14:creationId xmlns:p14="http://schemas.microsoft.com/office/powerpoint/2010/main" val="3824403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USE BLACK OR WHITE? -&gt; I like them both, so figured it could be up to the digression of the deck lead. But let me know if you like one more than the other.</a:t>
            </a:r>
          </a:p>
        </p:txBody>
      </p:sp>
      <p:sp>
        <p:nvSpPr>
          <p:cNvPr id="4" name="Slide Number Placeholder 3"/>
          <p:cNvSpPr>
            <a:spLocks noGrp="1"/>
          </p:cNvSpPr>
          <p:nvPr>
            <p:ph type="sldNum" sz="quarter" idx="5"/>
          </p:nvPr>
        </p:nvSpPr>
        <p:spPr/>
        <p:txBody>
          <a:bodyPr/>
          <a:lstStyle/>
          <a:p>
            <a:fld id="{0E53D91B-D0F9-814D-A6B6-CA316CF4A9CE}" type="slidenum">
              <a:rPr lang="en-US" smtClean="0"/>
              <a:t>17</a:t>
            </a:fld>
            <a:endParaRPr lang="en-US" dirty="0"/>
          </a:p>
        </p:txBody>
      </p:sp>
    </p:spTree>
    <p:extLst>
      <p:ext uri="{BB962C8B-B14F-4D97-AF65-F5344CB8AC3E}">
        <p14:creationId xmlns:p14="http://schemas.microsoft.com/office/powerpoint/2010/main" val="2066760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55150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72871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22</a:t>
            </a:fld>
            <a:endParaRPr lang="en-US" dirty="0"/>
          </a:p>
        </p:txBody>
      </p:sp>
    </p:spTree>
    <p:extLst>
      <p:ext uri="{BB962C8B-B14F-4D97-AF65-F5344CB8AC3E}">
        <p14:creationId xmlns:p14="http://schemas.microsoft.com/office/powerpoint/2010/main" val="23621114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0E53D91B-D0F9-814D-A6B6-CA316CF4A9CE}" type="slidenum">
              <a:rPr lang="en-US" smtClean="0"/>
              <a:t>24</a:t>
            </a:fld>
            <a:endParaRPr lang="en-US" dirty="0"/>
          </a:p>
        </p:txBody>
      </p:sp>
    </p:spTree>
    <p:extLst>
      <p:ext uri="{BB962C8B-B14F-4D97-AF65-F5344CB8AC3E}">
        <p14:creationId xmlns:p14="http://schemas.microsoft.com/office/powerpoint/2010/main" val="3395353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25</a:t>
            </a:fld>
            <a:endParaRPr lang="en-US" dirty="0"/>
          </a:p>
        </p:txBody>
      </p:sp>
    </p:spTree>
    <p:extLst>
      <p:ext uri="{BB962C8B-B14F-4D97-AF65-F5344CB8AC3E}">
        <p14:creationId xmlns:p14="http://schemas.microsoft.com/office/powerpoint/2010/main" val="315688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27</a:t>
            </a:fld>
            <a:endParaRPr lang="en-US"/>
          </a:p>
        </p:txBody>
      </p:sp>
    </p:spTree>
    <p:extLst>
      <p:ext uri="{BB962C8B-B14F-4D97-AF65-F5344CB8AC3E}">
        <p14:creationId xmlns:p14="http://schemas.microsoft.com/office/powerpoint/2010/main" val="516846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Simple Intro Template </a:t>
            </a:r>
            <a:r>
              <a:rPr lang="en-US" dirty="0"/>
              <a:t>is to be used in the following scenarios: </a:t>
            </a:r>
          </a:p>
          <a:p>
            <a:pPr marL="171450" indent="-171450">
              <a:buFontTx/>
              <a:buChar char="-"/>
            </a:pPr>
            <a:r>
              <a:rPr lang="en-US" dirty="0"/>
              <a:t>Sent to prospects asking for an overview of INK</a:t>
            </a:r>
          </a:p>
          <a:p>
            <a:pPr marL="171450" indent="-171450">
              <a:buFontTx/>
              <a:buChar char="-"/>
            </a:pPr>
            <a:r>
              <a:rPr lang="en-US" dirty="0"/>
              <a:t>During an intro call, presented </a:t>
            </a:r>
          </a:p>
          <a:p>
            <a:pPr marL="171450" indent="-171450">
              <a:buFontTx/>
              <a:buChar char="-"/>
            </a:pPr>
            <a:r>
              <a:rPr lang="en-US" dirty="0"/>
              <a:t>Sent to a prospect after an intro call for the prospect to share with team (potentially add in some relevant case studies in this scenario)</a:t>
            </a:r>
          </a:p>
        </p:txBody>
      </p:sp>
      <p:sp>
        <p:nvSpPr>
          <p:cNvPr id="4" name="Slide Number Placeholder 3"/>
          <p:cNvSpPr>
            <a:spLocks noGrp="1"/>
          </p:cNvSpPr>
          <p:nvPr>
            <p:ph type="sldNum" sz="quarter" idx="5"/>
          </p:nvPr>
        </p:nvSpPr>
        <p:spPr/>
        <p:txBody>
          <a:bodyPr/>
          <a:lstStyle/>
          <a:p>
            <a:fld id="{0E53D91B-D0F9-814D-A6B6-CA316CF4A9CE}" type="slidenum">
              <a:rPr lang="en-US" smtClean="0"/>
              <a:t>3</a:t>
            </a:fld>
            <a:endParaRPr lang="en-US"/>
          </a:p>
        </p:txBody>
      </p:sp>
    </p:spTree>
    <p:extLst>
      <p:ext uri="{BB962C8B-B14F-4D97-AF65-F5344CB8AC3E}">
        <p14:creationId xmlns:p14="http://schemas.microsoft.com/office/powerpoint/2010/main" val="29963205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28</a:t>
            </a:fld>
            <a:endParaRPr lang="en-US" dirty="0"/>
          </a:p>
        </p:txBody>
      </p:sp>
    </p:spTree>
    <p:extLst>
      <p:ext uri="{BB962C8B-B14F-4D97-AF65-F5344CB8AC3E}">
        <p14:creationId xmlns:p14="http://schemas.microsoft.com/office/powerpoint/2010/main" val="39626924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29</a:t>
            </a:fld>
            <a:endParaRPr lang="en-US"/>
          </a:p>
        </p:txBody>
      </p:sp>
    </p:spTree>
    <p:extLst>
      <p:ext uri="{BB962C8B-B14F-4D97-AF65-F5344CB8AC3E}">
        <p14:creationId xmlns:p14="http://schemas.microsoft.com/office/powerpoint/2010/main" val="12289906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30</a:t>
            </a:fld>
            <a:endParaRPr lang="en-US"/>
          </a:p>
        </p:txBody>
      </p:sp>
    </p:spTree>
    <p:extLst>
      <p:ext uri="{BB962C8B-B14F-4D97-AF65-F5344CB8AC3E}">
        <p14:creationId xmlns:p14="http://schemas.microsoft.com/office/powerpoint/2010/main" val="1388898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of 3 program timeline formatting options</a:t>
            </a:r>
          </a:p>
        </p:txBody>
      </p:sp>
      <p:sp>
        <p:nvSpPr>
          <p:cNvPr id="4" name="Slide Number Placeholder 3"/>
          <p:cNvSpPr>
            <a:spLocks noGrp="1"/>
          </p:cNvSpPr>
          <p:nvPr>
            <p:ph type="sldNum" sz="quarter" idx="10"/>
          </p:nvPr>
        </p:nvSpPr>
        <p:spPr/>
        <p:txBody>
          <a:bodyPr/>
          <a:lstStyle/>
          <a:p>
            <a:fld id="{0E53D91B-D0F9-814D-A6B6-CA316CF4A9CE}" type="slidenum">
              <a:rPr lang="en-US" smtClean="0"/>
              <a:t>31</a:t>
            </a:fld>
            <a:endParaRPr lang="en-US" dirty="0"/>
          </a:p>
        </p:txBody>
      </p:sp>
    </p:spTree>
    <p:extLst>
      <p:ext uri="{BB962C8B-B14F-4D97-AF65-F5344CB8AC3E}">
        <p14:creationId xmlns:p14="http://schemas.microsoft.com/office/powerpoint/2010/main" val="31426621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of 3 program timeline formatting options</a:t>
            </a:r>
          </a:p>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32</a:t>
            </a:fld>
            <a:endParaRPr lang="en-US" dirty="0"/>
          </a:p>
        </p:txBody>
      </p:sp>
    </p:spTree>
    <p:extLst>
      <p:ext uri="{BB962C8B-B14F-4D97-AF65-F5344CB8AC3E}">
        <p14:creationId xmlns:p14="http://schemas.microsoft.com/office/powerpoint/2010/main" val="18992868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of 3 program timeline formatting options</a:t>
            </a:r>
          </a:p>
          <a:p>
            <a:endParaRPr lang="en-US" dirty="0"/>
          </a:p>
        </p:txBody>
      </p:sp>
      <p:sp>
        <p:nvSpPr>
          <p:cNvPr id="4" name="Slide Number Placeholder 3"/>
          <p:cNvSpPr>
            <a:spLocks noGrp="1"/>
          </p:cNvSpPr>
          <p:nvPr>
            <p:ph type="sldNum" sz="quarter" idx="10"/>
          </p:nvPr>
        </p:nvSpPr>
        <p:spPr/>
        <p:txBody>
          <a:bodyPr/>
          <a:lstStyle/>
          <a:p>
            <a:fld id="{0E53D91B-D0F9-814D-A6B6-CA316CF4A9CE}" type="slidenum">
              <a:rPr lang="en-US" smtClean="0"/>
              <a:t>33</a:t>
            </a:fld>
            <a:endParaRPr lang="en-US" dirty="0"/>
          </a:p>
        </p:txBody>
      </p:sp>
    </p:spTree>
    <p:extLst>
      <p:ext uri="{BB962C8B-B14F-4D97-AF65-F5344CB8AC3E}">
        <p14:creationId xmlns:p14="http://schemas.microsoft.com/office/powerpoint/2010/main" val="33205644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buClr>
                <a:schemeClr val="dk1"/>
              </a:buClr>
              <a:buSzPts val="978"/>
            </a:pPr>
            <a:endParaRPr lang="en-US" sz="1200" b="0" i="0" u="none" strike="noStrike" cap="none" dirty="0">
              <a:latin typeface="Brandon Grotesque" panose="020B0503020203060202" pitchFamily="34" charset="77"/>
              <a:ea typeface="Arial"/>
              <a:cs typeface="Arial"/>
              <a:sym typeface="Arial"/>
            </a:endParaRPr>
          </a:p>
        </p:txBody>
      </p:sp>
      <p:sp>
        <p:nvSpPr>
          <p:cNvPr id="4" name="Slide Number Placeholder 3"/>
          <p:cNvSpPr>
            <a:spLocks noGrp="1"/>
          </p:cNvSpPr>
          <p:nvPr>
            <p:ph type="sldNum" sz="quarter" idx="5"/>
          </p:nvPr>
        </p:nvSpPr>
        <p:spPr/>
        <p:txBody>
          <a:bodyPr/>
          <a:lstStyle/>
          <a:p>
            <a:fld id="{0E53D91B-D0F9-814D-A6B6-CA316CF4A9CE}" type="slidenum">
              <a:rPr lang="en-US" smtClean="0"/>
              <a:t>34</a:t>
            </a:fld>
            <a:endParaRPr lang="en-US" dirty="0"/>
          </a:p>
        </p:txBody>
      </p:sp>
    </p:spTree>
    <p:extLst>
      <p:ext uri="{BB962C8B-B14F-4D97-AF65-F5344CB8AC3E}">
        <p14:creationId xmlns:p14="http://schemas.microsoft.com/office/powerpoint/2010/main" val="20971769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35</a:t>
            </a:fld>
            <a:endParaRPr lang="en-US"/>
          </a:p>
        </p:txBody>
      </p:sp>
    </p:spTree>
    <p:extLst>
      <p:ext uri="{BB962C8B-B14F-4D97-AF65-F5344CB8AC3E}">
        <p14:creationId xmlns:p14="http://schemas.microsoft.com/office/powerpoint/2010/main" val="16943343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36</a:t>
            </a:fld>
            <a:endParaRPr lang="en-US" dirty="0"/>
          </a:p>
        </p:txBody>
      </p:sp>
    </p:spTree>
    <p:extLst>
      <p:ext uri="{BB962C8B-B14F-4D97-AF65-F5344CB8AC3E}">
        <p14:creationId xmlns:p14="http://schemas.microsoft.com/office/powerpoint/2010/main" val="10426348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37</a:t>
            </a:fld>
            <a:endParaRPr lang="en-US"/>
          </a:p>
        </p:txBody>
      </p:sp>
    </p:spTree>
    <p:extLst>
      <p:ext uri="{BB962C8B-B14F-4D97-AF65-F5344CB8AC3E}">
        <p14:creationId xmlns:p14="http://schemas.microsoft.com/office/powerpoint/2010/main" val="3879156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13635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Price breakdown option 1 of 2</a:t>
            </a:r>
          </a:p>
        </p:txBody>
      </p:sp>
      <p:sp>
        <p:nvSpPr>
          <p:cNvPr id="4" name="Slide Number Placeholder 3"/>
          <p:cNvSpPr>
            <a:spLocks noGrp="1"/>
          </p:cNvSpPr>
          <p:nvPr>
            <p:ph type="sldNum" sz="quarter" idx="5"/>
          </p:nvPr>
        </p:nvSpPr>
        <p:spPr/>
        <p:txBody>
          <a:bodyPr/>
          <a:lstStyle/>
          <a:p>
            <a:fld id="{0E53D91B-D0F9-814D-A6B6-CA316CF4A9CE}" type="slidenum">
              <a:rPr lang="en-US" smtClean="0"/>
              <a:t>39</a:t>
            </a:fld>
            <a:endParaRPr lang="en-US"/>
          </a:p>
        </p:txBody>
      </p:sp>
    </p:spTree>
    <p:extLst>
      <p:ext uri="{BB962C8B-B14F-4D97-AF65-F5344CB8AC3E}">
        <p14:creationId xmlns:p14="http://schemas.microsoft.com/office/powerpoint/2010/main" val="7250361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Price breakdown option 2 of 2</a:t>
            </a:r>
          </a:p>
        </p:txBody>
      </p:sp>
      <p:sp>
        <p:nvSpPr>
          <p:cNvPr id="4" name="Slide Number Placeholder 3"/>
          <p:cNvSpPr>
            <a:spLocks noGrp="1"/>
          </p:cNvSpPr>
          <p:nvPr>
            <p:ph type="sldNum" sz="quarter" idx="5"/>
          </p:nvPr>
        </p:nvSpPr>
        <p:spPr/>
        <p:txBody>
          <a:bodyPr/>
          <a:lstStyle/>
          <a:p>
            <a:fld id="{0E53D91B-D0F9-814D-A6B6-CA316CF4A9CE}" type="slidenum">
              <a:rPr lang="en-US" smtClean="0"/>
              <a:t>40</a:t>
            </a:fld>
            <a:endParaRPr lang="en-US" dirty="0"/>
          </a:p>
        </p:txBody>
      </p:sp>
    </p:spTree>
    <p:extLst>
      <p:ext uri="{BB962C8B-B14F-4D97-AF65-F5344CB8AC3E}">
        <p14:creationId xmlns:p14="http://schemas.microsoft.com/office/powerpoint/2010/main" val="364471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E53D91B-D0F9-814D-A6B6-CA316CF4A9CE}" type="slidenum">
              <a:rPr lang="en-US" smtClean="0"/>
              <a:t>42</a:t>
            </a:fld>
            <a:endParaRPr lang="en-US"/>
          </a:p>
        </p:txBody>
      </p:sp>
    </p:spTree>
    <p:extLst>
      <p:ext uri="{BB962C8B-B14F-4D97-AF65-F5344CB8AC3E}">
        <p14:creationId xmlns:p14="http://schemas.microsoft.com/office/powerpoint/2010/main" val="36434142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43</a:t>
            </a:fld>
            <a:endParaRPr lang="en-US" dirty="0"/>
          </a:p>
        </p:txBody>
      </p:sp>
    </p:spTree>
    <p:extLst>
      <p:ext uri="{BB962C8B-B14F-4D97-AF65-F5344CB8AC3E}">
        <p14:creationId xmlns:p14="http://schemas.microsoft.com/office/powerpoint/2010/main" val="31388648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0E53D91B-D0F9-814D-A6B6-CA316CF4A9CE}" type="slidenum">
              <a:rPr lang="en-US" smtClean="0"/>
              <a:t>44</a:t>
            </a:fld>
            <a:endParaRPr lang="en-US" dirty="0"/>
          </a:p>
        </p:txBody>
      </p:sp>
    </p:spTree>
    <p:extLst>
      <p:ext uri="{BB962C8B-B14F-4D97-AF65-F5344CB8AC3E}">
        <p14:creationId xmlns:p14="http://schemas.microsoft.com/office/powerpoint/2010/main" val="29067912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0E53D91B-D0F9-814D-A6B6-CA316CF4A9CE}" type="slidenum">
              <a:rPr lang="en-US" smtClean="0"/>
              <a:t>45</a:t>
            </a:fld>
            <a:endParaRPr lang="en-US" dirty="0"/>
          </a:p>
        </p:txBody>
      </p:sp>
    </p:spTree>
    <p:extLst>
      <p:ext uri="{BB962C8B-B14F-4D97-AF65-F5344CB8AC3E}">
        <p14:creationId xmlns:p14="http://schemas.microsoft.com/office/powerpoint/2010/main" val="13388046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46</a:t>
            </a:fld>
            <a:endParaRPr lang="en-US" dirty="0"/>
          </a:p>
        </p:txBody>
      </p:sp>
    </p:spTree>
    <p:extLst>
      <p:ext uri="{BB962C8B-B14F-4D97-AF65-F5344CB8AC3E}">
        <p14:creationId xmlns:p14="http://schemas.microsoft.com/office/powerpoint/2010/main" val="35278621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47</a:t>
            </a:fld>
            <a:endParaRPr lang="en-US" dirty="0"/>
          </a:p>
        </p:txBody>
      </p:sp>
    </p:spTree>
    <p:extLst>
      <p:ext uri="{BB962C8B-B14F-4D97-AF65-F5344CB8AC3E}">
        <p14:creationId xmlns:p14="http://schemas.microsoft.com/office/powerpoint/2010/main" val="28136790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48</a:t>
            </a:fld>
            <a:endParaRPr lang="en-US" dirty="0"/>
          </a:p>
        </p:txBody>
      </p:sp>
    </p:spTree>
    <p:extLst>
      <p:ext uri="{BB962C8B-B14F-4D97-AF65-F5344CB8AC3E}">
        <p14:creationId xmlns:p14="http://schemas.microsoft.com/office/powerpoint/2010/main" val="22088364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49</a:t>
            </a:fld>
            <a:endParaRPr lang="en-US"/>
          </a:p>
        </p:txBody>
      </p:sp>
    </p:spTree>
    <p:extLst>
      <p:ext uri="{BB962C8B-B14F-4D97-AF65-F5344CB8AC3E}">
        <p14:creationId xmlns:p14="http://schemas.microsoft.com/office/powerpoint/2010/main" val="40002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6</a:t>
            </a:fld>
            <a:endParaRPr lang="en-US"/>
          </a:p>
        </p:txBody>
      </p:sp>
    </p:spTree>
    <p:extLst>
      <p:ext uri="{BB962C8B-B14F-4D97-AF65-F5344CB8AC3E}">
        <p14:creationId xmlns:p14="http://schemas.microsoft.com/office/powerpoint/2010/main" val="1506017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50</a:t>
            </a:fld>
            <a:endParaRPr lang="en-US" dirty="0"/>
          </a:p>
        </p:txBody>
      </p:sp>
    </p:spTree>
    <p:extLst>
      <p:ext uri="{BB962C8B-B14F-4D97-AF65-F5344CB8AC3E}">
        <p14:creationId xmlns:p14="http://schemas.microsoft.com/office/powerpoint/2010/main" val="1375064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51</a:t>
            </a:fld>
            <a:endParaRPr lang="en-US" dirty="0"/>
          </a:p>
        </p:txBody>
      </p:sp>
    </p:spTree>
    <p:extLst>
      <p:ext uri="{BB962C8B-B14F-4D97-AF65-F5344CB8AC3E}">
        <p14:creationId xmlns:p14="http://schemas.microsoft.com/office/powerpoint/2010/main" val="9968744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56</a:t>
            </a:fld>
            <a:endParaRPr lang="en-US"/>
          </a:p>
        </p:txBody>
      </p:sp>
    </p:spTree>
    <p:extLst>
      <p:ext uri="{BB962C8B-B14F-4D97-AF65-F5344CB8AC3E}">
        <p14:creationId xmlns:p14="http://schemas.microsoft.com/office/powerpoint/2010/main" val="19565325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57</a:t>
            </a:fld>
            <a:endParaRPr lang="en-US"/>
          </a:p>
        </p:txBody>
      </p:sp>
    </p:spTree>
    <p:extLst>
      <p:ext uri="{BB962C8B-B14F-4D97-AF65-F5344CB8AC3E}">
        <p14:creationId xmlns:p14="http://schemas.microsoft.com/office/powerpoint/2010/main" val="12085252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92949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59</a:t>
            </a:fld>
            <a:endParaRPr lang="en-US"/>
          </a:p>
        </p:txBody>
      </p:sp>
    </p:spTree>
    <p:extLst>
      <p:ext uri="{BB962C8B-B14F-4D97-AF65-F5344CB8AC3E}">
        <p14:creationId xmlns:p14="http://schemas.microsoft.com/office/powerpoint/2010/main" val="8279268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60</a:t>
            </a:fld>
            <a:endParaRPr lang="en-US"/>
          </a:p>
        </p:txBody>
      </p:sp>
    </p:spTree>
    <p:extLst>
      <p:ext uri="{BB962C8B-B14F-4D97-AF65-F5344CB8AC3E}">
        <p14:creationId xmlns:p14="http://schemas.microsoft.com/office/powerpoint/2010/main" val="7144357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61</a:t>
            </a:fld>
            <a:endParaRPr lang="en-US"/>
          </a:p>
        </p:txBody>
      </p:sp>
    </p:spTree>
    <p:extLst>
      <p:ext uri="{BB962C8B-B14F-4D97-AF65-F5344CB8AC3E}">
        <p14:creationId xmlns:p14="http://schemas.microsoft.com/office/powerpoint/2010/main" val="3301219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blitz is a multistep approach to problem solving that we use to solve for a number of brand challenges. The culmination of our research and interviews result in a one-day messaging workshop where we use a design thinking methodology called </a:t>
            </a:r>
            <a:r>
              <a:rPr lang="en-US" sz="1200" b="0" i="0" u="none" strike="noStrike" kern="1200" dirty="0" err="1">
                <a:solidFill>
                  <a:schemeClr val="tx1"/>
                </a:solidFill>
                <a:effectLst/>
                <a:latin typeface="+mn-lt"/>
                <a:ea typeface="+mn-ea"/>
                <a:cs typeface="+mn-cs"/>
              </a:rPr>
              <a:t>ThinkWrong</a:t>
            </a:r>
            <a:r>
              <a:rPr lang="en-US" sz="1200" b="0" i="0" u="none" strike="noStrike" kern="1200" dirty="0">
                <a:solidFill>
                  <a:schemeClr val="tx1"/>
                </a:solidFill>
                <a:effectLst/>
                <a:latin typeface="+mn-lt"/>
                <a:ea typeface="+mn-ea"/>
                <a:cs typeface="+mn-cs"/>
              </a:rPr>
              <a:t> to expose and iterate on the thinking that formulates your vision. The reason why we use and like this approach is because it brings our client’s along in the process. We also like that it’s inclusive and exhaustive – key concept is </a:t>
            </a:r>
            <a:r>
              <a:rPr lang="en-US" sz="1200" b="1" i="0" u="none" strike="noStrike" kern="1200" dirty="0">
                <a:solidFill>
                  <a:schemeClr val="tx1"/>
                </a:solidFill>
                <a:effectLst/>
                <a:latin typeface="+mn-lt"/>
                <a:ea typeface="+mn-ea"/>
                <a:cs typeface="+mn-cs"/>
              </a:rPr>
              <a:t>“less conversation, more generation.” </a:t>
            </a:r>
            <a:r>
              <a:rPr lang="en-US" sz="1200" b="0" i="0" u="none" strike="noStrike" kern="1200" dirty="0">
                <a:solidFill>
                  <a:schemeClr val="tx1"/>
                </a:solidFill>
                <a:effectLst/>
                <a:latin typeface="+mn-lt"/>
                <a:ea typeface="+mn-ea"/>
                <a:cs typeface="+mn-cs"/>
              </a:rPr>
              <a:t>This democratizes the process. We want to assess what is status quo/normal/easy in your industry and from there, work to uncover the bold path. </a:t>
            </a:r>
            <a:endParaRPr lang="en-US" sz="1200" b="1"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Think of a blitz as speed dating meets design thinking meets rapid prototyping. It’s how we fuse the vision, forge the team and create momentum for brand design. </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E53D91B-D0F9-814D-A6B6-CA316CF4A9CE}" type="slidenum">
              <a:rPr lang="en-US" smtClean="0"/>
              <a:t>62</a:t>
            </a:fld>
            <a:endParaRPr lang="en-US"/>
          </a:p>
        </p:txBody>
      </p:sp>
    </p:spTree>
    <p:extLst>
      <p:ext uri="{BB962C8B-B14F-4D97-AF65-F5344CB8AC3E}">
        <p14:creationId xmlns:p14="http://schemas.microsoft.com/office/powerpoint/2010/main" val="25168354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63</a:t>
            </a:fld>
            <a:endParaRPr lang="en-US"/>
          </a:p>
        </p:txBody>
      </p:sp>
    </p:spTree>
    <p:extLst>
      <p:ext uri="{BB962C8B-B14F-4D97-AF65-F5344CB8AC3E}">
        <p14:creationId xmlns:p14="http://schemas.microsoft.com/office/powerpoint/2010/main" val="4283965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0E53D91B-D0F9-814D-A6B6-CA316CF4A9CE}" type="slidenum">
              <a:rPr lang="en-US" smtClean="0"/>
              <a:t>7</a:t>
            </a:fld>
            <a:endParaRPr lang="en-US" dirty="0"/>
          </a:p>
        </p:txBody>
      </p:sp>
    </p:spTree>
    <p:extLst>
      <p:ext uri="{BB962C8B-B14F-4D97-AF65-F5344CB8AC3E}">
        <p14:creationId xmlns:p14="http://schemas.microsoft.com/office/powerpoint/2010/main" val="349628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using a slide like the above that uses charts that build to talk through any industry landscape research/findings during the pitch</a:t>
            </a:r>
          </a:p>
        </p:txBody>
      </p:sp>
      <p:sp>
        <p:nvSpPr>
          <p:cNvPr id="4" name="Slide Number Placeholder 3"/>
          <p:cNvSpPr>
            <a:spLocks noGrp="1"/>
          </p:cNvSpPr>
          <p:nvPr>
            <p:ph type="sldNum" sz="quarter" idx="5"/>
          </p:nvPr>
        </p:nvSpPr>
        <p:spPr/>
        <p:txBody>
          <a:bodyPr/>
          <a:lstStyle/>
          <a:p>
            <a:fld id="{0E53D91B-D0F9-814D-A6B6-CA316CF4A9CE}" type="slidenum">
              <a:rPr lang="en-US" smtClean="0"/>
              <a:t>65</a:t>
            </a:fld>
            <a:endParaRPr lang="en-US" dirty="0"/>
          </a:p>
        </p:txBody>
      </p:sp>
    </p:spTree>
    <p:extLst>
      <p:ext uri="{BB962C8B-B14F-4D97-AF65-F5344CB8AC3E}">
        <p14:creationId xmlns:p14="http://schemas.microsoft.com/office/powerpoint/2010/main" val="32092116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[Fill in appropriate case study image]</a:t>
            </a:r>
          </a:p>
        </p:txBody>
      </p:sp>
      <p:sp>
        <p:nvSpPr>
          <p:cNvPr id="4" name="Slide Number Placeholder 3"/>
          <p:cNvSpPr>
            <a:spLocks noGrp="1"/>
          </p:cNvSpPr>
          <p:nvPr>
            <p:ph type="sldNum" sz="quarter" idx="5"/>
          </p:nvPr>
        </p:nvSpPr>
        <p:spPr/>
        <p:txBody>
          <a:bodyPr/>
          <a:lstStyle/>
          <a:p>
            <a:fld id="{0E53D91B-D0F9-814D-A6B6-CA316CF4A9CE}" type="slidenum">
              <a:rPr lang="en-US" smtClean="0"/>
              <a:t>66</a:t>
            </a:fld>
            <a:endParaRPr lang="en-US" dirty="0"/>
          </a:p>
        </p:txBody>
      </p:sp>
    </p:spTree>
    <p:extLst>
      <p:ext uri="{BB962C8B-B14F-4D97-AF65-F5344CB8AC3E}">
        <p14:creationId xmlns:p14="http://schemas.microsoft.com/office/powerpoint/2010/main" val="7797355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67</a:t>
            </a:fld>
            <a:endParaRPr lang="en-US"/>
          </a:p>
        </p:txBody>
      </p:sp>
    </p:spTree>
    <p:extLst>
      <p:ext uri="{BB962C8B-B14F-4D97-AF65-F5344CB8AC3E}">
        <p14:creationId xmlns:p14="http://schemas.microsoft.com/office/powerpoint/2010/main" val="36168618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69</a:t>
            </a:fld>
            <a:endParaRPr lang="en-US"/>
          </a:p>
        </p:txBody>
      </p:sp>
    </p:spTree>
    <p:extLst>
      <p:ext uri="{BB962C8B-B14F-4D97-AF65-F5344CB8AC3E}">
        <p14:creationId xmlns:p14="http://schemas.microsoft.com/office/powerpoint/2010/main" val="23611671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70</a:t>
            </a:fld>
            <a:endParaRPr lang="en-US"/>
          </a:p>
        </p:txBody>
      </p:sp>
    </p:spTree>
    <p:extLst>
      <p:ext uri="{BB962C8B-B14F-4D97-AF65-F5344CB8AC3E}">
        <p14:creationId xmlns:p14="http://schemas.microsoft.com/office/powerpoint/2010/main" val="29465628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0E53D91B-D0F9-814D-A6B6-CA316CF4A9CE}" type="slidenum">
              <a:rPr lang="en-US" smtClean="0"/>
              <a:t>71</a:t>
            </a:fld>
            <a:endParaRPr lang="en-US" dirty="0"/>
          </a:p>
        </p:txBody>
      </p:sp>
    </p:spTree>
    <p:extLst>
      <p:ext uri="{BB962C8B-B14F-4D97-AF65-F5344CB8AC3E}">
        <p14:creationId xmlns:p14="http://schemas.microsoft.com/office/powerpoint/2010/main" val="35263237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73</a:t>
            </a:fld>
            <a:endParaRPr lang="en-US"/>
          </a:p>
        </p:txBody>
      </p:sp>
    </p:spTree>
    <p:extLst>
      <p:ext uri="{BB962C8B-B14F-4D97-AF65-F5344CB8AC3E}">
        <p14:creationId xmlns:p14="http://schemas.microsoft.com/office/powerpoint/2010/main" val="20695601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RACHEL</a:t>
            </a:r>
          </a:p>
          <a:p>
            <a:endParaRPr lang="en-US" dirty="0"/>
          </a:p>
          <a:p>
            <a:r>
              <a:rPr lang="en-US" dirty="0"/>
              <a:t>In-person workshop where we leverage </a:t>
            </a:r>
            <a:r>
              <a:rPr lang="en-US" dirty="0">
                <a:hlinkClick r:id="rId3"/>
              </a:rPr>
              <a:t>ThinkWrong</a:t>
            </a:r>
            <a:r>
              <a:rPr lang="en-US" dirty="0"/>
              <a:t>, a radical problem-solving system that INK adopted and has been certified on,  to whiteboard and define messaging. This three-part meeting collaboratively tackles:</a:t>
            </a:r>
          </a:p>
          <a:p>
            <a:pPr marL="285750" indent="-285750">
              <a:buFont typeface="Arial" panose="020B0604020202020204" pitchFamily="34" charset="0"/>
              <a:buChar char="•"/>
            </a:pPr>
            <a:r>
              <a:rPr lang="en-US" dirty="0"/>
              <a:t>The challenges holding </a:t>
            </a:r>
            <a:r>
              <a:rPr lang="en-US" dirty="0" err="1"/>
              <a:t>Zengistics</a:t>
            </a:r>
            <a:r>
              <a:rPr lang="en-US" dirty="0"/>
              <a:t> back, the opportunities in the market, and how we might move your challenges to opportunities </a:t>
            </a:r>
          </a:p>
          <a:p>
            <a:pPr marL="285750" indent="-285750">
              <a:buFont typeface="Arial" panose="020B0604020202020204" pitchFamily="34" charset="0"/>
              <a:buChar char="•"/>
            </a:pPr>
            <a:r>
              <a:rPr lang="en-US" dirty="0"/>
              <a:t>Persona work to discover the deeper needs, tensions, and motives of the customer for whom your solutions matter most</a:t>
            </a:r>
          </a:p>
          <a:p>
            <a:pPr marL="285750" indent="-285750">
              <a:buFont typeface="Arial" panose="020B0604020202020204" pitchFamily="34" charset="0"/>
              <a:buChar char="•"/>
            </a:pPr>
            <a:r>
              <a:rPr lang="en-US" dirty="0"/>
              <a:t>Final exercise to map personas to brand messages</a:t>
            </a:r>
          </a:p>
          <a:p>
            <a:pPr marL="285750" indent="-285750">
              <a:buFont typeface="Arial" panose="020B0604020202020204" pitchFamily="34" charset="0"/>
              <a:buChar char="•"/>
            </a:pPr>
            <a:r>
              <a:rPr lang="en-US" dirty="0"/>
              <a:t>These are some examples of the exercises we use</a:t>
            </a:r>
          </a:p>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74</a:t>
            </a:fld>
            <a:endParaRPr lang="en-US"/>
          </a:p>
        </p:txBody>
      </p:sp>
    </p:spTree>
    <p:extLst>
      <p:ext uri="{BB962C8B-B14F-4D97-AF65-F5344CB8AC3E}">
        <p14:creationId xmlns:p14="http://schemas.microsoft.com/office/powerpoint/2010/main" val="34958715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75</a:t>
            </a:fld>
            <a:endParaRPr lang="en-US"/>
          </a:p>
        </p:txBody>
      </p:sp>
    </p:spTree>
    <p:extLst>
      <p:ext uri="{BB962C8B-B14F-4D97-AF65-F5344CB8AC3E}">
        <p14:creationId xmlns:p14="http://schemas.microsoft.com/office/powerpoint/2010/main" val="30354479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121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[STARR]</a:t>
            </a:r>
          </a:p>
        </p:txBody>
      </p:sp>
      <p:sp>
        <p:nvSpPr>
          <p:cNvPr id="4" name="Slide Number Placeholder 3"/>
          <p:cNvSpPr>
            <a:spLocks noGrp="1"/>
          </p:cNvSpPr>
          <p:nvPr>
            <p:ph type="sldNum" sz="quarter" idx="5"/>
          </p:nvPr>
        </p:nvSpPr>
        <p:spPr/>
        <p:txBody>
          <a:bodyPr/>
          <a:lstStyle/>
          <a:p>
            <a:fld id="{0E53D91B-D0F9-814D-A6B6-CA316CF4A9CE}" type="slidenum">
              <a:rPr lang="en-US" smtClean="0"/>
              <a:t>9</a:t>
            </a:fld>
            <a:endParaRPr lang="en-US" dirty="0"/>
          </a:p>
        </p:txBody>
      </p:sp>
    </p:spTree>
    <p:extLst>
      <p:ext uri="{BB962C8B-B14F-4D97-AF65-F5344CB8AC3E}">
        <p14:creationId xmlns:p14="http://schemas.microsoft.com/office/powerpoint/2010/main" val="25107526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75572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5"/>
          </p:nvPr>
        </p:nvSpPr>
        <p:spPr/>
        <p:txBody>
          <a:bodyPr/>
          <a:lstStyle/>
          <a:p>
            <a:fld id="{0E53D91B-D0F9-814D-A6B6-CA316CF4A9CE}" type="slidenum">
              <a:rPr lang="en-US" smtClean="0"/>
              <a:t>78</a:t>
            </a:fld>
            <a:endParaRPr lang="en-US" dirty="0"/>
          </a:p>
        </p:txBody>
      </p:sp>
    </p:spTree>
    <p:extLst>
      <p:ext uri="{BB962C8B-B14F-4D97-AF65-F5344CB8AC3E}">
        <p14:creationId xmlns:p14="http://schemas.microsoft.com/office/powerpoint/2010/main" val="27714311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79</a:t>
            </a:fld>
            <a:endParaRPr lang="en-US"/>
          </a:p>
        </p:txBody>
      </p:sp>
    </p:spTree>
    <p:extLst>
      <p:ext uri="{BB962C8B-B14F-4D97-AF65-F5344CB8AC3E}">
        <p14:creationId xmlns:p14="http://schemas.microsoft.com/office/powerpoint/2010/main" val="25676194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93</a:t>
            </a:fld>
            <a:endParaRPr lang="en-US"/>
          </a:p>
        </p:txBody>
      </p:sp>
    </p:spTree>
    <p:extLst>
      <p:ext uri="{BB962C8B-B14F-4D97-AF65-F5344CB8AC3E}">
        <p14:creationId xmlns:p14="http://schemas.microsoft.com/office/powerpoint/2010/main" val="14060286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94</a:t>
            </a:fld>
            <a:endParaRPr lang="en-US"/>
          </a:p>
        </p:txBody>
      </p:sp>
    </p:spTree>
    <p:extLst>
      <p:ext uri="{BB962C8B-B14F-4D97-AF65-F5344CB8AC3E}">
        <p14:creationId xmlns:p14="http://schemas.microsoft.com/office/powerpoint/2010/main" val="5314784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95</a:t>
            </a:fld>
            <a:endParaRPr lang="en-US"/>
          </a:p>
        </p:txBody>
      </p:sp>
    </p:spTree>
    <p:extLst>
      <p:ext uri="{BB962C8B-B14F-4D97-AF65-F5344CB8AC3E}">
        <p14:creationId xmlns:p14="http://schemas.microsoft.com/office/powerpoint/2010/main" val="4856932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96</a:t>
            </a:fld>
            <a:endParaRPr lang="en-US"/>
          </a:p>
        </p:txBody>
      </p:sp>
    </p:spTree>
    <p:extLst>
      <p:ext uri="{BB962C8B-B14F-4D97-AF65-F5344CB8AC3E}">
        <p14:creationId xmlns:p14="http://schemas.microsoft.com/office/powerpoint/2010/main" val="2990096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7660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11</a:t>
            </a:fld>
            <a:endParaRPr lang="en-US"/>
          </a:p>
        </p:txBody>
      </p:sp>
    </p:spTree>
    <p:extLst>
      <p:ext uri="{BB962C8B-B14F-4D97-AF65-F5344CB8AC3E}">
        <p14:creationId xmlns:p14="http://schemas.microsoft.com/office/powerpoint/2010/main" val="1495514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12</a:t>
            </a:fld>
            <a:endParaRPr lang="en-US" dirty="0"/>
          </a:p>
        </p:txBody>
      </p:sp>
    </p:spTree>
    <p:extLst>
      <p:ext uri="{BB962C8B-B14F-4D97-AF65-F5344CB8AC3E}">
        <p14:creationId xmlns:p14="http://schemas.microsoft.com/office/powerpoint/2010/main" val="21967169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Background.png"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LightBackground.png"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Background.png"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LightBackground.png"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LightBackground.png"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11" name="Rectangle 10"/>
          <p:cNvSpPr/>
          <p:nvPr userDrawn="1"/>
        </p:nvSpPr>
        <p:spPr>
          <a:xfrm>
            <a:off x="0" y="5833641"/>
            <a:ext cx="12192000" cy="1024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3200" spc="50" baseline="0" dirty="0">
              <a:solidFill>
                <a:schemeClr val="accent1"/>
              </a:solidFill>
              <a:latin typeface="League Gothic" pitchFamily="2" charset="77"/>
            </a:endParaRPr>
          </a:p>
        </p:txBody>
      </p:sp>
      <p:pic>
        <p:nvPicPr>
          <p:cNvPr id="6" name="Picture 5"/>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711046" y="1285387"/>
            <a:ext cx="4769907" cy="3178172"/>
          </a:xfrm>
          <a:prstGeom prst="rect">
            <a:avLst/>
          </a:prstGeom>
        </p:spPr>
      </p:pic>
      <p:sp>
        <p:nvSpPr>
          <p:cNvPr id="10" name="Title 1">
            <a:extLst>
              <a:ext uri="{FF2B5EF4-FFF2-40B4-BE49-F238E27FC236}">
                <a16:creationId xmlns:a16="http://schemas.microsoft.com/office/drawing/2014/main" id="{7AE8DF56-1E9F-8345-8974-F6EEC271BF21}"/>
              </a:ext>
            </a:extLst>
          </p:cNvPr>
          <p:cNvSpPr>
            <a:spLocks noGrp="1"/>
          </p:cNvSpPr>
          <p:nvPr>
            <p:ph type="title" hasCustomPrompt="1"/>
          </p:nvPr>
        </p:nvSpPr>
        <p:spPr>
          <a:xfrm>
            <a:off x="3425824" y="6185584"/>
            <a:ext cx="5340350" cy="320473"/>
          </a:xfrm>
        </p:spPr>
        <p:txBody>
          <a:bodyPr anchor="t"/>
          <a:lstStyle>
            <a:lvl1pPr marL="0" marR="0" indent="0" algn="ctr" defTabSz="914400" rtl="0" eaLnBrk="1" fontAlgn="auto" latinLnBrk="0" hangingPunct="1">
              <a:lnSpc>
                <a:spcPct val="80000"/>
              </a:lnSpc>
              <a:spcBef>
                <a:spcPct val="0"/>
              </a:spcBef>
              <a:spcAft>
                <a:spcPts val="0"/>
              </a:spcAft>
              <a:buClrTx/>
              <a:buSzTx/>
              <a:buFontTx/>
              <a:buNone/>
              <a:tabLst/>
              <a:defRPr sz="3200">
                <a:solidFill>
                  <a:schemeClr val="accent1"/>
                </a:solidFill>
              </a:defRPr>
            </a:lvl1pPr>
          </a:lstStyle>
          <a:p>
            <a:r>
              <a:rPr lang="en-US" dirty="0"/>
              <a:t>DECK TITLE HERE  |  00.00.19</a:t>
            </a:r>
          </a:p>
        </p:txBody>
      </p:sp>
    </p:spTree>
    <p:extLst>
      <p:ext uri="{BB962C8B-B14F-4D97-AF65-F5344CB8AC3E}">
        <p14:creationId xmlns:p14="http://schemas.microsoft.com/office/powerpoint/2010/main" val="359185977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ighlight Page - 1 Column">
    <p:spTree>
      <p:nvGrpSpPr>
        <p:cNvPr id="1" name=""/>
        <p:cNvGrpSpPr/>
        <p:nvPr/>
      </p:nvGrpSpPr>
      <p:grpSpPr>
        <a:xfrm>
          <a:off x="0" y="0"/>
          <a:ext cx="0" cy="0"/>
          <a:chOff x="0" y="0"/>
          <a:chExt cx="0" cy="0"/>
        </a:xfrm>
      </p:grpSpPr>
      <p:sp>
        <p:nvSpPr>
          <p:cNvPr id="10" name="Date Placeholder 9"/>
          <p:cNvSpPr>
            <a:spLocks noGrp="1"/>
          </p:cNvSpPr>
          <p:nvPr>
            <p:ph type="dt" sz="half" idx="10"/>
          </p:nvPr>
        </p:nvSpPr>
        <p:spPr>
          <a:xfrm>
            <a:off x="14501446" y="3047030"/>
            <a:ext cx="2743200" cy="365125"/>
          </a:xfrm>
        </p:spPr>
        <p:txBody>
          <a:bodyPr/>
          <a:lstStyle/>
          <a:p>
            <a:fld id="{0EE3514B-1335-C741-91D5-0A5C123C5764}" type="datetime1">
              <a:rPr lang="en-US" smtClean="0"/>
              <a:t>6/16/20</a:t>
            </a:fld>
            <a:endParaRPr lang="en-US"/>
          </a:p>
        </p:txBody>
      </p:sp>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96881" y="1876301"/>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a:solidFill>
                  <a:schemeClr val="bg1"/>
                </a:solidFill>
              </a:defRPr>
            </a:lvl1pPr>
          </a:lstStyle>
          <a:p>
            <a:r>
              <a:rPr lang="en-US" dirty="0"/>
              <a:t>HEADLINE LEAGUE</a:t>
            </a:r>
            <a:br>
              <a:rPr lang="en-US" dirty="0"/>
            </a:br>
            <a:r>
              <a:rPr lang="en-US" dirty="0"/>
              <a:t>GOTHIC 44PT</a:t>
            </a:r>
          </a:p>
        </p:txBody>
      </p:sp>
      <p:sp>
        <p:nvSpPr>
          <p:cNvPr id="19" name="Text Placeholder 2">
            <a:extLst>
              <a:ext uri="{FF2B5EF4-FFF2-40B4-BE49-F238E27FC236}">
                <a16:creationId xmlns:a16="http://schemas.microsoft.com/office/drawing/2014/main" id="{D873F6E7-81BB-1C41-8EF3-2FAE59E01A5D}"/>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1000"/>
              </a:spcBef>
              <a:spcAft>
                <a:spcPts val="0"/>
              </a:spcAft>
              <a:buClrTx/>
              <a:buSzTx/>
              <a:buFont typeface="Arial"/>
              <a:buNone/>
              <a:tabLst/>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Brandon Grotesque 16pt Regular Highlight Text Brandon Grotesque 16pt Regular Highlight Text Brandon Grotesque 16pt Regular Highlight Text Brandon Grotesque 16pt Regular Highlight Text Brandon</a:t>
            </a:r>
          </a:p>
          <a:p>
            <a:pPr marL="0" marR="0" lvl="0" indent="0" algn="l" defTabSz="914400" rtl="0" eaLnBrk="1" fontAlgn="auto" latinLnBrk="0" hangingPunct="1">
              <a:lnSpc>
                <a:spcPct val="120000"/>
              </a:lnSpc>
              <a:spcBef>
                <a:spcPts val="1000"/>
              </a:spcBef>
              <a:spcAft>
                <a:spcPts val="0"/>
              </a:spcAft>
              <a:buClrTx/>
              <a:buSzTx/>
              <a:buFont typeface="Arial"/>
              <a:buNone/>
              <a:tabLst/>
              <a:defRPr/>
            </a:pPr>
            <a:endParaRPr lang="en-US" dirty="0"/>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400" y="2141538"/>
            <a:ext cx="7696200" cy="3916362"/>
          </a:xfrm>
        </p:spPr>
        <p:txBody>
          <a:bodyPr/>
          <a:lstStyle>
            <a:lvl1pPr>
              <a:defRPr/>
            </a:lvl1pPr>
          </a:lstStyle>
          <a:p>
            <a:pPr lvl="0"/>
            <a:r>
              <a:rPr lang="en-US" dirty="0"/>
              <a:t>Text Brandon Grotesque 20pt Regular</a:t>
            </a:r>
          </a:p>
        </p:txBody>
      </p:sp>
    </p:spTree>
    <p:extLst>
      <p:ext uri="{BB962C8B-B14F-4D97-AF65-F5344CB8AC3E}">
        <p14:creationId xmlns:p14="http://schemas.microsoft.com/office/powerpoint/2010/main" val="1373871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Highlight Page - 2 Column">
    <p:spTree>
      <p:nvGrpSpPr>
        <p:cNvPr id="1" name=""/>
        <p:cNvGrpSpPr/>
        <p:nvPr/>
      </p:nvGrpSpPr>
      <p:grpSpPr>
        <a:xfrm>
          <a:off x="0" y="0"/>
          <a:ext cx="0" cy="0"/>
          <a:chOff x="0" y="0"/>
          <a:chExt cx="0" cy="0"/>
        </a:xfrm>
      </p:grpSpPr>
      <p:sp>
        <p:nvSpPr>
          <p:cNvPr id="10" name="Date Placeholder 9"/>
          <p:cNvSpPr>
            <a:spLocks noGrp="1"/>
          </p:cNvSpPr>
          <p:nvPr>
            <p:ph type="dt" sz="half" idx="10"/>
          </p:nvPr>
        </p:nvSpPr>
        <p:spPr>
          <a:xfrm>
            <a:off x="14501446" y="3047030"/>
            <a:ext cx="2743200" cy="365125"/>
          </a:xfrm>
        </p:spPr>
        <p:txBody>
          <a:bodyPr/>
          <a:lstStyle/>
          <a:p>
            <a:fld id="{0EE3514B-1335-C741-91D5-0A5C123C5764}" type="datetime1">
              <a:rPr lang="en-US" smtClean="0"/>
              <a:t>6/16/20</a:t>
            </a:fld>
            <a:endParaRPr lang="en-US"/>
          </a:p>
        </p:txBody>
      </p:sp>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96881" y="1876301"/>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b="0">
                <a:solidFill>
                  <a:schemeClr val="bg1"/>
                </a:solidFill>
              </a:defRPr>
            </a:lvl1pPr>
          </a:lstStyle>
          <a:p>
            <a:r>
              <a:rPr lang="en-US" dirty="0"/>
              <a:t>HEADLINE LEAGUE</a:t>
            </a:r>
            <a:br>
              <a:rPr lang="en-US" dirty="0"/>
            </a:br>
            <a:r>
              <a:rPr lang="en-US" dirty="0"/>
              <a:t>GOTHIC 44PT</a:t>
            </a:r>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400" y="2141538"/>
            <a:ext cx="5415987" cy="3916362"/>
          </a:xfrm>
        </p:spPr>
        <p:txBody>
          <a:bodyPr/>
          <a:lstStyle>
            <a:lvl1pPr>
              <a:defRPr/>
            </a:lvl1pPr>
            <a:lvl2pPr marL="457200" indent="0">
              <a:buNone/>
              <a:defRPr/>
            </a:lvl2pPr>
          </a:lstStyle>
          <a:p>
            <a:pPr lvl="0"/>
            <a:r>
              <a:rPr lang="en-US" dirty="0"/>
              <a:t>Text Brandon Grotesque 20pt Regular</a:t>
            </a:r>
          </a:p>
        </p:txBody>
      </p:sp>
      <p:sp>
        <p:nvSpPr>
          <p:cNvPr id="14" name="Content Placeholder 2">
            <a:extLst>
              <a:ext uri="{FF2B5EF4-FFF2-40B4-BE49-F238E27FC236}">
                <a16:creationId xmlns:a16="http://schemas.microsoft.com/office/drawing/2014/main" id="{ED437D82-DCC2-B244-B563-D0CD9F48EFC6}"/>
              </a:ext>
            </a:extLst>
          </p:cNvPr>
          <p:cNvSpPr>
            <a:spLocks noGrp="1"/>
          </p:cNvSpPr>
          <p:nvPr>
            <p:ph sz="quarter" idx="14" hasCustomPrompt="1"/>
          </p:nvPr>
        </p:nvSpPr>
        <p:spPr>
          <a:xfrm>
            <a:off x="6280713" y="2141538"/>
            <a:ext cx="5415987" cy="3916362"/>
          </a:xfrm>
        </p:spPr>
        <p:txBody>
          <a:bodyPr/>
          <a:lstStyle>
            <a:lvl1pPr>
              <a:defRPr/>
            </a:lvl1pPr>
          </a:lstStyle>
          <a:p>
            <a:pPr lvl="0"/>
            <a:r>
              <a:rPr lang="en-US" dirty="0"/>
              <a:t>Text Brandon Grotesque 20pt Regular</a:t>
            </a:r>
          </a:p>
        </p:txBody>
      </p:sp>
      <p:sp>
        <p:nvSpPr>
          <p:cNvPr id="17" name="Text Placeholder 2">
            <a:extLst>
              <a:ext uri="{FF2B5EF4-FFF2-40B4-BE49-F238E27FC236}">
                <a16:creationId xmlns:a16="http://schemas.microsoft.com/office/drawing/2014/main" id="{D07B1BBA-BDD6-2D4A-9058-AFCF47E15935}"/>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1000"/>
              </a:spcBef>
              <a:spcAft>
                <a:spcPts val="0"/>
              </a:spcAft>
              <a:buClrTx/>
              <a:buSzTx/>
              <a:buFont typeface="Arial"/>
              <a:buNone/>
              <a:tabLst/>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Brandon Grotesque 16pt Regular Highlight Text Brandon Grotesque 16pt Regular Highlight Text Brandon Grotesque 16pt Regular Highlight Text Brandon Grotesque 16pt Regular Highlight Text Brandon</a:t>
            </a:r>
          </a:p>
          <a:p>
            <a:pPr marL="0" marR="0" lvl="0" indent="0" algn="l" defTabSz="914400" rtl="0" eaLnBrk="1" fontAlgn="auto" latinLnBrk="0" hangingPunct="1">
              <a:lnSpc>
                <a:spcPct val="120000"/>
              </a:lnSpc>
              <a:spcBef>
                <a:spcPts val="1000"/>
              </a:spcBef>
              <a:spcAft>
                <a:spcPts val="0"/>
              </a:spcAft>
              <a:buClrTx/>
              <a:buSzTx/>
              <a:buFont typeface="Arial"/>
              <a:buNone/>
              <a:tabLst/>
              <a:defRPr/>
            </a:pPr>
            <a:endParaRPr lang="en-US" dirty="0"/>
          </a:p>
        </p:txBody>
      </p:sp>
    </p:spTree>
    <p:extLst>
      <p:ext uri="{BB962C8B-B14F-4D97-AF65-F5344CB8AC3E}">
        <p14:creationId xmlns:p14="http://schemas.microsoft.com/office/powerpoint/2010/main" val="1447817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ighlight Page - 3 Column">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88965" y="1881616"/>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a:solidFill>
                  <a:schemeClr val="bg1"/>
                </a:solidFill>
              </a:defRPr>
            </a:lvl1pPr>
          </a:lstStyle>
          <a:p>
            <a:r>
              <a:rPr lang="en-US" dirty="0"/>
              <a:t>HEADLINE LEAGUE</a:t>
            </a:r>
            <a:br>
              <a:rPr lang="en-US" dirty="0"/>
            </a:br>
            <a:r>
              <a:rPr lang="en-US" dirty="0"/>
              <a:t>GOTHIC 44PT</a:t>
            </a:r>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400" y="3047030"/>
            <a:ext cx="35355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sp>
        <p:nvSpPr>
          <p:cNvPr id="13" name="Content Placeholder 2">
            <a:extLst>
              <a:ext uri="{FF2B5EF4-FFF2-40B4-BE49-F238E27FC236}">
                <a16:creationId xmlns:a16="http://schemas.microsoft.com/office/drawing/2014/main" id="{E6973D32-DAF2-944A-B4BA-7E5833FF698A}"/>
              </a:ext>
            </a:extLst>
          </p:cNvPr>
          <p:cNvSpPr>
            <a:spLocks noGrp="1"/>
          </p:cNvSpPr>
          <p:nvPr>
            <p:ph sz="quarter" idx="14" hasCustomPrompt="1"/>
          </p:nvPr>
        </p:nvSpPr>
        <p:spPr>
          <a:xfrm>
            <a:off x="8161116" y="3047030"/>
            <a:ext cx="35355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sp>
        <p:nvSpPr>
          <p:cNvPr id="16" name="Content Placeholder 2">
            <a:extLst>
              <a:ext uri="{FF2B5EF4-FFF2-40B4-BE49-F238E27FC236}">
                <a16:creationId xmlns:a16="http://schemas.microsoft.com/office/drawing/2014/main" id="{BEBF22E0-35AD-FF47-9A21-C93464C51FEB}"/>
              </a:ext>
            </a:extLst>
          </p:cNvPr>
          <p:cNvSpPr>
            <a:spLocks noGrp="1"/>
          </p:cNvSpPr>
          <p:nvPr>
            <p:ph sz="quarter" idx="15" hasCustomPrompt="1"/>
          </p:nvPr>
        </p:nvSpPr>
        <p:spPr>
          <a:xfrm>
            <a:off x="4344482" y="3047030"/>
            <a:ext cx="35355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1" name="Straight Connector 20">
            <a:extLst>
              <a:ext uri="{FF2B5EF4-FFF2-40B4-BE49-F238E27FC236}">
                <a16:creationId xmlns:a16="http://schemas.microsoft.com/office/drawing/2014/main" id="{286BD175-0A26-2845-BF2A-0A0859F22B4B}"/>
              </a:ext>
            </a:extLst>
          </p:cNvPr>
          <p:cNvCxnSpPr>
            <a:cxnSpLocks/>
          </p:cNvCxnSpPr>
          <p:nvPr userDrawn="1"/>
        </p:nvCxnSpPr>
        <p:spPr>
          <a:xfrm>
            <a:off x="533400"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C4AA1F8-148C-9F4E-8FE7-73BBC90E4A30}"/>
              </a:ext>
            </a:extLst>
          </p:cNvPr>
          <p:cNvCxnSpPr>
            <a:cxnSpLocks/>
          </p:cNvCxnSpPr>
          <p:nvPr userDrawn="1"/>
        </p:nvCxnSpPr>
        <p:spPr>
          <a:xfrm>
            <a:off x="4344482"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81E2B3F-1B5B-A54E-B3DE-4E954E111990}"/>
              </a:ext>
            </a:extLst>
          </p:cNvPr>
          <p:cNvCxnSpPr>
            <a:cxnSpLocks/>
          </p:cNvCxnSpPr>
          <p:nvPr userDrawn="1"/>
        </p:nvCxnSpPr>
        <p:spPr>
          <a:xfrm>
            <a:off x="8161116"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698DB2B0-AB31-4C48-8CF0-F89B27506E33}"/>
              </a:ext>
            </a:extLst>
          </p:cNvPr>
          <p:cNvSpPr>
            <a:spLocks noGrp="1"/>
          </p:cNvSpPr>
          <p:nvPr>
            <p:ph type="body" sz="quarter" idx="17" hasCustomPrompt="1"/>
          </p:nvPr>
        </p:nvSpPr>
        <p:spPr>
          <a:xfrm>
            <a:off x="536426"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34" name="Text Placeholder 7">
            <a:extLst>
              <a:ext uri="{FF2B5EF4-FFF2-40B4-BE49-F238E27FC236}">
                <a16:creationId xmlns:a16="http://schemas.microsoft.com/office/drawing/2014/main" id="{EC53DC35-3E01-C643-8DF5-DD5089C57C6A}"/>
              </a:ext>
            </a:extLst>
          </p:cNvPr>
          <p:cNvSpPr>
            <a:spLocks noGrp="1"/>
          </p:cNvSpPr>
          <p:nvPr>
            <p:ph type="body" sz="quarter" idx="18" hasCustomPrompt="1"/>
          </p:nvPr>
        </p:nvSpPr>
        <p:spPr>
          <a:xfrm>
            <a:off x="4344482"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35" name="Text Placeholder 7">
            <a:extLst>
              <a:ext uri="{FF2B5EF4-FFF2-40B4-BE49-F238E27FC236}">
                <a16:creationId xmlns:a16="http://schemas.microsoft.com/office/drawing/2014/main" id="{2D5787FB-2728-3641-BBAE-6E2933DD57E8}"/>
              </a:ext>
            </a:extLst>
          </p:cNvPr>
          <p:cNvSpPr>
            <a:spLocks noGrp="1"/>
          </p:cNvSpPr>
          <p:nvPr>
            <p:ph type="body" sz="quarter" idx="19" hasCustomPrompt="1"/>
          </p:nvPr>
        </p:nvSpPr>
        <p:spPr>
          <a:xfrm>
            <a:off x="8151490"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24" name="Text Placeholder 2">
            <a:extLst>
              <a:ext uri="{FF2B5EF4-FFF2-40B4-BE49-F238E27FC236}">
                <a16:creationId xmlns:a16="http://schemas.microsoft.com/office/drawing/2014/main" id="{91D650F8-90C4-DA4A-8384-DEE15F06F5E7}"/>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1000"/>
              </a:spcBef>
              <a:spcAft>
                <a:spcPts val="0"/>
              </a:spcAft>
              <a:buClrTx/>
              <a:buSzTx/>
              <a:buFont typeface="Arial"/>
              <a:buNone/>
              <a:tabLst/>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Brandon Grotesque 16pt Regular Highlight Text Brandon Grotesque 16pt Regular Highlight Text Brandon Grotesque 16pt Regular Highlight Text Brandon Grotesque 16pt Regular Highlight Text Brandon</a:t>
            </a:r>
          </a:p>
          <a:p>
            <a:pPr marL="0" marR="0" lvl="0" indent="0" algn="l" defTabSz="914400" rtl="0" eaLnBrk="1" fontAlgn="auto" latinLnBrk="0" hangingPunct="1">
              <a:lnSpc>
                <a:spcPct val="120000"/>
              </a:lnSpc>
              <a:spcBef>
                <a:spcPts val="1000"/>
              </a:spcBef>
              <a:spcAft>
                <a:spcPts val="0"/>
              </a:spcAft>
              <a:buClrTx/>
              <a:buSzTx/>
              <a:buFont typeface="Arial"/>
              <a:buNone/>
              <a:tabLst/>
              <a:defRPr/>
            </a:pPr>
            <a:endParaRPr lang="en-US" dirty="0"/>
          </a:p>
        </p:txBody>
      </p:sp>
    </p:spTree>
    <p:extLst>
      <p:ext uri="{BB962C8B-B14F-4D97-AF65-F5344CB8AC3E}">
        <p14:creationId xmlns:p14="http://schemas.microsoft.com/office/powerpoint/2010/main" val="1333903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Highlight Page - 4 Column">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88965" y="1881616"/>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a:solidFill>
                  <a:schemeClr val="bg1"/>
                </a:solidFill>
              </a:defRPr>
            </a:lvl1pPr>
          </a:lstStyle>
          <a:p>
            <a:r>
              <a:rPr lang="en-US" dirty="0"/>
              <a:t>HEADLINE LEAGUE</a:t>
            </a:r>
            <a:br>
              <a:rPr lang="en-US" dirty="0"/>
            </a:br>
            <a:r>
              <a:rPr lang="en-US" dirty="0"/>
              <a:t>GOTHIC 44PT</a:t>
            </a:r>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400"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1" name="Straight Connector 20">
            <a:extLst>
              <a:ext uri="{FF2B5EF4-FFF2-40B4-BE49-F238E27FC236}">
                <a16:creationId xmlns:a16="http://schemas.microsoft.com/office/drawing/2014/main" id="{286BD175-0A26-2845-BF2A-0A0859F22B4B}"/>
              </a:ext>
            </a:extLst>
          </p:cNvPr>
          <p:cNvCxnSpPr>
            <a:cxnSpLocks/>
          </p:cNvCxnSpPr>
          <p:nvPr userDrawn="1"/>
        </p:nvCxnSpPr>
        <p:spPr>
          <a:xfrm>
            <a:off x="533400"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698DB2B0-AB31-4C48-8CF0-F89B27506E33}"/>
              </a:ext>
            </a:extLst>
          </p:cNvPr>
          <p:cNvSpPr>
            <a:spLocks noGrp="1"/>
          </p:cNvSpPr>
          <p:nvPr>
            <p:ph type="body" sz="quarter" idx="17" hasCustomPrompt="1"/>
          </p:nvPr>
        </p:nvSpPr>
        <p:spPr>
          <a:xfrm>
            <a:off x="536426"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24" name="Text Placeholder 2">
            <a:extLst>
              <a:ext uri="{FF2B5EF4-FFF2-40B4-BE49-F238E27FC236}">
                <a16:creationId xmlns:a16="http://schemas.microsoft.com/office/drawing/2014/main" id="{91D650F8-90C4-DA4A-8384-DEE15F06F5E7}"/>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1000"/>
              </a:spcBef>
              <a:spcAft>
                <a:spcPts val="0"/>
              </a:spcAft>
              <a:buClrTx/>
              <a:buSzTx/>
              <a:buFont typeface="Arial"/>
              <a:buNone/>
              <a:tabLst/>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Brandon Grotesque 16pt Regular Highlight Text Brandon Grotesque 16pt Regular Highlight Text Brandon Grotesque 16pt Regular Highlight Text Brandon Grotesque 16pt Regular Highlight Text Brandon</a:t>
            </a:r>
          </a:p>
          <a:p>
            <a:pPr marL="0" marR="0" lvl="0" indent="0" algn="l" defTabSz="914400" rtl="0" eaLnBrk="1" fontAlgn="auto" latinLnBrk="0" hangingPunct="1">
              <a:lnSpc>
                <a:spcPct val="120000"/>
              </a:lnSpc>
              <a:spcBef>
                <a:spcPts val="1000"/>
              </a:spcBef>
              <a:spcAft>
                <a:spcPts val="0"/>
              </a:spcAft>
              <a:buClrTx/>
              <a:buSzTx/>
              <a:buFont typeface="Arial"/>
              <a:buNone/>
              <a:tabLst/>
              <a:defRPr/>
            </a:pPr>
            <a:endParaRPr lang="en-US" dirty="0"/>
          </a:p>
        </p:txBody>
      </p:sp>
      <p:sp>
        <p:nvSpPr>
          <p:cNvPr id="20" name="Content Placeholder 2">
            <a:extLst>
              <a:ext uri="{FF2B5EF4-FFF2-40B4-BE49-F238E27FC236}">
                <a16:creationId xmlns:a16="http://schemas.microsoft.com/office/drawing/2014/main" id="{C321DA41-B2EF-9849-8641-59993AE29AFF}"/>
              </a:ext>
            </a:extLst>
          </p:cNvPr>
          <p:cNvSpPr>
            <a:spLocks noGrp="1"/>
          </p:cNvSpPr>
          <p:nvPr>
            <p:ph sz="quarter" idx="18" hasCustomPrompt="1"/>
          </p:nvPr>
        </p:nvSpPr>
        <p:spPr>
          <a:xfrm>
            <a:off x="3423524"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5" name="Straight Connector 24">
            <a:extLst>
              <a:ext uri="{FF2B5EF4-FFF2-40B4-BE49-F238E27FC236}">
                <a16:creationId xmlns:a16="http://schemas.microsoft.com/office/drawing/2014/main" id="{F5F4A3FD-FE52-4D4D-9E5B-EA88044EE960}"/>
              </a:ext>
            </a:extLst>
          </p:cNvPr>
          <p:cNvCxnSpPr>
            <a:cxnSpLocks/>
          </p:cNvCxnSpPr>
          <p:nvPr userDrawn="1"/>
        </p:nvCxnSpPr>
        <p:spPr>
          <a:xfrm>
            <a:off x="3423524"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Text Placeholder 7">
            <a:extLst>
              <a:ext uri="{FF2B5EF4-FFF2-40B4-BE49-F238E27FC236}">
                <a16:creationId xmlns:a16="http://schemas.microsoft.com/office/drawing/2014/main" id="{EB8E757E-0EA7-4847-B3C9-387486D90AFC}"/>
              </a:ext>
            </a:extLst>
          </p:cNvPr>
          <p:cNvSpPr>
            <a:spLocks noGrp="1"/>
          </p:cNvSpPr>
          <p:nvPr>
            <p:ph type="body" sz="quarter" idx="19" hasCustomPrompt="1"/>
          </p:nvPr>
        </p:nvSpPr>
        <p:spPr>
          <a:xfrm>
            <a:off x="3429575"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27" name="Content Placeholder 2">
            <a:extLst>
              <a:ext uri="{FF2B5EF4-FFF2-40B4-BE49-F238E27FC236}">
                <a16:creationId xmlns:a16="http://schemas.microsoft.com/office/drawing/2014/main" id="{3D62FF2C-33BF-8D49-8895-810BAFF641B1}"/>
              </a:ext>
            </a:extLst>
          </p:cNvPr>
          <p:cNvSpPr>
            <a:spLocks noGrp="1"/>
          </p:cNvSpPr>
          <p:nvPr>
            <p:ph sz="quarter" idx="20" hasCustomPrompt="1"/>
          </p:nvPr>
        </p:nvSpPr>
        <p:spPr>
          <a:xfrm>
            <a:off x="6322724"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8" name="Straight Connector 27">
            <a:extLst>
              <a:ext uri="{FF2B5EF4-FFF2-40B4-BE49-F238E27FC236}">
                <a16:creationId xmlns:a16="http://schemas.microsoft.com/office/drawing/2014/main" id="{0719C7C2-1E5F-D54A-8CEF-AB784193B29C}"/>
              </a:ext>
            </a:extLst>
          </p:cNvPr>
          <p:cNvCxnSpPr>
            <a:cxnSpLocks/>
          </p:cNvCxnSpPr>
          <p:nvPr userDrawn="1"/>
        </p:nvCxnSpPr>
        <p:spPr>
          <a:xfrm>
            <a:off x="6322724"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Text Placeholder 7">
            <a:extLst>
              <a:ext uri="{FF2B5EF4-FFF2-40B4-BE49-F238E27FC236}">
                <a16:creationId xmlns:a16="http://schemas.microsoft.com/office/drawing/2014/main" id="{7573E705-C4E5-0D4E-8634-9419351F787E}"/>
              </a:ext>
            </a:extLst>
          </p:cNvPr>
          <p:cNvSpPr>
            <a:spLocks noGrp="1"/>
          </p:cNvSpPr>
          <p:nvPr>
            <p:ph type="body" sz="quarter" idx="21" hasCustomPrompt="1"/>
          </p:nvPr>
        </p:nvSpPr>
        <p:spPr>
          <a:xfrm>
            <a:off x="6322724"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30" name="Content Placeholder 2">
            <a:extLst>
              <a:ext uri="{FF2B5EF4-FFF2-40B4-BE49-F238E27FC236}">
                <a16:creationId xmlns:a16="http://schemas.microsoft.com/office/drawing/2014/main" id="{31FE6193-CBD6-6141-BAF0-5699EE6BE48B}"/>
              </a:ext>
            </a:extLst>
          </p:cNvPr>
          <p:cNvSpPr>
            <a:spLocks noGrp="1"/>
          </p:cNvSpPr>
          <p:nvPr>
            <p:ph sz="quarter" idx="22" hasCustomPrompt="1"/>
          </p:nvPr>
        </p:nvSpPr>
        <p:spPr>
          <a:xfrm>
            <a:off x="9212848"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31" name="Straight Connector 30">
            <a:extLst>
              <a:ext uri="{FF2B5EF4-FFF2-40B4-BE49-F238E27FC236}">
                <a16:creationId xmlns:a16="http://schemas.microsoft.com/office/drawing/2014/main" id="{E8C7C0B5-E23C-7146-960D-91248E731C26}"/>
              </a:ext>
            </a:extLst>
          </p:cNvPr>
          <p:cNvCxnSpPr>
            <a:cxnSpLocks/>
          </p:cNvCxnSpPr>
          <p:nvPr userDrawn="1"/>
        </p:nvCxnSpPr>
        <p:spPr>
          <a:xfrm>
            <a:off x="9212848"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2" name="Text Placeholder 7">
            <a:extLst>
              <a:ext uri="{FF2B5EF4-FFF2-40B4-BE49-F238E27FC236}">
                <a16:creationId xmlns:a16="http://schemas.microsoft.com/office/drawing/2014/main" id="{7EA73A46-092C-0E4B-8B12-F3E8A5159A7D}"/>
              </a:ext>
            </a:extLst>
          </p:cNvPr>
          <p:cNvSpPr>
            <a:spLocks noGrp="1"/>
          </p:cNvSpPr>
          <p:nvPr>
            <p:ph type="body" sz="quarter" idx="23" hasCustomPrompt="1"/>
          </p:nvPr>
        </p:nvSpPr>
        <p:spPr>
          <a:xfrm>
            <a:off x="9215874"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Tree>
    <p:extLst>
      <p:ext uri="{BB962C8B-B14F-4D97-AF65-F5344CB8AC3E}">
        <p14:creationId xmlns:p14="http://schemas.microsoft.com/office/powerpoint/2010/main" val="8180911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sic Slide - 1 Column">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4" name="Title 3">
            <a:extLst>
              <a:ext uri="{FF2B5EF4-FFF2-40B4-BE49-F238E27FC236}">
                <a16:creationId xmlns:a16="http://schemas.microsoft.com/office/drawing/2014/main" id="{3EF6223D-14E0-B744-A0C1-F2C6CBA87EF7}"/>
              </a:ext>
            </a:extLst>
          </p:cNvPr>
          <p:cNvSpPr>
            <a:spLocks noGrp="1"/>
          </p:cNvSpPr>
          <p:nvPr>
            <p:ph type="title" hasCustomPrompt="1"/>
          </p:nvPr>
        </p:nvSpPr>
        <p:spPr>
          <a:xfrm>
            <a:off x="518617" y="365126"/>
            <a:ext cx="11191164" cy="849525"/>
          </a:xfrm>
        </p:spPr>
        <p:txBody>
          <a:bodyPr anchor="ctr"/>
          <a:lstStyle>
            <a:lvl1pPr>
              <a:lnSpc>
                <a:spcPct val="80000"/>
              </a:lnSpc>
              <a:defRPr/>
            </a:lvl1pPr>
          </a:lstStyle>
          <a:p>
            <a:r>
              <a:rPr lang="en-US" dirty="0"/>
              <a:t>Title League</a:t>
            </a:r>
            <a:br>
              <a:rPr lang="en-US" dirty="0"/>
            </a:br>
            <a:r>
              <a:rPr lang="en-US" dirty="0"/>
              <a:t>gothic 32pt</a:t>
            </a:r>
          </a:p>
        </p:txBody>
      </p:sp>
      <p:sp>
        <p:nvSpPr>
          <p:cNvPr id="8" name="Content Placeholder 2">
            <a:extLst>
              <a:ext uri="{FF2B5EF4-FFF2-40B4-BE49-F238E27FC236}">
                <a16:creationId xmlns:a16="http://schemas.microsoft.com/office/drawing/2014/main" id="{FD72BE9E-252E-5C4F-94CB-F2298E114404}"/>
              </a:ext>
            </a:extLst>
          </p:cNvPr>
          <p:cNvSpPr>
            <a:spLocks noGrp="1"/>
          </p:cNvSpPr>
          <p:nvPr>
            <p:ph sz="half" idx="1" hasCustomPrompt="1"/>
          </p:nvPr>
        </p:nvSpPr>
        <p:spPr>
          <a:xfrm>
            <a:off x="530352" y="1755648"/>
            <a:ext cx="7696200" cy="4305299"/>
          </a:xfrm>
        </p:spPr>
        <p:txBody>
          <a:bodyPr/>
          <a:lstStyle>
            <a:lvl1pPr>
              <a:defRPr sz="1600"/>
            </a:lvl1pPr>
          </a:lstStyle>
          <a:p>
            <a:pPr lvl="0"/>
            <a:r>
              <a:rPr lang="en-US" dirty="0"/>
              <a:t>Copy Brandon Grotesque Regular 16pt</a:t>
            </a:r>
          </a:p>
        </p:txBody>
      </p:sp>
      <p:cxnSp>
        <p:nvCxnSpPr>
          <p:cNvPr id="10" name="Straight Connector 9">
            <a:extLst>
              <a:ext uri="{FF2B5EF4-FFF2-40B4-BE49-F238E27FC236}">
                <a16:creationId xmlns:a16="http://schemas.microsoft.com/office/drawing/2014/main" id="{C463F8C5-A4FB-A94F-976F-45ACB2ECEF85}"/>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sic Slide - 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nSpc>
                <a:spcPct val="80000"/>
              </a:lnSpc>
              <a:defRPr/>
            </a:lvl1pPr>
          </a:lstStyle>
          <a:p>
            <a:r>
              <a:rPr lang="en-US" dirty="0"/>
              <a:t>Title League</a:t>
            </a:r>
            <a:br>
              <a:rPr lang="en-US" dirty="0"/>
            </a:br>
            <a:r>
              <a:rPr lang="en-US" dirty="0"/>
              <a:t>gothic 32pt</a:t>
            </a:r>
          </a:p>
        </p:txBody>
      </p:sp>
      <p:sp>
        <p:nvSpPr>
          <p:cNvPr id="3" name="Content Placeholder 2"/>
          <p:cNvSpPr>
            <a:spLocks noGrp="1"/>
          </p:cNvSpPr>
          <p:nvPr>
            <p:ph sz="half" idx="1" hasCustomPrompt="1"/>
          </p:nvPr>
        </p:nvSpPr>
        <p:spPr>
          <a:xfrm>
            <a:off x="530352" y="1755648"/>
            <a:ext cx="5500858" cy="4305299"/>
          </a:xfrm>
        </p:spPr>
        <p:txBody>
          <a:bodyPr/>
          <a:lstStyle>
            <a:lvl1pPr>
              <a:defRPr sz="1600"/>
            </a:lvl1pPr>
          </a:lstStyle>
          <a:p>
            <a:pPr lvl="0"/>
            <a:r>
              <a:rPr lang="en-US" dirty="0"/>
              <a:t>Copy Brandon Grotesque Regular 16pt</a:t>
            </a:r>
          </a:p>
        </p:txBody>
      </p:sp>
      <p:sp>
        <p:nvSpPr>
          <p:cNvPr id="4" name="Content Placeholder 3"/>
          <p:cNvSpPr>
            <a:spLocks noGrp="1"/>
          </p:cNvSpPr>
          <p:nvPr>
            <p:ph sz="half" idx="2" hasCustomPrompt="1"/>
          </p:nvPr>
        </p:nvSpPr>
        <p:spPr>
          <a:xfrm>
            <a:off x="6208923" y="1752601"/>
            <a:ext cx="5500858" cy="4305299"/>
          </a:xfrm>
        </p:spPr>
        <p:txBody>
          <a:bodyPr/>
          <a:lstStyle>
            <a:lvl1pPr>
              <a:defRPr sz="1600"/>
            </a:lvl1pPr>
          </a:lstStyle>
          <a:p>
            <a:pPr lvl="0"/>
            <a:r>
              <a:rPr lang="en-US" dirty="0"/>
              <a:t>Copy Brandon Grotesque Regular 16pt</a:t>
            </a:r>
          </a:p>
        </p:txBody>
      </p:sp>
      <p:sp>
        <p:nvSpPr>
          <p:cNvPr id="10" name="Slide Number Placeholder 9"/>
          <p:cNvSpPr>
            <a:spLocks noGrp="1"/>
          </p:cNvSpPr>
          <p:nvPr>
            <p:ph type="sldNum" sz="quarter" idx="12"/>
          </p:nvPr>
        </p:nvSpPr>
        <p:spPr/>
        <p:txBody>
          <a:bodyPr/>
          <a:lstStyle/>
          <a:p>
            <a:fld id="{B15A4BD5-B51F-9048-892F-7599ACE81F82}" type="slidenum">
              <a:rPr lang="en-US" smtClean="0"/>
              <a:pPr/>
              <a:t>‹#›</a:t>
            </a:fld>
            <a:endParaRPr lang="en-US"/>
          </a:p>
        </p:txBody>
      </p:sp>
      <p:sp>
        <p:nvSpPr>
          <p:cNvPr id="11"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cxnSp>
        <p:nvCxnSpPr>
          <p:cNvPr id="8" name="Straight Connector 7">
            <a:extLst>
              <a:ext uri="{FF2B5EF4-FFF2-40B4-BE49-F238E27FC236}">
                <a16:creationId xmlns:a16="http://schemas.microsoft.com/office/drawing/2014/main" id="{D70966F8-6E20-ED43-85D1-431DA6F2A214}"/>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sic Slide - 1 Column w/ subhead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3400" y="1748645"/>
            <a:ext cx="5486075" cy="293916"/>
          </a:xfrm>
        </p:spPr>
        <p:txBody>
          <a:bodyPr anchor="ctr" anchorCtr="0"/>
          <a:lstStyle>
            <a:lvl1pPr marL="0" indent="0">
              <a:buNone/>
              <a:defRPr sz="2400" b="0" cap="all" baseline="0">
                <a:latin typeface="League Gothic" charset="0"/>
                <a:ea typeface="League Gothic" charset="0"/>
                <a:cs typeface="League Gothic"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League Gothic 24pt</a:t>
            </a:r>
          </a:p>
        </p:txBody>
      </p:sp>
      <p:sp>
        <p:nvSpPr>
          <p:cNvPr id="5" name="Text Placeholder 4"/>
          <p:cNvSpPr>
            <a:spLocks noGrp="1"/>
          </p:cNvSpPr>
          <p:nvPr>
            <p:ph type="body" sz="quarter" idx="3" hasCustomPrompt="1"/>
          </p:nvPr>
        </p:nvSpPr>
        <p:spPr>
          <a:xfrm>
            <a:off x="6172199" y="1748645"/>
            <a:ext cx="5524501" cy="293916"/>
          </a:xfrm>
        </p:spPr>
        <p:txBody>
          <a:bodyPr anchor="ctr" anchorCtr="0"/>
          <a:lstStyle>
            <a:lvl1pPr marL="0" indent="0">
              <a:buNone/>
              <a:defRPr sz="2400" b="0" cap="all" baseline="0">
                <a:latin typeface="League Gothic" charset="0"/>
                <a:ea typeface="League Gothic" charset="0"/>
                <a:cs typeface="League Gothic"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League Gothic 24pt</a:t>
            </a:r>
          </a:p>
        </p:txBody>
      </p:sp>
      <p:sp>
        <p:nvSpPr>
          <p:cNvPr id="6" name="Content Placeholder 5"/>
          <p:cNvSpPr>
            <a:spLocks noGrp="1"/>
          </p:cNvSpPr>
          <p:nvPr>
            <p:ph sz="quarter" idx="4" hasCustomPrompt="1"/>
          </p:nvPr>
        </p:nvSpPr>
        <p:spPr>
          <a:xfrm>
            <a:off x="6172200" y="2139066"/>
            <a:ext cx="5524500" cy="3918833"/>
          </a:xfrm>
        </p:spPr>
        <p:txBody>
          <a:bodyPr/>
          <a:lstStyle>
            <a:lvl1pPr>
              <a:defRPr sz="1600"/>
            </a:lvl1pPr>
          </a:lstStyle>
          <a:p>
            <a:pPr lvl="0"/>
            <a:r>
              <a:rPr lang="en-US" dirty="0"/>
              <a:t>Copy Brandon Grotesque Regular 16pt</a:t>
            </a:r>
          </a:p>
        </p:txBody>
      </p:sp>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13" name="Footer Placeholder 12"/>
          <p:cNvSpPr>
            <a:spLocks noGrp="1"/>
          </p:cNvSpPr>
          <p:nvPr>
            <p:ph type="ftr" sz="quarter" idx="1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10" name="Title 1">
            <a:extLst>
              <a:ext uri="{FF2B5EF4-FFF2-40B4-BE49-F238E27FC236}">
                <a16:creationId xmlns:a16="http://schemas.microsoft.com/office/drawing/2014/main" id="{C8CDADB9-3765-FB45-898B-8A78D1F609D2}"/>
              </a:ext>
            </a:extLst>
          </p:cNvPr>
          <p:cNvSpPr>
            <a:spLocks noGrp="1"/>
          </p:cNvSpPr>
          <p:nvPr>
            <p:ph type="title" hasCustomPrompt="1"/>
          </p:nvPr>
        </p:nvSpPr>
        <p:spPr>
          <a:xfrm>
            <a:off x="518617" y="365126"/>
            <a:ext cx="11191164" cy="849525"/>
          </a:xfrm>
        </p:spPr>
        <p:txBody>
          <a:bodyPr/>
          <a:lstStyle>
            <a:lvl1pPr>
              <a:lnSpc>
                <a:spcPct val="80000"/>
              </a:lnSpc>
              <a:defRPr/>
            </a:lvl1pPr>
          </a:lstStyle>
          <a:p>
            <a:r>
              <a:rPr lang="en-US" dirty="0"/>
              <a:t>Title League</a:t>
            </a:r>
            <a:br>
              <a:rPr lang="en-US" dirty="0"/>
            </a:br>
            <a:r>
              <a:rPr lang="en-US" dirty="0"/>
              <a:t>gothic 32pt</a:t>
            </a:r>
          </a:p>
        </p:txBody>
      </p:sp>
      <p:sp>
        <p:nvSpPr>
          <p:cNvPr id="11" name="Content Placeholder 2">
            <a:extLst>
              <a:ext uri="{FF2B5EF4-FFF2-40B4-BE49-F238E27FC236}">
                <a16:creationId xmlns:a16="http://schemas.microsoft.com/office/drawing/2014/main" id="{1D142B1B-C6B3-CC4F-9714-B15EA5DC74CC}"/>
              </a:ext>
            </a:extLst>
          </p:cNvPr>
          <p:cNvSpPr>
            <a:spLocks noGrp="1"/>
          </p:cNvSpPr>
          <p:nvPr>
            <p:ph sz="half" idx="14" hasCustomPrompt="1"/>
          </p:nvPr>
        </p:nvSpPr>
        <p:spPr>
          <a:xfrm>
            <a:off x="530352" y="2139067"/>
            <a:ext cx="5500858" cy="3918834"/>
          </a:xfrm>
        </p:spPr>
        <p:txBody>
          <a:bodyPr/>
          <a:lstStyle>
            <a:lvl1pPr>
              <a:defRPr sz="1600"/>
            </a:lvl1pPr>
          </a:lstStyle>
          <a:p>
            <a:pPr lvl="0"/>
            <a:r>
              <a:rPr lang="en-US" dirty="0"/>
              <a:t>Copy Brandon Grotesque Regular 16pt</a:t>
            </a:r>
          </a:p>
        </p:txBody>
      </p:sp>
      <p:cxnSp>
        <p:nvCxnSpPr>
          <p:cNvPr id="15" name="Straight Connector 14">
            <a:extLst>
              <a:ext uri="{FF2B5EF4-FFF2-40B4-BE49-F238E27FC236}">
                <a16:creationId xmlns:a16="http://schemas.microsoft.com/office/drawing/2014/main" id="{6E8126C4-5D6F-CF4E-8867-00EBF6E3E5C0}"/>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asic Slide - 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nSpc>
                <a:spcPct val="80000"/>
              </a:lnSpc>
              <a:defRPr/>
            </a:lvl1pPr>
          </a:lstStyle>
          <a:p>
            <a:r>
              <a:rPr lang="en-US" dirty="0"/>
              <a:t>Title League</a:t>
            </a:r>
            <a:br>
              <a:rPr lang="en-US" dirty="0"/>
            </a:br>
            <a:r>
              <a:rPr lang="en-US" dirty="0"/>
              <a:t>gothic 32pt</a:t>
            </a:r>
          </a:p>
        </p:txBody>
      </p:sp>
      <p:sp>
        <p:nvSpPr>
          <p:cNvPr id="4" name="Content Placeholder 3"/>
          <p:cNvSpPr>
            <a:spLocks noGrp="1"/>
          </p:cNvSpPr>
          <p:nvPr>
            <p:ph sz="half" idx="2" hasCustomPrompt="1"/>
          </p:nvPr>
        </p:nvSpPr>
        <p:spPr>
          <a:xfrm>
            <a:off x="4312752" y="1704814"/>
            <a:ext cx="3587284" cy="4353086"/>
          </a:xfrm>
        </p:spPr>
        <p:txBody>
          <a:bodyPr/>
          <a:lstStyle>
            <a:lvl1pPr>
              <a:defRPr sz="1600"/>
            </a:lvl1pPr>
          </a:lstStyle>
          <a:p>
            <a:pPr lvl="0"/>
            <a:r>
              <a:rPr lang="en-US" dirty="0"/>
              <a:t>Copy Brandon Grotesque Regular 16pt</a:t>
            </a:r>
          </a:p>
        </p:txBody>
      </p:sp>
      <p:sp>
        <p:nvSpPr>
          <p:cNvPr id="8" name="Date Placeholder 7"/>
          <p:cNvSpPr>
            <a:spLocks noGrp="1"/>
          </p:cNvSpPr>
          <p:nvPr>
            <p:ph type="dt" sz="half" idx="10"/>
          </p:nvPr>
        </p:nvSpPr>
        <p:spPr>
          <a:xfrm>
            <a:off x="14765216" y="3082200"/>
            <a:ext cx="2743200" cy="365125"/>
          </a:xfrm>
        </p:spPr>
        <p:txBody>
          <a:bodyPr/>
          <a:lstStyle/>
          <a:p>
            <a:fld id="{5BB816F4-1AC8-3748-95D4-12DB8B98CB2C}" type="datetime1">
              <a:rPr lang="en-US" smtClean="0"/>
              <a:t>6/16/20</a:t>
            </a:fld>
            <a:endParaRPr lang="en-US"/>
          </a:p>
        </p:txBody>
      </p:sp>
      <p:sp>
        <p:nvSpPr>
          <p:cNvPr id="10" name="Slide Number Placeholder 9"/>
          <p:cNvSpPr>
            <a:spLocks noGrp="1"/>
          </p:cNvSpPr>
          <p:nvPr>
            <p:ph type="sldNum" sz="quarter" idx="12"/>
          </p:nvPr>
        </p:nvSpPr>
        <p:spPr/>
        <p:txBody>
          <a:bodyPr/>
          <a:lstStyle/>
          <a:p>
            <a:fld id="{B15A4BD5-B51F-9048-892F-7599ACE81F82}" type="slidenum">
              <a:rPr lang="en-US" smtClean="0"/>
              <a:pPr/>
              <a:t>‹#›</a:t>
            </a:fld>
            <a:endParaRPr lang="en-US"/>
          </a:p>
        </p:txBody>
      </p:sp>
      <p:sp>
        <p:nvSpPr>
          <p:cNvPr id="11" name="Content Placeholder 3"/>
          <p:cNvSpPr>
            <a:spLocks noGrp="1"/>
          </p:cNvSpPr>
          <p:nvPr>
            <p:ph sz="half" idx="13" hasCustomPrompt="1"/>
          </p:nvPr>
        </p:nvSpPr>
        <p:spPr>
          <a:xfrm>
            <a:off x="8092104" y="1704813"/>
            <a:ext cx="3587284" cy="4353086"/>
          </a:xfrm>
        </p:spPr>
        <p:txBody>
          <a:bodyPr/>
          <a:lstStyle>
            <a:lvl1pPr>
              <a:defRPr sz="1600"/>
            </a:lvl1pPr>
          </a:lstStyle>
          <a:p>
            <a:pPr lvl="0"/>
            <a:r>
              <a:rPr lang="en-US" dirty="0"/>
              <a:t>Copy Brandon Grotesque Regular 16pt</a:t>
            </a:r>
          </a:p>
        </p:txBody>
      </p:sp>
      <p:sp>
        <p:nvSpPr>
          <p:cNvPr id="12" name="Content Placeholder 3"/>
          <p:cNvSpPr>
            <a:spLocks noGrp="1"/>
          </p:cNvSpPr>
          <p:nvPr>
            <p:ph sz="half" idx="14" hasCustomPrompt="1"/>
          </p:nvPr>
        </p:nvSpPr>
        <p:spPr>
          <a:xfrm>
            <a:off x="530352" y="1716773"/>
            <a:ext cx="3587284" cy="4353086"/>
          </a:xfrm>
        </p:spPr>
        <p:txBody>
          <a:bodyPr/>
          <a:lstStyle>
            <a:lvl1pPr>
              <a:defRPr sz="1600"/>
            </a:lvl1pPr>
          </a:lstStyle>
          <a:p>
            <a:pPr lvl="0"/>
            <a:r>
              <a:rPr lang="en-US" dirty="0"/>
              <a:t>Copy Brandon Grotesque Regular 16pt</a:t>
            </a:r>
          </a:p>
        </p:txBody>
      </p:sp>
      <p:sp>
        <p:nvSpPr>
          <p:cNvPr id="13"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cxnSp>
        <p:nvCxnSpPr>
          <p:cNvPr id="14" name="Straight Connector 13">
            <a:extLst>
              <a:ext uri="{FF2B5EF4-FFF2-40B4-BE49-F238E27FC236}">
                <a16:creationId xmlns:a16="http://schemas.microsoft.com/office/drawing/2014/main" id="{70E6949A-B29C-4747-9602-36BD91E41C4F}"/>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asic Slide - 3 Column w/ subheads">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17" name="Footer Placeholder 12"/>
          <p:cNvSpPr>
            <a:spLocks noGrp="1"/>
          </p:cNvSpPr>
          <p:nvPr>
            <p:ph type="ftr" sz="quarter" idx="16"/>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19" name="Text Placeholder 2">
            <a:extLst>
              <a:ext uri="{FF2B5EF4-FFF2-40B4-BE49-F238E27FC236}">
                <a16:creationId xmlns:a16="http://schemas.microsoft.com/office/drawing/2014/main" id="{974EA316-4FF7-1842-8B96-4EBA6F52D13B}"/>
              </a:ext>
            </a:extLst>
          </p:cNvPr>
          <p:cNvSpPr>
            <a:spLocks noGrp="1"/>
          </p:cNvSpPr>
          <p:nvPr>
            <p:ph type="body" idx="17" hasCustomPrompt="1"/>
          </p:nvPr>
        </p:nvSpPr>
        <p:spPr>
          <a:xfrm>
            <a:off x="533401" y="1748645"/>
            <a:ext cx="3587284" cy="293916"/>
          </a:xfrm>
        </p:spPr>
        <p:txBody>
          <a:bodyPr anchor="ctr" anchorCtr="0"/>
          <a:lstStyle>
            <a:lvl1pPr marL="0" indent="0">
              <a:buNone/>
              <a:defRPr sz="2400" b="0" cap="all" baseline="0">
                <a:latin typeface="League Gothic" charset="0"/>
                <a:ea typeface="League Gothic" charset="0"/>
                <a:cs typeface="League Gothic"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League Gothic 24pt</a:t>
            </a:r>
          </a:p>
        </p:txBody>
      </p:sp>
      <p:sp>
        <p:nvSpPr>
          <p:cNvPr id="20" name="Content Placeholder 3">
            <a:extLst>
              <a:ext uri="{FF2B5EF4-FFF2-40B4-BE49-F238E27FC236}">
                <a16:creationId xmlns:a16="http://schemas.microsoft.com/office/drawing/2014/main" id="{5F14D8D8-EDF1-0241-8F6B-F916568F5EE1}"/>
              </a:ext>
            </a:extLst>
          </p:cNvPr>
          <p:cNvSpPr>
            <a:spLocks noGrp="1"/>
          </p:cNvSpPr>
          <p:nvPr>
            <p:ph sz="half" idx="18" hasCustomPrompt="1"/>
          </p:nvPr>
        </p:nvSpPr>
        <p:spPr>
          <a:xfrm>
            <a:off x="533401" y="2139066"/>
            <a:ext cx="3587284" cy="3918833"/>
          </a:xfrm>
        </p:spPr>
        <p:txBody>
          <a:bodyPr/>
          <a:lstStyle>
            <a:lvl1pPr>
              <a:defRPr sz="1600"/>
            </a:lvl1pPr>
          </a:lstStyle>
          <a:p>
            <a:pPr lvl="0"/>
            <a:r>
              <a:rPr lang="en-US" dirty="0"/>
              <a:t>Copy Brandon Grotesque Regular 16pt</a:t>
            </a:r>
          </a:p>
        </p:txBody>
      </p:sp>
      <p:sp>
        <p:nvSpPr>
          <p:cNvPr id="21" name="Text Placeholder 2">
            <a:extLst>
              <a:ext uri="{FF2B5EF4-FFF2-40B4-BE49-F238E27FC236}">
                <a16:creationId xmlns:a16="http://schemas.microsoft.com/office/drawing/2014/main" id="{056DFF80-8758-8840-BA09-B07A8B748863}"/>
              </a:ext>
            </a:extLst>
          </p:cNvPr>
          <p:cNvSpPr>
            <a:spLocks noGrp="1"/>
          </p:cNvSpPr>
          <p:nvPr>
            <p:ph type="body" idx="19" hasCustomPrompt="1"/>
          </p:nvPr>
        </p:nvSpPr>
        <p:spPr>
          <a:xfrm>
            <a:off x="8098530" y="1748645"/>
            <a:ext cx="3587284" cy="293916"/>
          </a:xfrm>
        </p:spPr>
        <p:txBody>
          <a:bodyPr anchor="ctr" anchorCtr="0"/>
          <a:lstStyle>
            <a:lvl1pPr marL="0" indent="0">
              <a:buNone/>
              <a:defRPr sz="2400" b="0" cap="all" baseline="0">
                <a:latin typeface="League Gothic" charset="0"/>
                <a:ea typeface="League Gothic" charset="0"/>
                <a:cs typeface="League Gothic"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League Gothic 24pt</a:t>
            </a:r>
          </a:p>
        </p:txBody>
      </p:sp>
      <p:sp>
        <p:nvSpPr>
          <p:cNvPr id="22" name="Content Placeholder 3">
            <a:extLst>
              <a:ext uri="{FF2B5EF4-FFF2-40B4-BE49-F238E27FC236}">
                <a16:creationId xmlns:a16="http://schemas.microsoft.com/office/drawing/2014/main" id="{A78C9033-97EC-A048-8169-4BB6526CE09A}"/>
              </a:ext>
            </a:extLst>
          </p:cNvPr>
          <p:cNvSpPr>
            <a:spLocks noGrp="1"/>
          </p:cNvSpPr>
          <p:nvPr>
            <p:ph sz="half" idx="20" hasCustomPrompt="1"/>
          </p:nvPr>
        </p:nvSpPr>
        <p:spPr>
          <a:xfrm>
            <a:off x="8098530" y="2139066"/>
            <a:ext cx="3587284" cy="3918833"/>
          </a:xfrm>
        </p:spPr>
        <p:txBody>
          <a:bodyPr/>
          <a:lstStyle>
            <a:lvl1pPr>
              <a:defRPr sz="1600"/>
            </a:lvl1pPr>
          </a:lstStyle>
          <a:p>
            <a:pPr lvl="0"/>
            <a:r>
              <a:rPr lang="en-US" dirty="0"/>
              <a:t>Copy Brandon Grotesque Regular 16pt</a:t>
            </a:r>
          </a:p>
        </p:txBody>
      </p:sp>
      <p:sp>
        <p:nvSpPr>
          <p:cNvPr id="23" name="Text Placeholder 2">
            <a:extLst>
              <a:ext uri="{FF2B5EF4-FFF2-40B4-BE49-F238E27FC236}">
                <a16:creationId xmlns:a16="http://schemas.microsoft.com/office/drawing/2014/main" id="{1C0B6B9A-7E04-DD45-BBE6-1A28D194DA9C}"/>
              </a:ext>
            </a:extLst>
          </p:cNvPr>
          <p:cNvSpPr>
            <a:spLocks noGrp="1"/>
          </p:cNvSpPr>
          <p:nvPr>
            <p:ph type="body" idx="21" hasCustomPrompt="1"/>
          </p:nvPr>
        </p:nvSpPr>
        <p:spPr>
          <a:xfrm>
            <a:off x="4302358" y="1748645"/>
            <a:ext cx="3587284" cy="293916"/>
          </a:xfrm>
        </p:spPr>
        <p:txBody>
          <a:bodyPr anchor="ctr" anchorCtr="0"/>
          <a:lstStyle>
            <a:lvl1pPr marL="0" indent="0">
              <a:buNone/>
              <a:defRPr sz="2400" b="0" cap="all" baseline="0">
                <a:latin typeface="League Gothic" charset="0"/>
                <a:ea typeface="League Gothic" charset="0"/>
                <a:cs typeface="League Gothic"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League Gothic 24pt</a:t>
            </a:r>
          </a:p>
        </p:txBody>
      </p:sp>
      <p:sp>
        <p:nvSpPr>
          <p:cNvPr id="24" name="Content Placeholder 3">
            <a:extLst>
              <a:ext uri="{FF2B5EF4-FFF2-40B4-BE49-F238E27FC236}">
                <a16:creationId xmlns:a16="http://schemas.microsoft.com/office/drawing/2014/main" id="{411244D2-246A-F54F-89E0-85C4A962091E}"/>
              </a:ext>
            </a:extLst>
          </p:cNvPr>
          <p:cNvSpPr>
            <a:spLocks noGrp="1"/>
          </p:cNvSpPr>
          <p:nvPr>
            <p:ph sz="half" idx="22" hasCustomPrompt="1"/>
          </p:nvPr>
        </p:nvSpPr>
        <p:spPr>
          <a:xfrm>
            <a:off x="4302358" y="2139066"/>
            <a:ext cx="3587284" cy="3918833"/>
          </a:xfrm>
        </p:spPr>
        <p:txBody>
          <a:bodyPr/>
          <a:lstStyle>
            <a:lvl1pPr>
              <a:defRPr sz="1600"/>
            </a:lvl1pPr>
          </a:lstStyle>
          <a:p>
            <a:pPr lvl="0"/>
            <a:r>
              <a:rPr lang="en-US" dirty="0"/>
              <a:t>Copy Brandon Grotesque Regular 16pt</a:t>
            </a:r>
          </a:p>
        </p:txBody>
      </p:sp>
      <p:sp>
        <p:nvSpPr>
          <p:cNvPr id="14" name="Title 1">
            <a:extLst>
              <a:ext uri="{FF2B5EF4-FFF2-40B4-BE49-F238E27FC236}">
                <a16:creationId xmlns:a16="http://schemas.microsoft.com/office/drawing/2014/main" id="{13D61897-E653-1D42-A782-04D35C2A1B8B}"/>
              </a:ext>
            </a:extLst>
          </p:cNvPr>
          <p:cNvSpPr>
            <a:spLocks noGrp="1"/>
          </p:cNvSpPr>
          <p:nvPr>
            <p:ph type="title" hasCustomPrompt="1"/>
          </p:nvPr>
        </p:nvSpPr>
        <p:spPr>
          <a:xfrm>
            <a:off x="518617" y="365126"/>
            <a:ext cx="11191164" cy="849525"/>
          </a:xfrm>
        </p:spPr>
        <p:txBody>
          <a:bodyPr/>
          <a:lstStyle>
            <a:lvl1pPr>
              <a:lnSpc>
                <a:spcPct val="80000"/>
              </a:lnSpc>
              <a:defRPr/>
            </a:lvl1pPr>
          </a:lstStyle>
          <a:p>
            <a:r>
              <a:rPr lang="en-US" dirty="0"/>
              <a:t>Title League</a:t>
            </a:r>
            <a:br>
              <a:rPr lang="en-US" dirty="0"/>
            </a:br>
            <a:r>
              <a:rPr lang="en-US" dirty="0"/>
              <a:t>gothic 32pt</a:t>
            </a:r>
          </a:p>
        </p:txBody>
      </p:sp>
      <p:cxnSp>
        <p:nvCxnSpPr>
          <p:cNvPr id="15" name="Straight Connector 14">
            <a:extLst>
              <a:ext uri="{FF2B5EF4-FFF2-40B4-BE49-F238E27FC236}">
                <a16:creationId xmlns:a16="http://schemas.microsoft.com/office/drawing/2014/main" id="{C33DA534-222E-7F4E-A0D7-8F3599CBBE4E}"/>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asic Slide - No Text">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3676E492-2618-4A48-ADCE-48DA45E2E280}" type="datetime1">
              <a:rPr lang="en-US" smtClean="0"/>
              <a:t>6/16/20</a:t>
            </a:fld>
            <a:endParaRPr lang="en-US"/>
          </a:p>
        </p:txBody>
      </p:sp>
      <p:sp>
        <p:nvSpPr>
          <p:cNvPr id="8" name="Slide Number Placeholder 7"/>
          <p:cNvSpPr>
            <a:spLocks noGrp="1"/>
          </p:cNvSpPr>
          <p:nvPr>
            <p:ph type="sldNum" sz="quarter" idx="12"/>
          </p:nvPr>
        </p:nvSpPr>
        <p:spPr/>
        <p:txBody>
          <a:bodyPr/>
          <a:lstStyle/>
          <a:p>
            <a:fld id="{B15A4BD5-B51F-9048-892F-7599ACE81F82}" type="slidenum">
              <a:rPr lang="en-US" smtClean="0"/>
              <a:pPr/>
              <a:t>‹#›</a:t>
            </a:fld>
            <a:endParaRPr lang="en-US"/>
          </a:p>
        </p:txBody>
      </p:sp>
      <p:sp>
        <p:nvSpPr>
          <p:cNvPr id="9"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7" name="Title 1">
            <a:extLst>
              <a:ext uri="{FF2B5EF4-FFF2-40B4-BE49-F238E27FC236}">
                <a16:creationId xmlns:a16="http://schemas.microsoft.com/office/drawing/2014/main" id="{BA71B0FF-99EB-B943-8105-9061190151C5}"/>
              </a:ext>
            </a:extLst>
          </p:cNvPr>
          <p:cNvSpPr>
            <a:spLocks noGrp="1"/>
          </p:cNvSpPr>
          <p:nvPr>
            <p:ph type="title" hasCustomPrompt="1"/>
          </p:nvPr>
        </p:nvSpPr>
        <p:spPr>
          <a:xfrm>
            <a:off x="518617" y="365126"/>
            <a:ext cx="11191164" cy="849525"/>
          </a:xfrm>
        </p:spPr>
        <p:txBody>
          <a:bodyPr/>
          <a:lstStyle>
            <a:lvl1pPr>
              <a:lnSpc>
                <a:spcPct val="80000"/>
              </a:lnSpc>
              <a:defRPr/>
            </a:lvl1pPr>
          </a:lstStyle>
          <a:p>
            <a:r>
              <a:rPr lang="en-US" dirty="0"/>
              <a:t>Title League</a:t>
            </a:r>
            <a:br>
              <a:rPr lang="en-US" dirty="0"/>
            </a:br>
            <a:r>
              <a:rPr lang="en-US" dirty="0"/>
              <a:t>gothic 32pt</a:t>
            </a:r>
          </a:p>
        </p:txBody>
      </p:sp>
      <p:cxnSp>
        <p:nvCxnSpPr>
          <p:cNvPr id="11" name="Straight Connector 10">
            <a:extLst>
              <a:ext uri="{FF2B5EF4-FFF2-40B4-BE49-F238E27FC236}">
                <a16:creationId xmlns:a16="http://schemas.microsoft.com/office/drawing/2014/main" id="{1659D537-4B4F-944D-887E-FEF19E9A49AD}"/>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ext Focus Light Pattern">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158255" y="1524000"/>
            <a:ext cx="7887020" cy="3836893"/>
          </a:xfrm>
        </p:spPr>
        <p:txBody>
          <a:bodyPr anchor="ctr" anchorCtr="0"/>
          <a:lstStyle>
            <a:lvl1pPr marL="0" indent="0" algn="ctr">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Highlight Text Brandon Grotesque 24pt Regular</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0D57EED8-4242-B743-B1ED-C655302AFCAD}" type="datetime1">
              <a:rPr lang="en-US" smtClean="0"/>
              <a:t>6/16/20</a:t>
            </a:fld>
            <a:endParaRPr lang="en-US"/>
          </a:p>
        </p:txBody>
      </p:sp>
      <p:sp>
        <p:nvSpPr>
          <p:cNvPr id="7" name="Slide Number Placeholder 6"/>
          <p:cNvSpPr>
            <a:spLocks noGrp="1"/>
          </p:cNvSpPr>
          <p:nvPr>
            <p:ph type="sldNum" sz="quarter" idx="12"/>
          </p:nvPr>
        </p:nvSpPr>
        <p:spPr/>
        <p:txBody>
          <a:bodyPr/>
          <a:lstStyle/>
          <a:p>
            <a:fld id="{B15A4BD5-B51F-9048-892F-7599ACE81F82}" type="slidenum">
              <a:rPr lang="en-US" smtClean="0"/>
              <a:pPr/>
              <a:t>‹#›</a:t>
            </a:fld>
            <a:endParaRPr lang="en-US"/>
          </a:p>
        </p:txBody>
      </p:sp>
      <p:sp>
        <p:nvSpPr>
          <p:cNvPr id="8"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Tru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27026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Highlight Page - 4 Column">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dirty="0"/>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dirty="0"/>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88965" y="1881616"/>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a:solidFill>
                  <a:schemeClr val="bg1"/>
                </a:solidFill>
              </a:defRPr>
            </a:lvl1pPr>
          </a:lstStyle>
          <a:p>
            <a:r>
              <a:rPr lang="en-US" dirty="0"/>
              <a:t>HEADLINE LEAGUE</a:t>
            </a:r>
            <a:br>
              <a:rPr lang="en-US" dirty="0"/>
            </a:br>
            <a:r>
              <a:rPr lang="en-US" dirty="0"/>
              <a:t>GOTHIC 44PT</a:t>
            </a:r>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400"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1" name="Straight Connector 20">
            <a:extLst>
              <a:ext uri="{FF2B5EF4-FFF2-40B4-BE49-F238E27FC236}">
                <a16:creationId xmlns:a16="http://schemas.microsoft.com/office/drawing/2014/main" id="{286BD175-0A26-2845-BF2A-0A0859F22B4B}"/>
              </a:ext>
            </a:extLst>
          </p:cNvPr>
          <p:cNvCxnSpPr>
            <a:cxnSpLocks/>
          </p:cNvCxnSpPr>
          <p:nvPr userDrawn="1"/>
        </p:nvCxnSpPr>
        <p:spPr>
          <a:xfrm>
            <a:off x="533400"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698DB2B0-AB31-4C48-8CF0-F89B27506E33}"/>
              </a:ext>
            </a:extLst>
          </p:cNvPr>
          <p:cNvSpPr>
            <a:spLocks noGrp="1"/>
          </p:cNvSpPr>
          <p:nvPr>
            <p:ph type="body" sz="quarter" idx="17" hasCustomPrompt="1"/>
          </p:nvPr>
        </p:nvSpPr>
        <p:spPr>
          <a:xfrm>
            <a:off x="536426"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24" name="Text Placeholder 2">
            <a:extLst>
              <a:ext uri="{FF2B5EF4-FFF2-40B4-BE49-F238E27FC236}">
                <a16:creationId xmlns:a16="http://schemas.microsoft.com/office/drawing/2014/main" id="{91D650F8-90C4-DA4A-8384-DEE15F06F5E7}"/>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1000"/>
              </a:spcBef>
              <a:spcAft>
                <a:spcPts val="0"/>
              </a:spcAft>
              <a:buClrTx/>
              <a:buSzTx/>
              <a:buFont typeface="Arial"/>
              <a:buNone/>
              <a:tabLst/>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Brandon Grotesque 16pt Regular Highlight Text Brandon Grotesque 16pt Regular Highlight Text Brandon Grotesque 16pt Regular Highlight Text Brandon Grotesque 16pt Regular Highlight Text Brandon</a:t>
            </a:r>
          </a:p>
          <a:p>
            <a:pPr marL="0" marR="0" lvl="0" indent="0" algn="l" defTabSz="914400" rtl="0" eaLnBrk="1" fontAlgn="auto" latinLnBrk="0" hangingPunct="1">
              <a:lnSpc>
                <a:spcPct val="120000"/>
              </a:lnSpc>
              <a:spcBef>
                <a:spcPts val="1000"/>
              </a:spcBef>
              <a:spcAft>
                <a:spcPts val="0"/>
              </a:spcAft>
              <a:buClrTx/>
              <a:buSzTx/>
              <a:buFont typeface="Arial"/>
              <a:buNone/>
              <a:tabLst/>
              <a:defRPr/>
            </a:pPr>
            <a:endParaRPr lang="en-US" dirty="0"/>
          </a:p>
        </p:txBody>
      </p:sp>
      <p:sp>
        <p:nvSpPr>
          <p:cNvPr id="20" name="Content Placeholder 2">
            <a:extLst>
              <a:ext uri="{FF2B5EF4-FFF2-40B4-BE49-F238E27FC236}">
                <a16:creationId xmlns:a16="http://schemas.microsoft.com/office/drawing/2014/main" id="{C321DA41-B2EF-9849-8641-59993AE29AFF}"/>
              </a:ext>
            </a:extLst>
          </p:cNvPr>
          <p:cNvSpPr>
            <a:spLocks noGrp="1"/>
          </p:cNvSpPr>
          <p:nvPr>
            <p:ph sz="quarter" idx="18" hasCustomPrompt="1"/>
          </p:nvPr>
        </p:nvSpPr>
        <p:spPr>
          <a:xfrm>
            <a:off x="3423524"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5" name="Straight Connector 24">
            <a:extLst>
              <a:ext uri="{FF2B5EF4-FFF2-40B4-BE49-F238E27FC236}">
                <a16:creationId xmlns:a16="http://schemas.microsoft.com/office/drawing/2014/main" id="{F5F4A3FD-FE52-4D4D-9E5B-EA88044EE960}"/>
              </a:ext>
            </a:extLst>
          </p:cNvPr>
          <p:cNvCxnSpPr>
            <a:cxnSpLocks/>
          </p:cNvCxnSpPr>
          <p:nvPr userDrawn="1"/>
        </p:nvCxnSpPr>
        <p:spPr>
          <a:xfrm>
            <a:off x="3423524"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Text Placeholder 7">
            <a:extLst>
              <a:ext uri="{FF2B5EF4-FFF2-40B4-BE49-F238E27FC236}">
                <a16:creationId xmlns:a16="http://schemas.microsoft.com/office/drawing/2014/main" id="{EB8E757E-0EA7-4847-B3C9-387486D90AFC}"/>
              </a:ext>
            </a:extLst>
          </p:cNvPr>
          <p:cNvSpPr>
            <a:spLocks noGrp="1"/>
          </p:cNvSpPr>
          <p:nvPr>
            <p:ph type="body" sz="quarter" idx="19" hasCustomPrompt="1"/>
          </p:nvPr>
        </p:nvSpPr>
        <p:spPr>
          <a:xfrm>
            <a:off x="3429575"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27" name="Content Placeholder 2">
            <a:extLst>
              <a:ext uri="{FF2B5EF4-FFF2-40B4-BE49-F238E27FC236}">
                <a16:creationId xmlns:a16="http://schemas.microsoft.com/office/drawing/2014/main" id="{3D62FF2C-33BF-8D49-8895-810BAFF641B1}"/>
              </a:ext>
            </a:extLst>
          </p:cNvPr>
          <p:cNvSpPr>
            <a:spLocks noGrp="1"/>
          </p:cNvSpPr>
          <p:nvPr>
            <p:ph sz="quarter" idx="20" hasCustomPrompt="1"/>
          </p:nvPr>
        </p:nvSpPr>
        <p:spPr>
          <a:xfrm>
            <a:off x="6322724"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8" name="Straight Connector 27">
            <a:extLst>
              <a:ext uri="{FF2B5EF4-FFF2-40B4-BE49-F238E27FC236}">
                <a16:creationId xmlns:a16="http://schemas.microsoft.com/office/drawing/2014/main" id="{0719C7C2-1E5F-D54A-8CEF-AB784193B29C}"/>
              </a:ext>
            </a:extLst>
          </p:cNvPr>
          <p:cNvCxnSpPr>
            <a:cxnSpLocks/>
          </p:cNvCxnSpPr>
          <p:nvPr userDrawn="1"/>
        </p:nvCxnSpPr>
        <p:spPr>
          <a:xfrm>
            <a:off x="6322724"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Text Placeholder 7">
            <a:extLst>
              <a:ext uri="{FF2B5EF4-FFF2-40B4-BE49-F238E27FC236}">
                <a16:creationId xmlns:a16="http://schemas.microsoft.com/office/drawing/2014/main" id="{7573E705-C4E5-0D4E-8634-9419351F787E}"/>
              </a:ext>
            </a:extLst>
          </p:cNvPr>
          <p:cNvSpPr>
            <a:spLocks noGrp="1"/>
          </p:cNvSpPr>
          <p:nvPr>
            <p:ph type="body" sz="quarter" idx="21" hasCustomPrompt="1"/>
          </p:nvPr>
        </p:nvSpPr>
        <p:spPr>
          <a:xfrm>
            <a:off x="6322724"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Tree>
    <p:extLst>
      <p:ext uri="{BB962C8B-B14F-4D97-AF65-F5344CB8AC3E}">
        <p14:creationId xmlns:p14="http://schemas.microsoft.com/office/powerpoint/2010/main" val="28820820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Main Title and Content">
    <p:spTree>
      <p:nvGrpSpPr>
        <p:cNvPr id="1" name=""/>
        <p:cNvGrpSpPr/>
        <p:nvPr/>
      </p:nvGrpSpPr>
      <p:grpSpPr>
        <a:xfrm>
          <a:off x="0" y="0"/>
          <a:ext cx="0" cy="0"/>
          <a:chOff x="0" y="0"/>
          <a:chExt cx="0" cy="0"/>
        </a:xfrm>
      </p:grpSpPr>
      <p:sp>
        <p:nvSpPr>
          <p:cNvPr id="10" name="Date Placeholder 9"/>
          <p:cNvSpPr>
            <a:spLocks noGrp="1"/>
          </p:cNvSpPr>
          <p:nvPr>
            <p:ph type="dt" sz="half" idx="10"/>
          </p:nvPr>
        </p:nvSpPr>
        <p:spPr>
          <a:xfrm>
            <a:off x="14501446" y="3047030"/>
            <a:ext cx="2743200" cy="365125"/>
          </a:xfrm>
        </p:spPr>
        <p:txBody>
          <a:bodyPr/>
          <a:lstStyle/>
          <a:p>
            <a:fld id="{0EE3514B-1335-C741-91D5-0A5C123C5764}" type="datetime1">
              <a:rPr lang="en-US" smtClean="0"/>
              <a:t>6/16/20</a:t>
            </a:fld>
            <a:endParaRPr lang="en-US"/>
          </a:p>
        </p:txBody>
      </p:sp>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96881" y="1876301"/>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14AEB8ED-82D0-7C43-A237-C8FD7EC2712B}"/>
              </a:ext>
            </a:extLst>
          </p:cNvPr>
          <p:cNvCxnSpPr>
            <a:cxnSpLocks/>
          </p:cNvCxnSpPr>
          <p:nvPr userDrawn="1"/>
        </p:nvCxnSpPr>
        <p:spPr>
          <a:xfrm>
            <a:off x="4884224" y="555516"/>
            <a:ext cx="1584992"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539443"/>
            <a:ext cx="3987395" cy="849525"/>
          </a:xfrm>
        </p:spPr>
        <p:txBody>
          <a:bodyPr anchor="ctr"/>
          <a:lstStyle>
            <a:lvl1pPr>
              <a:lnSpc>
                <a:spcPts val="3600"/>
              </a:lnSpc>
              <a:defRPr>
                <a:solidFill>
                  <a:schemeClr val="bg1"/>
                </a:solidFill>
              </a:defRPr>
            </a:lvl1pPr>
          </a:lstStyle>
          <a:p>
            <a:r>
              <a:rPr lang="en-US" dirty="0"/>
              <a:t>HEADLINE LEAGUE GOTHIC 32PT</a:t>
            </a:r>
            <a:br>
              <a:rPr lang="en-US" dirty="0"/>
            </a:br>
            <a:r>
              <a:rPr lang="en-US" dirty="0"/>
              <a:t>SECOND LINE GOES HERE</a:t>
            </a:r>
          </a:p>
        </p:txBody>
      </p:sp>
      <p:sp>
        <p:nvSpPr>
          <p:cNvPr id="19" name="Text Placeholder 2">
            <a:extLst>
              <a:ext uri="{FF2B5EF4-FFF2-40B4-BE49-F238E27FC236}">
                <a16:creationId xmlns:a16="http://schemas.microsoft.com/office/drawing/2014/main" id="{D873F6E7-81BB-1C41-8EF3-2FAE59E01A5D}"/>
              </a:ext>
            </a:extLst>
          </p:cNvPr>
          <p:cNvSpPr>
            <a:spLocks noGrp="1"/>
          </p:cNvSpPr>
          <p:nvPr>
            <p:ph type="body" idx="1" hasCustomPrompt="1"/>
          </p:nvPr>
        </p:nvSpPr>
        <p:spPr>
          <a:xfrm>
            <a:off x="4884223" y="789888"/>
            <a:ext cx="5984881" cy="782369"/>
          </a:xfrm>
        </p:spPr>
        <p:txBody>
          <a:bodyPr anchor="t" anchorCtr="0"/>
          <a:lstStyle>
            <a:lvl1pPr marL="0" indent="0" algn="l">
              <a:buNone/>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Highlight Text Brandon Grotesque 24pt Regular</a:t>
            </a:r>
          </a:p>
        </p:txBody>
      </p:sp>
    </p:spTree>
    <p:extLst>
      <p:ext uri="{BB962C8B-B14F-4D97-AF65-F5344CB8AC3E}">
        <p14:creationId xmlns:p14="http://schemas.microsoft.com/office/powerpoint/2010/main" val="303727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Title Slide">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6" name="Text Placeholder 2"/>
          <p:cNvSpPr>
            <a:spLocks noGrp="1"/>
          </p:cNvSpPr>
          <p:nvPr>
            <p:ph type="body" idx="1" hasCustomPrompt="1"/>
          </p:nvPr>
        </p:nvSpPr>
        <p:spPr>
          <a:xfrm>
            <a:off x="3226627" y="2884486"/>
            <a:ext cx="5738746" cy="1326704"/>
          </a:xfrm>
        </p:spPr>
        <p:txBody>
          <a:bodyPr anchor="ctr" anchorCtr="0"/>
          <a:lstStyle>
            <a:lvl1pPr marL="0" indent="0" algn="ctr">
              <a:lnSpc>
                <a:spcPct val="80000"/>
              </a:lnSpc>
              <a:buNone/>
              <a:defRPr sz="6000" cap="all" baseline="0">
                <a:solidFill>
                  <a:schemeClr val="bg1"/>
                </a:solidFill>
                <a:latin typeface="League Gothic" charset="0"/>
                <a:ea typeface="League Gothic" charset="0"/>
                <a:cs typeface="League Gothic"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BREAK</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Green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6E8B8D-1F90-3E41-8005-E83BF197B9AF}"/>
              </a:ext>
            </a:extLst>
          </p:cNvPr>
          <p:cNvPicPr>
            <a:picLocks noChangeAspect="1"/>
          </p:cNvPicPr>
          <p:nvPr userDrawn="1"/>
        </p:nvPicPr>
        <p:blipFill rotWithShape="1">
          <a:blip r:embed="rId2"/>
          <a:srcRect t="722" b="722"/>
          <a:stretch/>
        </p:blipFill>
        <p:spPr>
          <a:xfrm>
            <a:off x="-1" y="0"/>
            <a:ext cx="12190809" cy="6858000"/>
          </a:xfrm>
          <a:prstGeom prst="rect">
            <a:avLst/>
          </a:prstGeom>
        </p:spPr>
      </p:pic>
      <p:sp>
        <p:nvSpPr>
          <p:cNvPr id="10" name="Rectangle 9">
            <a:extLst>
              <a:ext uri="{FF2B5EF4-FFF2-40B4-BE49-F238E27FC236}">
                <a16:creationId xmlns:a16="http://schemas.microsoft.com/office/drawing/2014/main" id="{6AB8656A-E416-F540-BAD3-5CAF056BC051}"/>
              </a:ext>
            </a:extLst>
          </p:cNvPr>
          <p:cNvSpPr/>
          <p:nvPr userDrawn="1"/>
        </p:nvSpPr>
        <p:spPr>
          <a:xfrm>
            <a:off x="0" y="469726"/>
            <a:ext cx="6374295" cy="5918548"/>
          </a:xfrm>
          <a:prstGeom prst="rect">
            <a:avLst/>
          </a:prstGeom>
          <a:solidFill>
            <a:schemeClr val="bg1"/>
          </a:solidFill>
          <a:ln>
            <a:noFill/>
          </a:ln>
          <a:effectLst>
            <a:outerShdw blurRad="2286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65C1AEC1-A14E-D647-ADFE-F84E4271A203}"/>
              </a:ext>
            </a:extLst>
          </p:cNvPr>
          <p:cNvSpPr>
            <a:spLocks noGrp="1"/>
          </p:cNvSpPr>
          <p:nvPr userDrawn="1">
            <p:ph type="body" sz="quarter" idx="10" hasCustomPrompt="1"/>
          </p:nvPr>
        </p:nvSpPr>
        <p:spPr>
          <a:xfrm>
            <a:off x="533400" y="3371291"/>
            <a:ext cx="5340350" cy="1981571"/>
          </a:xfrm>
        </p:spPr>
        <p:txBody>
          <a:bodyPr/>
          <a:lstStyle>
            <a:lvl1pPr>
              <a:defRPr sz="2000"/>
            </a:lvl1pPr>
            <a:lvl2pPr>
              <a:defRPr sz="2000"/>
            </a:lvl2pPr>
            <a:lvl3pPr>
              <a:defRPr sz="2000"/>
            </a:lvl3pPr>
            <a:lvl4pPr>
              <a:defRPr sz="2000"/>
            </a:lvl4pPr>
            <a:lvl5pPr>
              <a:defRPr sz="2000"/>
            </a:lvl5pPr>
          </a:lstStyle>
          <a:p>
            <a:pPr lvl="0"/>
            <a:r>
              <a:rPr lang="en-US" dirty="0"/>
              <a:t>Highlight Text Brandon Grotesque 20pt Regular</a:t>
            </a:r>
          </a:p>
        </p:txBody>
      </p:sp>
      <p:sp>
        <p:nvSpPr>
          <p:cNvPr id="11" name="Title 1">
            <a:extLst>
              <a:ext uri="{FF2B5EF4-FFF2-40B4-BE49-F238E27FC236}">
                <a16:creationId xmlns:a16="http://schemas.microsoft.com/office/drawing/2014/main" id="{B8CA07EC-89F6-6348-BAA1-6A8FF42BF476}"/>
              </a:ext>
            </a:extLst>
          </p:cNvPr>
          <p:cNvSpPr>
            <a:spLocks noGrp="1"/>
          </p:cNvSpPr>
          <p:nvPr>
            <p:ph type="title" hasCustomPrompt="1"/>
          </p:nvPr>
        </p:nvSpPr>
        <p:spPr>
          <a:xfrm>
            <a:off x="533400" y="1505133"/>
            <a:ext cx="5340350" cy="1297767"/>
          </a:xfrm>
        </p:spPr>
        <p:txBody>
          <a:bodyPr anchor="ctr"/>
          <a:lstStyle>
            <a:lvl1pPr>
              <a:lnSpc>
                <a:spcPct val="80000"/>
              </a:lnSpc>
              <a:defRPr sz="6000"/>
            </a:lvl1pPr>
          </a:lstStyle>
          <a:p>
            <a:r>
              <a:rPr lang="en-US" dirty="0"/>
              <a:t>HEADLINE LEAGUE</a:t>
            </a:r>
            <a:br>
              <a:rPr lang="en-US" dirty="0"/>
            </a:br>
            <a:r>
              <a:rPr lang="en-US" dirty="0"/>
              <a:t>GOTHIC 60PT</a:t>
            </a:r>
          </a:p>
        </p:txBody>
      </p:sp>
    </p:spTree>
    <p:extLst>
      <p:ext uri="{BB962C8B-B14F-4D97-AF65-F5344CB8AC3E}">
        <p14:creationId xmlns:p14="http://schemas.microsoft.com/office/powerpoint/2010/main" val="716556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ighlight with Image">
    <p:bg>
      <p:bgRef idx="1001">
        <a:schemeClr val="bg1"/>
      </p:bgRef>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5C99B4C-DA33-CC4F-8A37-AB935480CC07}"/>
              </a:ext>
            </a:extLst>
          </p:cNvPr>
          <p:cNvSpPr>
            <a:spLocks noGrp="1"/>
          </p:cNvSpPr>
          <p:nvPr>
            <p:ph type="pic" sz="quarter" idx="11"/>
          </p:nvPr>
        </p:nvSpPr>
        <p:spPr>
          <a:xfrm>
            <a:off x="3962400" y="0"/>
            <a:ext cx="8229600" cy="6858000"/>
          </a:xfrm>
        </p:spPr>
        <p:txBody>
          <a:bodyPr/>
          <a:lstStyle/>
          <a:p>
            <a:endParaRPr lang="en-US"/>
          </a:p>
        </p:txBody>
      </p:sp>
      <p:sp>
        <p:nvSpPr>
          <p:cNvPr id="16" name="Text Placeholder 3">
            <a:extLst>
              <a:ext uri="{FF2B5EF4-FFF2-40B4-BE49-F238E27FC236}">
                <a16:creationId xmlns:a16="http://schemas.microsoft.com/office/drawing/2014/main" id="{8336FD39-7C47-094C-A11D-C9D97741F63E}"/>
              </a:ext>
            </a:extLst>
          </p:cNvPr>
          <p:cNvSpPr>
            <a:spLocks noGrp="1"/>
          </p:cNvSpPr>
          <p:nvPr>
            <p:ph type="body" sz="quarter" idx="10" hasCustomPrompt="1"/>
          </p:nvPr>
        </p:nvSpPr>
        <p:spPr>
          <a:xfrm>
            <a:off x="533400" y="2656936"/>
            <a:ext cx="5340350" cy="3271699"/>
          </a:xfrm>
        </p:spPr>
        <p:txBody>
          <a:bodyPr/>
          <a:lstStyle>
            <a:lvl1pPr>
              <a:defRPr sz="2000"/>
            </a:lvl1pPr>
            <a:lvl2pPr>
              <a:defRPr sz="2000"/>
            </a:lvl2pPr>
            <a:lvl3pPr>
              <a:defRPr sz="2000"/>
            </a:lvl3pPr>
            <a:lvl4pPr>
              <a:defRPr sz="2000"/>
            </a:lvl4pPr>
            <a:lvl5pPr>
              <a:defRPr sz="2000"/>
            </a:lvl5pPr>
          </a:lstStyle>
          <a:p>
            <a:pPr lvl="0"/>
            <a:r>
              <a:rPr lang="en-US" dirty="0"/>
              <a:t>Highlight Text Brandon Grotesque 20pt Regular</a:t>
            </a:r>
          </a:p>
        </p:txBody>
      </p:sp>
      <p:sp>
        <p:nvSpPr>
          <p:cNvPr id="18" name="Title 1">
            <a:extLst>
              <a:ext uri="{FF2B5EF4-FFF2-40B4-BE49-F238E27FC236}">
                <a16:creationId xmlns:a16="http://schemas.microsoft.com/office/drawing/2014/main" id="{064E1B84-115F-9249-9D3E-3B57387389C5}"/>
              </a:ext>
            </a:extLst>
          </p:cNvPr>
          <p:cNvSpPr>
            <a:spLocks noGrp="1"/>
          </p:cNvSpPr>
          <p:nvPr>
            <p:ph type="title" hasCustomPrompt="1"/>
          </p:nvPr>
        </p:nvSpPr>
        <p:spPr>
          <a:xfrm>
            <a:off x="533400" y="929352"/>
            <a:ext cx="5340350" cy="1151570"/>
          </a:xfrm>
        </p:spPr>
        <p:txBody>
          <a:bodyPr anchor="ctr"/>
          <a:lstStyle>
            <a:lvl1pPr>
              <a:lnSpc>
                <a:spcPct val="80000"/>
              </a:lnSpc>
              <a:defRPr sz="4400"/>
            </a:lvl1pPr>
          </a:lstStyle>
          <a:p>
            <a:r>
              <a:rPr lang="en-US" dirty="0"/>
              <a:t>HEADLINE LEAGUE</a:t>
            </a:r>
            <a:br>
              <a:rPr lang="en-US" dirty="0"/>
            </a:br>
            <a:r>
              <a:rPr lang="en-US" dirty="0"/>
              <a:t>GOTHIC 44PT</a:t>
            </a:r>
          </a:p>
        </p:txBody>
      </p:sp>
    </p:spTree>
    <p:extLst>
      <p:ext uri="{BB962C8B-B14F-4D97-AF65-F5344CB8AC3E}">
        <p14:creationId xmlns:p14="http://schemas.microsoft.com/office/powerpoint/2010/main" val="2665481060"/>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ext Focused Case Study">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FBF7D1E-A984-C846-9044-51874FAC7336}"/>
              </a:ext>
            </a:extLst>
          </p:cNvPr>
          <p:cNvSpPr/>
          <p:nvPr userDrawn="1"/>
        </p:nvSpPr>
        <p:spPr>
          <a:xfrm>
            <a:off x="0" y="0"/>
            <a:ext cx="6374295" cy="6858000"/>
          </a:xfrm>
          <a:prstGeom prst="rect">
            <a:avLst/>
          </a:prstGeom>
          <a:solidFill>
            <a:schemeClr val="bg1"/>
          </a:solidFill>
          <a:ln>
            <a:noFill/>
          </a:ln>
          <a:effectLst>
            <a:outerShdw blurRad="2286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15" name="Text Placeholder 3">
            <a:extLst>
              <a:ext uri="{FF2B5EF4-FFF2-40B4-BE49-F238E27FC236}">
                <a16:creationId xmlns:a16="http://schemas.microsoft.com/office/drawing/2014/main" id="{F6406349-BF6C-1940-8687-E80EFBA162CF}"/>
              </a:ext>
            </a:extLst>
          </p:cNvPr>
          <p:cNvSpPr>
            <a:spLocks noGrp="1"/>
          </p:cNvSpPr>
          <p:nvPr>
            <p:ph type="body" sz="quarter" idx="10" hasCustomPrompt="1"/>
          </p:nvPr>
        </p:nvSpPr>
        <p:spPr>
          <a:xfrm>
            <a:off x="533400" y="2468237"/>
            <a:ext cx="5340350" cy="3808575"/>
          </a:xfrm>
        </p:spPr>
        <p:txBody>
          <a:bodyPr/>
          <a:lstStyle>
            <a:lvl1pPr>
              <a:spcBef>
                <a:spcPts val="1600"/>
              </a:spcBef>
              <a:defRPr sz="1600"/>
            </a:lvl1pPr>
            <a:lvl2pPr>
              <a:defRPr sz="2000"/>
            </a:lvl2pPr>
            <a:lvl3pPr>
              <a:defRPr sz="2000"/>
            </a:lvl3pPr>
            <a:lvl4pPr>
              <a:defRPr sz="2000"/>
            </a:lvl4pPr>
            <a:lvl5pPr>
              <a:defRPr sz="2000"/>
            </a:lvl5pPr>
          </a:lstStyle>
          <a:p>
            <a:pPr lvl="0"/>
            <a:r>
              <a:rPr lang="en-US" dirty="0"/>
              <a:t>Highlight Text Brandon Grotesque 16pt Regular</a:t>
            </a:r>
          </a:p>
        </p:txBody>
      </p:sp>
      <p:sp>
        <p:nvSpPr>
          <p:cNvPr id="17" name="Title 1">
            <a:extLst>
              <a:ext uri="{FF2B5EF4-FFF2-40B4-BE49-F238E27FC236}">
                <a16:creationId xmlns:a16="http://schemas.microsoft.com/office/drawing/2014/main" id="{1DF44BC7-4EC3-2D43-B530-7C11E4B93405}"/>
              </a:ext>
            </a:extLst>
          </p:cNvPr>
          <p:cNvSpPr>
            <a:spLocks noGrp="1"/>
          </p:cNvSpPr>
          <p:nvPr>
            <p:ph type="title" hasCustomPrompt="1"/>
          </p:nvPr>
        </p:nvSpPr>
        <p:spPr>
          <a:xfrm>
            <a:off x="516972" y="1152341"/>
            <a:ext cx="5340350" cy="816539"/>
          </a:xfrm>
        </p:spPr>
        <p:txBody>
          <a:bodyPr anchor="ctr"/>
          <a:lstStyle>
            <a:lvl1pPr>
              <a:lnSpc>
                <a:spcPct val="80000"/>
              </a:lnSpc>
              <a:defRPr sz="3200"/>
            </a:lvl1pPr>
          </a:lstStyle>
          <a:p>
            <a:r>
              <a:rPr lang="en-US" dirty="0"/>
              <a:t>HEADLINE LEAGUE</a:t>
            </a:r>
            <a:br>
              <a:rPr lang="en-US" dirty="0"/>
            </a:br>
            <a:r>
              <a:rPr lang="en-US" dirty="0"/>
              <a:t>GOTHIC 32pt</a:t>
            </a:r>
          </a:p>
        </p:txBody>
      </p:sp>
      <p:sp>
        <p:nvSpPr>
          <p:cNvPr id="3" name="Picture Placeholder 2">
            <a:extLst>
              <a:ext uri="{FF2B5EF4-FFF2-40B4-BE49-F238E27FC236}">
                <a16:creationId xmlns:a16="http://schemas.microsoft.com/office/drawing/2014/main" id="{BB55E8AA-86A8-064B-B427-6328EF037990}"/>
              </a:ext>
            </a:extLst>
          </p:cNvPr>
          <p:cNvSpPr>
            <a:spLocks noGrp="1"/>
          </p:cNvSpPr>
          <p:nvPr>
            <p:ph type="pic" sz="quarter" idx="11"/>
          </p:nvPr>
        </p:nvSpPr>
        <p:spPr>
          <a:xfrm>
            <a:off x="517525" y="271463"/>
            <a:ext cx="2163763" cy="688975"/>
          </a:xfrm>
        </p:spPr>
        <p:txBody>
          <a:bodyPr/>
          <a:lstStyle/>
          <a:p>
            <a:endParaRPr lang="en-US" dirty="0"/>
          </a:p>
        </p:txBody>
      </p:sp>
      <p:sp>
        <p:nvSpPr>
          <p:cNvPr id="4" name="Picture Placeholder 3">
            <a:extLst>
              <a:ext uri="{FF2B5EF4-FFF2-40B4-BE49-F238E27FC236}">
                <a16:creationId xmlns:a16="http://schemas.microsoft.com/office/drawing/2014/main" id="{57EC2C49-4728-5F40-8FBA-B5CADFCA2CF4}"/>
              </a:ext>
            </a:extLst>
          </p:cNvPr>
          <p:cNvSpPr>
            <a:spLocks noGrp="1"/>
          </p:cNvSpPr>
          <p:nvPr>
            <p:ph type="pic" sz="quarter" idx="12"/>
          </p:nvPr>
        </p:nvSpPr>
        <p:spPr>
          <a:xfrm>
            <a:off x="6559550" y="0"/>
            <a:ext cx="5632450" cy="6858000"/>
          </a:xfrm>
        </p:spPr>
        <p:txBody>
          <a:bodyPr/>
          <a:lstStyle/>
          <a:p>
            <a:endParaRPr lang="en-US"/>
          </a:p>
        </p:txBody>
      </p:sp>
      <p:cxnSp>
        <p:nvCxnSpPr>
          <p:cNvPr id="9" name="Straight Connector 8">
            <a:extLst>
              <a:ext uri="{FF2B5EF4-FFF2-40B4-BE49-F238E27FC236}">
                <a16:creationId xmlns:a16="http://schemas.microsoft.com/office/drawing/2014/main" id="{F719EACA-E817-574D-BD7E-86230EB79D19}"/>
              </a:ext>
            </a:extLst>
          </p:cNvPr>
          <p:cNvCxnSpPr>
            <a:cxnSpLocks/>
          </p:cNvCxnSpPr>
          <p:nvPr userDrawn="1"/>
        </p:nvCxnSpPr>
        <p:spPr>
          <a:xfrm>
            <a:off x="533400" y="2214668"/>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7122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ttributed Quote Layou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3EB7EE4-393F-2147-8EBD-DC3BB500822F}"/>
              </a:ext>
            </a:extLst>
          </p:cNvPr>
          <p:cNvSpPr txBox="1">
            <a:spLocks/>
          </p:cNvSpPr>
          <p:nvPr userDrawn="1"/>
        </p:nvSpPr>
        <p:spPr>
          <a:xfrm>
            <a:off x="442466" y="4157476"/>
            <a:ext cx="2274229" cy="784420"/>
          </a:xfrm>
          <a:prstGeom prst="rect">
            <a:avLst/>
          </a:prstGeom>
        </p:spPr>
        <p:txBody>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4400" dirty="0"/>
              <a:t>Attribution</a:t>
            </a:r>
            <a:br>
              <a:rPr lang="en-US" sz="4400" dirty="0"/>
            </a:br>
            <a:r>
              <a:rPr lang="en-US" sz="2000" cap="none" dirty="0">
                <a:solidFill>
                  <a:schemeClr val="tx1">
                    <a:lumMod val="50000"/>
                    <a:lumOff val="50000"/>
                  </a:schemeClr>
                </a:solidFill>
                <a:latin typeface="Brandon Grotesque" panose="020B0503020203060202" pitchFamily="34" charset="77"/>
              </a:rPr>
              <a:t>Job Title</a:t>
            </a:r>
            <a:endParaRPr lang="en-US" sz="2000" dirty="0">
              <a:solidFill>
                <a:schemeClr val="tx1">
                  <a:lumMod val="50000"/>
                  <a:lumOff val="50000"/>
                </a:schemeClr>
              </a:solidFill>
              <a:latin typeface="Brandon Grotesque" panose="020B0503020203060202" pitchFamily="34" charset="77"/>
            </a:endParaRPr>
          </a:p>
        </p:txBody>
      </p:sp>
      <p:sp>
        <p:nvSpPr>
          <p:cNvPr id="14" name="Content Placeholder 13">
            <a:extLst>
              <a:ext uri="{FF2B5EF4-FFF2-40B4-BE49-F238E27FC236}">
                <a16:creationId xmlns:a16="http://schemas.microsoft.com/office/drawing/2014/main" id="{21A26205-E2D6-8D4F-B68F-5FC8534C9A5D}"/>
              </a:ext>
            </a:extLst>
          </p:cNvPr>
          <p:cNvSpPr>
            <a:spLocks noGrp="1"/>
          </p:cNvSpPr>
          <p:nvPr>
            <p:ph sz="quarter" idx="10" hasCustomPrompt="1"/>
          </p:nvPr>
        </p:nvSpPr>
        <p:spPr>
          <a:xfrm>
            <a:off x="533400" y="2164033"/>
            <a:ext cx="5340350" cy="1387475"/>
          </a:xfrm>
        </p:spPr>
        <p:txBody>
          <a:bodyPr/>
          <a:lstStyle>
            <a:lvl1pPr>
              <a:defRPr sz="2000"/>
            </a:lvl1pPr>
            <a:lvl2pPr>
              <a:defRPr sz="2000"/>
            </a:lvl2pPr>
            <a:lvl3pPr>
              <a:defRPr sz="2000"/>
            </a:lvl3pPr>
            <a:lvl4pPr>
              <a:defRPr sz="2000"/>
            </a:lvl4pPr>
            <a:lvl5pPr>
              <a:defRPr sz="2000"/>
            </a:lvl5pPr>
          </a:lstStyle>
          <a:p>
            <a:pPr lvl="0"/>
            <a:r>
              <a:rPr lang="en-US" dirty="0"/>
              <a:t>Highlight Text Brandon Grotesque 20pt Regular</a:t>
            </a:r>
          </a:p>
        </p:txBody>
      </p:sp>
    </p:spTree>
    <p:extLst>
      <p:ext uri="{BB962C8B-B14F-4D97-AF65-F5344CB8AC3E}">
        <p14:creationId xmlns:p14="http://schemas.microsoft.com/office/powerpoint/2010/main" val="3902583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ight Pattern Text Slide">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3400" y="3429000"/>
            <a:ext cx="7400042" cy="2373853"/>
          </a:xfrm>
        </p:spPr>
        <p:txBody>
          <a:bodyPr anchor="t" anchorCtr="0"/>
          <a:lstStyle>
            <a:lvl1pPr marL="0" indent="0" algn="l">
              <a:lnSpc>
                <a:spcPct val="112000"/>
              </a:lnSpc>
              <a:spcAft>
                <a:spcPts val="0"/>
              </a:spcAft>
              <a:buNone/>
              <a:defRPr sz="20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Highlight Text Brandon Grotesque 20pt Regular</a:t>
            </a:r>
          </a:p>
        </p:txBody>
      </p:sp>
      <p:sp>
        <p:nvSpPr>
          <p:cNvPr id="6" name="Title 1">
            <a:extLst>
              <a:ext uri="{FF2B5EF4-FFF2-40B4-BE49-F238E27FC236}">
                <a16:creationId xmlns:a16="http://schemas.microsoft.com/office/drawing/2014/main" id="{59300455-6403-F047-B24F-3451F0224F71}"/>
              </a:ext>
            </a:extLst>
          </p:cNvPr>
          <p:cNvSpPr>
            <a:spLocks noGrp="1"/>
          </p:cNvSpPr>
          <p:nvPr>
            <p:ph type="title" hasCustomPrompt="1"/>
          </p:nvPr>
        </p:nvSpPr>
        <p:spPr>
          <a:xfrm>
            <a:off x="533400" y="1762945"/>
            <a:ext cx="7400042" cy="1132054"/>
          </a:xfrm>
        </p:spPr>
        <p:txBody>
          <a:bodyPr anchor="t"/>
          <a:lstStyle>
            <a:lvl1pPr>
              <a:lnSpc>
                <a:spcPct val="80000"/>
              </a:lnSpc>
              <a:defRPr sz="4400"/>
            </a:lvl1pPr>
          </a:lstStyle>
          <a:p>
            <a:r>
              <a:rPr lang="en-US" dirty="0"/>
              <a:t>HEADLINE LEAGUE GOTHIC 44PT</a:t>
            </a:r>
            <a:br>
              <a:rPr lang="en-US" dirty="0"/>
            </a:br>
            <a:r>
              <a:rPr lang="en-US" dirty="0"/>
              <a:t>SECOND LINE GOES HERE</a:t>
            </a:r>
          </a:p>
        </p:txBody>
      </p:sp>
      <p:sp>
        <p:nvSpPr>
          <p:cNvPr id="7" name="Content Placeholder 2">
            <a:extLst>
              <a:ext uri="{FF2B5EF4-FFF2-40B4-BE49-F238E27FC236}">
                <a16:creationId xmlns:a16="http://schemas.microsoft.com/office/drawing/2014/main" id="{EF335B9D-CC46-814A-ABAC-269509B9D730}"/>
              </a:ext>
            </a:extLst>
          </p:cNvPr>
          <p:cNvSpPr>
            <a:spLocks noGrp="1"/>
          </p:cNvSpPr>
          <p:nvPr>
            <p:ph idx="11" hasCustomPrompt="1"/>
          </p:nvPr>
        </p:nvSpPr>
        <p:spPr>
          <a:xfrm>
            <a:off x="533400" y="1246911"/>
            <a:ext cx="7400042" cy="240496"/>
          </a:xfrm>
        </p:spPr>
        <p:txBody>
          <a:bodyPr/>
          <a:lstStyle>
            <a:lvl1pPr>
              <a:defRPr sz="1400" b="1" cap="all" spc="70" baseline="0">
                <a:solidFill>
                  <a:schemeClr val="accent1"/>
                </a:solidFill>
              </a:defRPr>
            </a:lvl1pPr>
          </a:lstStyle>
          <a:p>
            <a:pPr lvl="0"/>
            <a:r>
              <a:rPr lang="en-US" dirty="0"/>
              <a:t>EYEBROW BRANDON GROTESQUE 14PT</a:t>
            </a:r>
          </a:p>
        </p:txBody>
      </p:sp>
    </p:spTree>
    <p:extLst>
      <p:ext uri="{BB962C8B-B14F-4D97-AF65-F5344CB8AC3E}">
        <p14:creationId xmlns:p14="http://schemas.microsoft.com/office/powerpoint/2010/main" val="19148055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ght Pattern Highlight Slide">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9300455-6403-F047-B24F-3451F0224F71}"/>
              </a:ext>
            </a:extLst>
          </p:cNvPr>
          <p:cNvSpPr>
            <a:spLocks noGrp="1"/>
          </p:cNvSpPr>
          <p:nvPr>
            <p:ph type="title" hasCustomPrompt="1"/>
          </p:nvPr>
        </p:nvSpPr>
        <p:spPr>
          <a:xfrm>
            <a:off x="533400" y="3114599"/>
            <a:ext cx="8407400" cy="1291145"/>
          </a:xfrm>
        </p:spPr>
        <p:txBody>
          <a:bodyPr anchor="t"/>
          <a:lstStyle>
            <a:lvl1pPr>
              <a:lnSpc>
                <a:spcPct val="80000"/>
              </a:lnSpc>
              <a:defRPr sz="6000"/>
            </a:lvl1pPr>
          </a:lstStyle>
          <a:p>
            <a:r>
              <a:rPr lang="en-US" dirty="0"/>
              <a:t>HEADLINE LEAGUE GOTHIC 60PT</a:t>
            </a:r>
            <a:br>
              <a:rPr lang="en-US" dirty="0"/>
            </a:br>
            <a:r>
              <a:rPr lang="en-US" dirty="0"/>
              <a:t>SECOND LINE GOES HERE</a:t>
            </a:r>
          </a:p>
        </p:txBody>
      </p:sp>
      <p:sp>
        <p:nvSpPr>
          <p:cNvPr id="7" name="Content Placeholder 2">
            <a:extLst>
              <a:ext uri="{FF2B5EF4-FFF2-40B4-BE49-F238E27FC236}">
                <a16:creationId xmlns:a16="http://schemas.microsoft.com/office/drawing/2014/main" id="{EF335B9D-CC46-814A-ABAC-269509B9D730}"/>
              </a:ext>
            </a:extLst>
          </p:cNvPr>
          <p:cNvSpPr>
            <a:spLocks noGrp="1"/>
          </p:cNvSpPr>
          <p:nvPr>
            <p:ph idx="11" hasCustomPrompt="1"/>
          </p:nvPr>
        </p:nvSpPr>
        <p:spPr>
          <a:xfrm>
            <a:off x="533400" y="2313993"/>
            <a:ext cx="8407400" cy="226007"/>
          </a:xfrm>
        </p:spPr>
        <p:txBody>
          <a:bodyPr/>
          <a:lstStyle>
            <a:lvl1pPr>
              <a:defRPr sz="1400" b="1" cap="all" spc="70" baseline="0">
                <a:solidFill>
                  <a:schemeClr val="accent4"/>
                </a:solidFill>
              </a:defRPr>
            </a:lvl1pPr>
          </a:lstStyle>
          <a:p>
            <a:pPr lvl="0"/>
            <a:r>
              <a:rPr lang="en-US" dirty="0"/>
              <a:t>EYEBROW BRANDON GROTESQUE 14PT</a:t>
            </a:r>
          </a:p>
        </p:txBody>
      </p:sp>
    </p:spTree>
    <p:extLst>
      <p:ext uri="{BB962C8B-B14F-4D97-AF65-F5344CB8AC3E}">
        <p14:creationId xmlns:p14="http://schemas.microsoft.com/office/powerpoint/2010/main" val="4159898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8617" y="365126"/>
            <a:ext cx="11191164" cy="849525"/>
          </a:xfrm>
          <a:prstGeom prst="rect">
            <a:avLst/>
          </a:prstGeom>
        </p:spPr>
        <p:txBody>
          <a:bodyPr vert="horz" lIns="0" tIns="0" rIns="0" bIns="0" rtlCol="0" anchor="ctr" anchorCtr="0">
            <a:noAutofit/>
          </a:bodyPr>
          <a:lstStyle/>
          <a:p>
            <a:r>
              <a:rPr lang="en-US" dirty="0"/>
              <a:t>HEADLINE LEAGUE GOTHIC 32PT</a:t>
            </a:r>
            <a:br>
              <a:rPr lang="en-US" dirty="0"/>
            </a:br>
            <a:r>
              <a:rPr lang="en-US" dirty="0"/>
              <a:t>SECOND LINE GOES HERE</a:t>
            </a:r>
          </a:p>
        </p:txBody>
      </p:sp>
      <p:sp>
        <p:nvSpPr>
          <p:cNvPr id="3" name="Text Placeholder 2"/>
          <p:cNvSpPr>
            <a:spLocks noGrp="1"/>
          </p:cNvSpPr>
          <p:nvPr>
            <p:ph type="body" idx="1"/>
          </p:nvPr>
        </p:nvSpPr>
        <p:spPr>
          <a:xfrm>
            <a:off x="518617" y="1514901"/>
            <a:ext cx="11191164" cy="4558353"/>
          </a:xfrm>
          <a:prstGeom prst="rect">
            <a:avLst/>
          </a:prstGeom>
        </p:spPr>
        <p:txBody>
          <a:bodyPr vert="horz" lIns="0" tIns="0" rIns="0" bIns="0" rtlCol="0">
            <a:noAutofit/>
          </a:bodyPr>
          <a:lstStyle/>
          <a:p>
            <a:pPr lvl="0"/>
            <a:r>
              <a:rPr lang="en-US" dirty="0"/>
              <a:t>First level has no bullet Brandon Grotesque Regular 20pt</a:t>
            </a:r>
          </a:p>
          <a:p>
            <a:pPr lvl="1"/>
            <a:r>
              <a:rPr lang="en-US" dirty="0"/>
              <a:t>Second level 16pt</a:t>
            </a:r>
          </a:p>
          <a:p>
            <a:pPr lvl="2"/>
            <a:r>
              <a:rPr lang="en-US" dirty="0"/>
              <a:t>Third level 12pt</a:t>
            </a:r>
          </a:p>
          <a:p>
            <a:pPr lvl="3"/>
            <a:r>
              <a:rPr lang="en-US" dirty="0"/>
              <a:t>Fourth level 12pt</a:t>
            </a:r>
          </a:p>
          <a:p>
            <a:pPr lvl="4"/>
            <a:r>
              <a:rPr lang="en-US" dirty="0"/>
              <a:t>Fifth level 10pt</a:t>
            </a:r>
          </a:p>
        </p:txBody>
      </p:sp>
      <p:sp>
        <p:nvSpPr>
          <p:cNvPr id="4" name="Date Placeholder 3"/>
          <p:cNvSpPr>
            <a:spLocks noGrp="1"/>
          </p:cNvSpPr>
          <p:nvPr>
            <p:ph type="dt" sz="half" idx="2"/>
          </p:nvPr>
        </p:nvSpPr>
        <p:spPr>
          <a:xfrm>
            <a:off x="15134492" y="3205292"/>
            <a:ext cx="2743200" cy="365125"/>
          </a:xfrm>
          <a:prstGeom prst="rect">
            <a:avLst/>
          </a:prstGeom>
        </p:spPr>
        <p:txBody>
          <a:bodyPr vert="horz" lIns="0" tIns="0" rIns="0" bIns="0" rtlCol="0" anchor="ctr">
            <a:noAutofit/>
          </a:bodyPr>
          <a:lstStyle>
            <a:lvl1pPr algn="l">
              <a:defRPr sz="1000" b="0" i="0">
                <a:solidFill>
                  <a:schemeClr val="tx1"/>
                </a:solidFill>
                <a:latin typeface="Brandon Grotesque" charset="0"/>
                <a:ea typeface="Brandon Grotesque" charset="0"/>
                <a:cs typeface="Brandon Grotesque" charset="0"/>
              </a:defRPr>
            </a:lvl1pPr>
          </a:lstStyle>
          <a:p>
            <a:fld id="{263529BB-A4D0-0A40-909C-90718E5BDFF2}" type="datetime1">
              <a:rPr lang="en-US" smtClean="0"/>
              <a:t>6/16/20</a:t>
            </a:fld>
            <a:endParaRPr lang="en-US"/>
          </a:p>
        </p:txBody>
      </p:sp>
      <p:sp>
        <p:nvSpPr>
          <p:cNvPr id="6" name="Slide Number Placeholder 5"/>
          <p:cNvSpPr>
            <a:spLocks noGrp="1"/>
          </p:cNvSpPr>
          <p:nvPr>
            <p:ph type="sldNum" sz="quarter" idx="4"/>
          </p:nvPr>
        </p:nvSpPr>
        <p:spPr>
          <a:xfrm>
            <a:off x="1432032" y="6437781"/>
            <a:ext cx="1078769" cy="270892"/>
          </a:xfrm>
          <a:prstGeom prst="rect">
            <a:avLst/>
          </a:prstGeom>
        </p:spPr>
        <p:txBody>
          <a:bodyPr vert="horz" lIns="0" tIns="0" rIns="0" bIns="0" rtlCol="0" anchor="ctr">
            <a:noAutofit/>
          </a:bodyPr>
          <a:lstStyle>
            <a:lvl1pPr algn="l">
              <a:defRPr sz="1000" b="0" i="0">
                <a:solidFill>
                  <a:schemeClr val="tx1"/>
                </a:solidFill>
                <a:latin typeface="Brandon Grotesque" charset="0"/>
                <a:ea typeface="Brandon Grotesque" charset="0"/>
                <a:cs typeface="Brandon Grotesque" charset="0"/>
              </a:defRPr>
            </a:lvl1pPr>
          </a:lstStyle>
          <a:p>
            <a:fld id="{B15A4BD5-B51F-9048-892F-7599ACE81F82}" type="slidenum">
              <a:rPr lang="en-US" smtClean="0"/>
              <a:pPr/>
              <a:t>‹#›</a:t>
            </a:fld>
            <a:endParaRPr lang="en-US"/>
          </a:p>
        </p:txBody>
      </p:sp>
      <p:pic>
        <p:nvPicPr>
          <p:cNvPr id="7" name="Picture 6"/>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a:off x="10862538" y="6347514"/>
            <a:ext cx="888187" cy="428553"/>
          </a:xfrm>
          <a:prstGeom prst="rect">
            <a:avLst/>
          </a:prstGeom>
        </p:spPr>
      </p:pic>
      <p:cxnSp>
        <p:nvCxnSpPr>
          <p:cNvPr id="11" name="Straight Connector 10"/>
          <p:cNvCxnSpPr/>
          <p:nvPr userDrawn="1"/>
        </p:nvCxnSpPr>
        <p:spPr>
          <a:xfrm>
            <a:off x="238782" y="6279274"/>
            <a:ext cx="1170977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Tree>
    <p:extLst>
      <p:ext uri="{BB962C8B-B14F-4D97-AF65-F5344CB8AC3E}">
        <p14:creationId xmlns:p14="http://schemas.microsoft.com/office/powerpoint/2010/main" val="82091806"/>
      </p:ext>
    </p:extLst>
  </p:cSld>
  <p:clrMap bg1="lt1" tx1="dk1" bg2="lt2" tx2="dk2" accent1="accent1" accent2="accent2" accent3="accent3" accent4="accent4" accent5="accent5" accent6="accent6" hlink="hlink" folHlink="folHlink"/>
  <p:sldLayoutIdLst>
    <p:sldLayoutId id="2147483720" r:id="rId1"/>
    <p:sldLayoutId id="2147483683" r:id="rId2"/>
    <p:sldLayoutId id="2147483686" r:id="rId3"/>
    <p:sldLayoutId id="2147483734" r:id="rId4"/>
    <p:sldLayoutId id="2147483739" r:id="rId5"/>
    <p:sldLayoutId id="2147483743" r:id="rId6"/>
    <p:sldLayoutId id="2147483744" r:id="rId7"/>
    <p:sldLayoutId id="2147483733" r:id="rId8"/>
    <p:sldLayoutId id="2147483746" r:id="rId9"/>
    <p:sldLayoutId id="2147483740" r:id="rId10"/>
    <p:sldLayoutId id="2147483732" r:id="rId11"/>
    <p:sldLayoutId id="2147483741" r:id="rId12"/>
    <p:sldLayoutId id="2147483748" r:id="rId13"/>
    <p:sldLayoutId id="2147483662" r:id="rId14"/>
    <p:sldLayoutId id="2147483664" r:id="rId15"/>
    <p:sldLayoutId id="2147483665" r:id="rId16"/>
    <p:sldLayoutId id="2147483680" r:id="rId17"/>
    <p:sldLayoutId id="2147483681" r:id="rId18"/>
    <p:sldLayoutId id="2147483666" r:id="rId19"/>
    <p:sldLayoutId id="2147483667" r:id="rId20"/>
    <p:sldLayoutId id="2147483747" r:id="rId21"/>
    <p:sldLayoutId id="2147483749" r:id="rId22"/>
    <p:sldLayoutId id="2147483750" r:id="rId23"/>
  </p:sldLayoutIdLst>
  <p:hf hdr="0" dt="0"/>
  <p:txStyles>
    <p:title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p:titleStyle>
    <p:body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7368">
          <p15:clr>
            <a:srgbClr val="F26B43"/>
          </p15:clr>
        </p15:guide>
        <p15:guide id="3" orient="horz" pos="4008">
          <p15:clr>
            <a:srgbClr val="F26B43"/>
          </p15:clr>
        </p15:guide>
        <p15:guide id="4" orient="horz" pos="4248">
          <p15:clr>
            <a:srgbClr val="F26B43"/>
          </p15:clr>
        </p15:guide>
        <p15:guide id="5" pos="312" userDrawn="1">
          <p15:clr>
            <a:srgbClr val="F26B43"/>
          </p15:clr>
        </p15:guide>
        <p15:guide id="6" orient="horz" pos="240">
          <p15:clr>
            <a:srgbClr val="F26B43"/>
          </p15:clr>
        </p15:guide>
        <p15:guide id="7" orient="horz" pos="696">
          <p15:clr>
            <a:srgbClr val="F26B43"/>
          </p15:clr>
        </p15:guide>
        <p15:guide id="8" orient="horz" pos="960">
          <p15:clr>
            <a:srgbClr val="F26B43"/>
          </p15:clr>
        </p15:guide>
        <p15:guide id="9" orient="horz" pos="3816">
          <p15:clr>
            <a:srgbClr val="F26B43"/>
          </p15:clr>
        </p15:guide>
        <p15:guide id="11" pos="249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notesSlide" Target="../notesSlides/notesSlide7.xml"/><Relationship Id="rId16" Type="http://schemas.openxmlformats.org/officeDocument/2006/relationships/image" Target="../media/image31.tiff"/><Relationship Id="rId1" Type="http://schemas.openxmlformats.org/officeDocument/2006/relationships/slideLayout" Target="../slideLayouts/slideLayout10.xml"/><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tiff"/><Relationship Id="rId10" Type="http://schemas.openxmlformats.org/officeDocument/2006/relationships/image" Target="../media/image25.png"/><Relationship Id="rId4" Type="http://schemas.openxmlformats.org/officeDocument/2006/relationships/image" Target="../media/image19.svg"/><Relationship Id="rId9" Type="http://schemas.openxmlformats.org/officeDocument/2006/relationships/image" Target="../media/image24.png"/><Relationship Id="rId14"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9.xml"/><Relationship Id="rId1" Type="http://schemas.openxmlformats.org/officeDocument/2006/relationships/slideLayout" Target="../slideLayouts/slideLayout21.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s>
</file>

<file path=ppt/slides/_rels/slide13.xml.rels><?xml version="1.0" encoding="UTF-8" standalone="yes"?>
<Relationships xmlns="http://schemas.openxmlformats.org/package/2006/relationships"><Relationship Id="rId3" Type="http://schemas.openxmlformats.org/officeDocument/2006/relationships/hyperlink" Target="http://www.ink-co.com/"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mailto:kari@ink-co.com"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mailto:kari@ink-co.com"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g"/><Relationship Id="rId9"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1.tiff"/><Relationship Id="rId3" Type="http://schemas.openxmlformats.org/officeDocument/2006/relationships/image" Target="../media/image24.png"/><Relationship Id="rId7" Type="http://schemas.openxmlformats.org/officeDocument/2006/relationships/image" Target="../media/image28.png"/><Relationship Id="rId12" Type="http://schemas.microsoft.com/office/2007/relationships/hdphoto" Target="../media/hdphoto1.wdp"/><Relationship Id="rId2" Type="http://schemas.openxmlformats.org/officeDocument/2006/relationships/notesSlide" Target="../notesSlides/notesSlide16.xml"/><Relationship Id="rId16" Type="http://schemas.openxmlformats.org/officeDocument/2006/relationships/image" Target="../media/image33.png"/><Relationship Id="rId1" Type="http://schemas.openxmlformats.org/officeDocument/2006/relationships/slideLayout" Target="../slideLayouts/slideLayout10.xml"/><Relationship Id="rId6" Type="http://schemas.openxmlformats.org/officeDocument/2006/relationships/image" Target="../media/image27.png"/><Relationship Id="rId11" Type="http://schemas.openxmlformats.org/officeDocument/2006/relationships/image" Target="../media/image39.png"/><Relationship Id="rId5" Type="http://schemas.openxmlformats.org/officeDocument/2006/relationships/image" Target="../media/image26.png"/><Relationship Id="rId15" Type="http://schemas.openxmlformats.org/officeDocument/2006/relationships/image" Target="../media/image32.png"/><Relationship Id="rId10" Type="http://schemas.openxmlformats.org/officeDocument/2006/relationships/image" Target="../media/image38.tiff"/><Relationship Id="rId4" Type="http://schemas.openxmlformats.org/officeDocument/2006/relationships/image" Target="../media/image25.png"/><Relationship Id="rId9" Type="http://schemas.openxmlformats.org/officeDocument/2006/relationships/image" Target="../media/image30.tiff"/><Relationship Id="rId14" Type="http://schemas.openxmlformats.org/officeDocument/2006/relationships/image" Target="../media/image40.tiff"/></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tiff"/><Relationship Id="rId1" Type="http://schemas.openxmlformats.org/officeDocument/2006/relationships/slideLayout" Target="../slideLayouts/slideLayout19.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8.xml"/><Relationship Id="rId1" Type="http://schemas.openxmlformats.org/officeDocument/2006/relationships/slideLayout" Target="../slideLayouts/slideLayout21.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image" Target="../media/image45.png"/><Relationship Id="rId5" Type="http://schemas.openxmlformats.org/officeDocument/2006/relationships/image" Target="../media/image44.jpe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19.xml"/><Relationship Id="rId6" Type="http://schemas.openxmlformats.org/officeDocument/2006/relationships/image" Target="../media/image49.JPG"/><Relationship Id="rId5" Type="http://schemas.openxmlformats.org/officeDocument/2006/relationships/image" Target="../media/image48.jpe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15.xml"/><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tiff"/><Relationship Id="rId18" Type="http://schemas.openxmlformats.org/officeDocument/2006/relationships/hyperlink" Target="https://www.google.com/search?q=forrester+logo&amp;tbm=isch&amp;chips=q:forrester+logo,g_1:transparent:JkkLh464UaI%3D&amp;bih=704&amp;biw=1382&amp;hl=en&amp;ved=2ahUKEwiFgavIx_XoAhXMHKwKHcm-BhoQ4lYoAHoECAEQFQ" TargetMode="External"/><Relationship Id="rId3" Type="http://schemas.openxmlformats.org/officeDocument/2006/relationships/image" Target="../media/image53.jp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7.tiff"/><Relationship Id="rId2" Type="http://schemas.openxmlformats.org/officeDocument/2006/relationships/notesSlide" Target="../notesSlides/notesSlide35.xml"/><Relationship Id="rId16" Type="http://schemas.openxmlformats.org/officeDocument/2006/relationships/image" Target="../media/image66.tiff"/><Relationship Id="rId20" Type="http://schemas.openxmlformats.org/officeDocument/2006/relationships/image" Target="../media/image69.tiff"/><Relationship Id="rId1" Type="http://schemas.openxmlformats.org/officeDocument/2006/relationships/slideLayout" Target="../slideLayouts/slideLayout19.xml"/><Relationship Id="rId6" Type="http://schemas.openxmlformats.org/officeDocument/2006/relationships/image" Target="../media/image56.jpg"/><Relationship Id="rId11" Type="http://schemas.openxmlformats.org/officeDocument/2006/relationships/image" Target="../media/image61.png"/><Relationship Id="rId5" Type="http://schemas.openxmlformats.org/officeDocument/2006/relationships/image" Target="../media/image55.jpeg"/><Relationship Id="rId15" Type="http://schemas.openxmlformats.org/officeDocument/2006/relationships/image" Target="../media/image65.tiff"/><Relationship Id="rId10" Type="http://schemas.openxmlformats.org/officeDocument/2006/relationships/image" Target="../media/image60.png"/><Relationship Id="rId19" Type="http://schemas.openxmlformats.org/officeDocument/2006/relationships/image" Target="../media/image68.tiff"/><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s>
</file>

<file path=ppt/slides/_rels/slide46.xml.rels><?xml version="1.0" encoding="UTF-8" standalone="yes"?>
<Relationships xmlns="http://schemas.openxmlformats.org/package/2006/relationships"><Relationship Id="rId3" Type="http://schemas.openxmlformats.org/officeDocument/2006/relationships/hyperlink" Target="http://www.solvenext.com/" TargetMode="External"/><Relationship Id="rId2" Type="http://schemas.openxmlformats.org/officeDocument/2006/relationships/notesSlide" Target="../notesSlides/notesSlide36.xml"/><Relationship Id="rId1" Type="http://schemas.openxmlformats.org/officeDocument/2006/relationships/slideLayout" Target="../slideLayouts/slideLayout10.xml"/><Relationship Id="rId6" Type="http://schemas.openxmlformats.org/officeDocument/2006/relationships/image" Target="../media/image72.emf"/><Relationship Id="rId5" Type="http://schemas.openxmlformats.org/officeDocument/2006/relationships/image" Target="../media/image71.emf"/><Relationship Id="rId4" Type="http://schemas.openxmlformats.org/officeDocument/2006/relationships/image" Target="../media/image70.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ink-co.com/inks-five-things-choosing-the-right-client-partnerships/" TargetMode="External"/><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hyperlink" Target="https://ink-co.com/marketing-issues-indicate-agency-need/" TargetMode="Externa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hyperlink" Target="https://ink-co.box.com/s/8e04vivupbckdonws26hadrvpsywt997" TargetMode="Externa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hyperlink" Target="http://www.ink-co.com/"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19.xml"/><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48.xml"/><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49.xml"/><Relationship Id="rId1" Type="http://schemas.openxmlformats.org/officeDocument/2006/relationships/slideLayout" Target="../slideLayouts/slideLayout1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64.xml.rels><?xml version="1.0" encoding="UTF-8" standalone="yes"?>
<Relationships xmlns="http://schemas.openxmlformats.org/package/2006/relationships"><Relationship Id="rId8" Type="http://schemas.openxmlformats.org/officeDocument/2006/relationships/image" Target="../media/image30.tiff"/><Relationship Id="rId13" Type="http://schemas.openxmlformats.org/officeDocument/2006/relationships/image" Target="../media/image40.tiff"/><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1.tiff"/><Relationship Id="rId2" Type="http://schemas.openxmlformats.org/officeDocument/2006/relationships/image" Target="../media/image24.png"/><Relationship Id="rId1" Type="http://schemas.openxmlformats.org/officeDocument/2006/relationships/slideLayout" Target="../slideLayouts/slideLayout10.xml"/><Relationship Id="rId6" Type="http://schemas.openxmlformats.org/officeDocument/2006/relationships/image" Target="../media/image28.png"/><Relationship Id="rId11" Type="http://schemas.microsoft.com/office/2007/relationships/hdphoto" Target="../media/hdphoto1.wdp"/><Relationship Id="rId5" Type="http://schemas.openxmlformats.org/officeDocument/2006/relationships/image" Target="../media/image27.png"/><Relationship Id="rId15" Type="http://schemas.openxmlformats.org/officeDocument/2006/relationships/image" Target="../media/image32.png"/><Relationship Id="rId10" Type="http://schemas.openxmlformats.org/officeDocument/2006/relationships/image" Target="../media/image39.png"/><Relationship Id="rId4" Type="http://schemas.openxmlformats.org/officeDocument/2006/relationships/image" Target="../media/image26.png"/><Relationship Id="rId9" Type="http://schemas.openxmlformats.org/officeDocument/2006/relationships/image" Target="../media/image38.tiff"/><Relationship Id="rId14" Type="http://schemas.openxmlformats.org/officeDocument/2006/relationships/image" Target="../media/image80.tiff"/></Relationships>
</file>

<file path=ppt/slides/_rels/slide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0.xml"/><Relationship Id="rId1" Type="http://schemas.openxmlformats.org/officeDocument/2006/relationships/slideLayout" Target="../slideLayouts/slideLayout10.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82.png"/></Relationships>
</file>

<file path=ppt/slides/_rels/slide66.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jpg"/><Relationship Id="rId1" Type="http://schemas.openxmlformats.org/officeDocument/2006/relationships/slideLayout" Target="../slideLayouts/slideLayout21.xml"/><Relationship Id="rId5" Type="http://schemas.openxmlformats.org/officeDocument/2006/relationships/image" Target="../media/image37.emf"/><Relationship Id="rId4" Type="http://schemas.openxmlformats.org/officeDocument/2006/relationships/image" Target="../media/image36.emf"/></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55.xml"/><Relationship Id="rId1" Type="http://schemas.openxmlformats.org/officeDocument/2006/relationships/slideLayout" Target="../slideLayouts/slideLayout14.xml"/><Relationship Id="rId4" Type="http://schemas.openxmlformats.org/officeDocument/2006/relationships/image" Target="../media/image85.emf"/></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6.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57.xml"/><Relationship Id="rId1" Type="http://schemas.openxmlformats.org/officeDocument/2006/relationships/slideLayout" Target="../slideLayouts/slideLayout19.xml"/><Relationship Id="rId5" Type="http://schemas.openxmlformats.org/officeDocument/2006/relationships/image" Target="../media/image72.emf"/><Relationship Id="rId4" Type="http://schemas.openxmlformats.org/officeDocument/2006/relationships/image" Target="../media/image71.emf"/></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9.xml"/><Relationship Id="rId1" Type="http://schemas.openxmlformats.org/officeDocument/2006/relationships/slideLayout" Target="../slideLayouts/slideLayout23.xml"/><Relationship Id="rId6" Type="http://schemas.openxmlformats.org/officeDocument/2006/relationships/image" Target="../media/image89.tiff"/><Relationship Id="rId5" Type="http://schemas.openxmlformats.org/officeDocument/2006/relationships/image" Target="../media/image88.tiff"/><Relationship Id="rId4" Type="http://schemas.openxmlformats.org/officeDocument/2006/relationships/image" Target="../media/image87.tiff"/></Relationships>
</file>

<file path=ppt/slides/_rels/slide77.xml.rels><?xml version="1.0" encoding="UTF-8" standalone="yes"?>
<Relationships xmlns="http://schemas.openxmlformats.org/package/2006/relationships"><Relationship Id="rId3" Type="http://schemas.openxmlformats.org/officeDocument/2006/relationships/image" Target="../media/image90.tiff"/><Relationship Id="rId2" Type="http://schemas.openxmlformats.org/officeDocument/2006/relationships/notesSlide" Target="../notesSlides/notesSlide60.xml"/><Relationship Id="rId1" Type="http://schemas.openxmlformats.org/officeDocument/2006/relationships/slideLayout" Target="../slideLayouts/slideLayout23.xml"/><Relationship Id="rId5" Type="http://schemas.openxmlformats.org/officeDocument/2006/relationships/image" Target="../media/image92.tiff"/><Relationship Id="rId4" Type="http://schemas.openxmlformats.org/officeDocument/2006/relationships/image" Target="../media/image91.tiff"/></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g"/><Relationship Id="rId9" Type="http://schemas.openxmlformats.org/officeDocument/2006/relationships/image" Target="../media/image1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tiff"/><Relationship Id="rId7" Type="http://schemas.openxmlformats.org/officeDocument/2006/relationships/image" Target="../media/image98.png"/><Relationship Id="rId2" Type="http://schemas.openxmlformats.org/officeDocument/2006/relationships/notesSlide" Target="../notesSlides/notesSlide65.xml"/><Relationship Id="rId1" Type="http://schemas.openxmlformats.org/officeDocument/2006/relationships/slideLayout" Target="../slideLayouts/slideLayout19.xml"/><Relationship Id="rId6" Type="http://schemas.openxmlformats.org/officeDocument/2006/relationships/image" Target="../media/image97.tiff"/><Relationship Id="rId5" Type="http://schemas.openxmlformats.org/officeDocument/2006/relationships/image" Target="../media/image96.tiff"/><Relationship Id="rId4" Type="http://schemas.openxmlformats.org/officeDocument/2006/relationships/image" Target="../media/image95.tiff"/></Relationships>
</file>

<file path=ppt/slides/_rels/slide96.xml.rels><?xml version="1.0" encoding="UTF-8" standalone="yes"?>
<Relationships xmlns="http://schemas.openxmlformats.org/package/2006/relationships"><Relationship Id="rId3" Type="http://schemas.openxmlformats.org/officeDocument/2006/relationships/image" Target="../media/image100.tiff"/><Relationship Id="rId2" Type="http://schemas.openxmlformats.org/officeDocument/2006/relationships/notesSlide" Target="../notesSlides/notesSlide66.xml"/><Relationship Id="rId1" Type="http://schemas.openxmlformats.org/officeDocument/2006/relationships/slideLayout" Target="../slideLayouts/slideLayout23.xml"/><Relationship Id="rId6" Type="http://schemas.openxmlformats.org/officeDocument/2006/relationships/image" Target="../media/image103.tiff"/><Relationship Id="rId5" Type="http://schemas.openxmlformats.org/officeDocument/2006/relationships/image" Target="../media/image102.tiff"/><Relationship Id="rId4" Type="http://schemas.openxmlformats.org/officeDocument/2006/relationships/image" Target="../media/image10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0EAF1A-CA66-F24D-9E62-B17C26F316EB}"/>
              </a:ext>
            </a:extLst>
          </p:cNvPr>
          <p:cNvSpPr>
            <a:spLocks noGrp="1"/>
          </p:cNvSpPr>
          <p:nvPr>
            <p:ph type="title"/>
          </p:nvPr>
        </p:nvSpPr>
        <p:spPr/>
        <p:txBody>
          <a:bodyPr/>
          <a:lstStyle/>
          <a:p>
            <a:r>
              <a:rPr lang="en-US" dirty="0">
                <a:solidFill>
                  <a:schemeClr val="accent4"/>
                </a:solidFill>
              </a:rPr>
              <a:t>INK Template Deck | 2020</a:t>
            </a:r>
          </a:p>
        </p:txBody>
      </p:sp>
    </p:spTree>
    <p:extLst>
      <p:ext uri="{BB962C8B-B14F-4D97-AF65-F5344CB8AC3E}">
        <p14:creationId xmlns:p14="http://schemas.microsoft.com/office/powerpoint/2010/main" val="733590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phic 26">
            <a:extLst>
              <a:ext uri="{FF2B5EF4-FFF2-40B4-BE49-F238E27FC236}">
                <a16:creationId xmlns:a16="http://schemas.microsoft.com/office/drawing/2014/main" id="{37751B16-85B6-F544-8D3F-B174EAA43F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69654" y="2596753"/>
            <a:ext cx="2030855" cy="490206"/>
          </a:xfrm>
          <a:prstGeom prst="rect">
            <a:avLst/>
          </a:prstGeom>
        </p:spPr>
      </p:pic>
      <p:pic>
        <p:nvPicPr>
          <p:cNvPr id="24" name="Graphic 23">
            <a:extLst>
              <a:ext uri="{FF2B5EF4-FFF2-40B4-BE49-F238E27FC236}">
                <a16:creationId xmlns:a16="http://schemas.microsoft.com/office/drawing/2014/main" id="{5A6A748C-F6A8-AC4A-80A1-5BD6D3A6E6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82874" y="3841751"/>
            <a:ext cx="1899734" cy="522064"/>
          </a:xfrm>
          <a:prstGeom prst="rect">
            <a:avLst/>
          </a:prstGeom>
        </p:spPr>
      </p:pic>
      <p:pic>
        <p:nvPicPr>
          <p:cNvPr id="17" name="Graphic 16">
            <a:extLst>
              <a:ext uri="{FF2B5EF4-FFF2-40B4-BE49-F238E27FC236}">
                <a16:creationId xmlns:a16="http://schemas.microsoft.com/office/drawing/2014/main" id="{CDF490D0-C8CD-DA42-BD2D-55E5CC51F2B1}"/>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13223" t="27519" r="11358" b="26266"/>
          <a:stretch/>
        </p:blipFill>
        <p:spPr>
          <a:xfrm>
            <a:off x="3441075" y="5035283"/>
            <a:ext cx="1945222" cy="538152"/>
          </a:xfrm>
          <a:prstGeom prst="rect">
            <a:avLst/>
          </a:prstGeom>
        </p:spPr>
      </p:pic>
      <p:sp>
        <p:nvSpPr>
          <p:cNvPr id="6" name="Slide Number Placeholder 5"/>
          <p:cNvSpPr>
            <a:spLocks noGrp="1"/>
          </p:cNvSpPr>
          <p:nvPr>
            <p:ph type="sldNum" sz="quarter" idx="12"/>
          </p:nvPr>
        </p:nvSpPr>
        <p:spPr/>
        <p:txBody>
          <a:bodyPr/>
          <a:lstStyle/>
          <a:p>
            <a:pPr lvl="0"/>
            <a:fld id="{B15A4BD5-B51F-9048-892F-7599ACE81F82}" type="slidenum">
              <a:rPr lang="en-US" noProof="0" smtClean="0"/>
              <a:pPr lvl="0"/>
              <a:t>10</a:t>
            </a:fld>
            <a:endParaRPr lang="en-US" noProof="0" dirty="0"/>
          </a:p>
        </p:txBody>
      </p:sp>
      <p:sp>
        <p:nvSpPr>
          <p:cNvPr id="5" name="Footer Placeholder 4"/>
          <p:cNvSpPr>
            <a:spLocks noGrp="1"/>
          </p:cNvSpPr>
          <p:nvPr>
            <p:ph type="ftr" sz="quarter" idx="3"/>
          </p:nvPr>
        </p:nvSpPr>
        <p:spPr/>
        <p:txBody>
          <a:bodyPr/>
          <a:lstStyle/>
          <a:p>
            <a:pPr lvl="0"/>
            <a:r>
              <a:rPr lang="en-US" noProof="0" dirty="0"/>
              <a:t>INK-CO.COM  |</a:t>
            </a:r>
          </a:p>
        </p:txBody>
      </p:sp>
      <p:sp>
        <p:nvSpPr>
          <p:cNvPr id="4" name="Title 3">
            <a:extLst>
              <a:ext uri="{FF2B5EF4-FFF2-40B4-BE49-F238E27FC236}">
                <a16:creationId xmlns:a16="http://schemas.microsoft.com/office/drawing/2014/main" id="{96F08BB2-59D5-7F47-AC91-10A4FD19AB33}"/>
              </a:ext>
            </a:extLst>
          </p:cNvPr>
          <p:cNvSpPr>
            <a:spLocks noGrp="1"/>
          </p:cNvSpPr>
          <p:nvPr>
            <p:ph type="title"/>
          </p:nvPr>
        </p:nvSpPr>
        <p:spPr/>
        <p:txBody>
          <a:bodyPr/>
          <a:lstStyle/>
          <a:p>
            <a:r>
              <a:rPr lang="en-US" dirty="0"/>
              <a:t>A few of our </a:t>
            </a:r>
            <a:br>
              <a:rPr lang="en-US" dirty="0"/>
            </a:br>
            <a:r>
              <a:rPr lang="en-US" dirty="0"/>
              <a:t>client partners</a:t>
            </a:r>
          </a:p>
        </p:txBody>
      </p:sp>
      <p:sp>
        <p:nvSpPr>
          <p:cNvPr id="19" name="Text Placeholder 5">
            <a:extLst>
              <a:ext uri="{FF2B5EF4-FFF2-40B4-BE49-F238E27FC236}">
                <a16:creationId xmlns:a16="http://schemas.microsoft.com/office/drawing/2014/main" id="{E20A918B-4126-4344-BFE2-1D8E9A5FFC17}"/>
              </a:ext>
            </a:extLst>
          </p:cNvPr>
          <p:cNvSpPr>
            <a:spLocks noGrp="1"/>
          </p:cNvSpPr>
          <p:nvPr>
            <p:ph type="body" idx="1"/>
          </p:nvPr>
        </p:nvSpPr>
        <p:spPr>
          <a:xfrm>
            <a:off x="5690194" y="388973"/>
            <a:ext cx="5984881" cy="1010473"/>
          </a:xfrm>
        </p:spPr>
        <p:txBody>
          <a:bodyPr/>
          <a:lstStyle/>
          <a:p>
            <a:pPr marL="58738" indent="-58738"/>
            <a:r>
              <a:rPr lang="en-US" i="1" dirty="0"/>
              <a:t>“INK fit seamlessly into our workflow, providing data-driven benchmarks and opportunities for growth within our media relations, content, and digital strategies. Not only that, INK outperformed on almost every metric, elevating our share of voice and improving brand awareness to position us as a leader.”</a:t>
            </a:r>
            <a:endParaRPr lang="en-US" sz="1200" b="1" dirty="0">
              <a:solidFill>
                <a:schemeClr val="accent4"/>
              </a:solidFill>
            </a:endParaRPr>
          </a:p>
        </p:txBody>
      </p:sp>
      <p:pic>
        <p:nvPicPr>
          <p:cNvPr id="31" name="Picture 30">
            <a:extLst>
              <a:ext uri="{FF2B5EF4-FFF2-40B4-BE49-F238E27FC236}">
                <a16:creationId xmlns:a16="http://schemas.microsoft.com/office/drawing/2014/main" id="{2D385DA1-D665-3949-9478-41C1D6C6A1EA}"/>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816697" y="2421322"/>
            <a:ext cx="1759900" cy="632871"/>
          </a:xfrm>
          <a:prstGeom prst="rect">
            <a:avLst/>
          </a:prstGeom>
        </p:spPr>
      </p:pic>
      <p:pic>
        <p:nvPicPr>
          <p:cNvPr id="39" name="Picture 38">
            <a:extLst>
              <a:ext uri="{FF2B5EF4-FFF2-40B4-BE49-F238E27FC236}">
                <a16:creationId xmlns:a16="http://schemas.microsoft.com/office/drawing/2014/main" id="{6993080D-C217-464B-A18A-A84001ECB3EF}"/>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6283084" y="2534830"/>
            <a:ext cx="2139020" cy="483850"/>
          </a:xfrm>
          <a:prstGeom prst="rect">
            <a:avLst/>
          </a:prstGeom>
        </p:spPr>
      </p:pic>
      <p:pic>
        <p:nvPicPr>
          <p:cNvPr id="26" name="Picture 25">
            <a:extLst>
              <a:ext uri="{FF2B5EF4-FFF2-40B4-BE49-F238E27FC236}">
                <a16:creationId xmlns:a16="http://schemas.microsoft.com/office/drawing/2014/main" id="{B638E729-D887-FC44-A962-2AA3CBECE3F5}"/>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08329" y="5119590"/>
            <a:ext cx="1701916" cy="453845"/>
          </a:xfrm>
          <a:prstGeom prst="rect">
            <a:avLst/>
          </a:prstGeom>
        </p:spPr>
      </p:pic>
      <p:pic>
        <p:nvPicPr>
          <p:cNvPr id="7" name="Picture 6">
            <a:extLst>
              <a:ext uri="{FF2B5EF4-FFF2-40B4-BE49-F238E27FC236}">
                <a16:creationId xmlns:a16="http://schemas.microsoft.com/office/drawing/2014/main" id="{A52931C0-3189-A84E-AF8C-BD1D1B5E002F}"/>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l="13770" t="39275" r="13175" b="39201"/>
          <a:stretch/>
        </p:blipFill>
        <p:spPr>
          <a:xfrm>
            <a:off x="3304330" y="2393008"/>
            <a:ext cx="2098683" cy="618333"/>
          </a:xfrm>
          <a:prstGeom prst="rect">
            <a:avLst/>
          </a:prstGeom>
        </p:spPr>
      </p:pic>
      <p:grpSp>
        <p:nvGrpSpPr>
          <p:cNvPr id="13" name="Group 12">
            <a:extLst>
              <a:ext uri="{FF2B5EF4-FFF2-40B4-BE49-F238E27FC236}">
                <a16:creationId xmlns:a16="http://schemas.microsoft.com/office/drawing/2014/main" id="{E60BFED9-C488-8B40-8899-A9D2CF2AD1DD}"/>
              </a:ext>
            </a:extLst>
          </p:cNvPr>
          <p:cNvGrpSpPr/>
          <p:nvPr/>
        </p:nvGrpSpPr>
        <p:grpSpPr>
          <a:xfrm>
            <a:off x="3252512" y="3871719"/>
            <a:ext cx="2487023" cy="365870"/>
            <a:chOff x="885437" y="497168"/>
            <a:chExt cx="3086488" cy="495209"/>
          </a:xfrm>
        </p:grpSpPr>
        <p:pic>
          <p:nvPicPr>
            <p:cNvPr id="10" name="Picture 9">
              <a:extLst>
                <a:ext uri="{FF2B5EF4-FFF2-40B4-BE49-F238E27FC236}">
                  <a16:creationId xmlns:a16="http://schemas.microsoft.com/office/drawing/2014/main" id="{76266B5B-3C12-E045-B1D0-0D8B34E6E2BB}"/>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2619649" y="497168"/>
              <a:ext cx="1352276" cy="495209"/>
            </a:xfrm>
            <a:prstGeom prst="rect">
              <a:avLst/>
            </a:prstGeom>
          </p:spPr>
        </p:pic>
        <p:pic>
          <p:nvPicPr>
            <p:cNvPr id="12" name="Picture 11">
              <a:extLst>
                <a:ext uri="{FF2B5EF4-FFF2-40B4-BE49-F238E27FC236}">
                  <a16:creationId xmlns:a16="http://schemas.microsoft.com/office/drawing/2014/main" id="{3509CD52-47FF-A04C-9502-557103FE2F5E}"/>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885437" y="523753"/>
              <a:ext cx="1625364" cy="436019"/>
            </a:xfrm>
            <a:prstGeom prst="rect">
              <a:avLst/>
            </a:prstGeom>
          </p:spPr>
        </p:pic>
      </p:grpSp>
      <p:pic>
        <p:nvPicPr>
          <p:cNvPr id="2" name="Picture 1">
            <a:extLst>
              <a:ext uri="{FF2B5EF4-FFF2-40B4-BE49-F238E27FC236}">
                <a16:creationId xmlns:a16="http://schemas.microsoft.com/office/drawing/2014/main" id="{110A16E7-3568-8A45-9E43-DC10A1CBDDDF}"/>
              </a:ext>
            </a:extLst>
          </p:cNvPr>
          <p:cNvPicPr>
            <a:picLocks noChangeAspect="1"/>
          </p:cNvPicPr>
          <p:nvPr/>
        </p:nvPicPr>
        <p:blipFill>
          <a:blip r:embed="rId15"/>
          <a:stretch>
            <a:fillRect/>
          </a:stretch>
        </p:blipFill>
        <p:spPr>
          <a:xfrm>
            <a:off x="816697" y="3803807"/>
            <a:ext cx="1464530" cy="488176"/>
          </a:xfrm>
          <a:prstGeom prst="rect">
            <a:avLst/>
          </a:prstGeom>
        </p:spPr>
      </p:pic>
      <p:pic>
        <p:nvPicPr>
          <p:cNvPr id="15" name="Picture 14">
            <a:extLst>
              <a:ext uri="{FF2B5EF4-FFF2-40B4-BE49-F238E27FC236}">
                <a16:creationId xmlns:a16="http://schemas.microsoft.com/office/drawing/2014/main" id="{E9992D82-D488-C948-A2E2-5D84789DB894}"/>
              </a:ext>
            </a:extLst>
          </p:cNvPr>
          <p:cNvPicPr>
            <a:picLocks noChangeAspect="1"/>
          </p:cNvPicPr>
          <p:nvPr/>
        </p:nvPicPr>
        <p:blipFill>
          <a:blip r:embed="rId16">
            <a:biLevel thresh="50000"/>
          </a:blip>
          <a:stretch>
            <a:fillRect/>
          </a:stretch>
        </p:blipFill>
        <p:spPr>
          <a:xfrm>
            <a:off x="9161355" y="3988923"/>
            <a:ext cx="2171675" cy="219187"/>
          </a:xfrm>
          <a:prstGeom prst="rect">
            <a:avLst/>
          </a:prstGeom>
        </p:spPr>
      </p:pic>
      <p:pic>
        <p:nvPicPr>
          <p:cNvPr id="21" name="Picture 20">
            <a:extLst>
              <a:ext uri="{FF2B5EF4-FFF2-40B4-BE49-F238E27FC236}">
                <a16:creationId xmlns:a16="http://schemas.microsoft.com/office/drawing/2014/main" id="{31300F99-347E-8349-B1BE-67E8085D890B}"/>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9112354" y="5123440"/>
            <a:ext cx="2371317" cy="349415"/>
          </a:xfrm>
          <a:prstGeom prst="rect">
            <a:avLst/>
          </a:prstGeom>
        </p:spPr>
      </p:pic>
      <p:sp>
        <p:nvSpPr>
          <p:cNvPr id="8" name="Rectangle 7">
            <a:extLst>
              <a:ext uri="{FF2B5EF4-FFF2-40B4-BE49-F238E27FC236}">
                <a16:creationId xmlns:a16="http://schemas.microsoft.com/office/drawing/2014/main" id="{0114608C-5634-344D-85A1-C2A76FC45CA6}"/>
              </a:ext>
            </a:extLst>
          </p:cNvPr>
          <p:cNvSpPr/>
          <p:nvPr/>
        </p:nvSpPr>
        <p:spPr>
          <a:xfrm>
            <a:off x="5648123" y="1438306"/>
            <a:ext cx="2993127" cy="276999"/>
          </a:xfrm>
          <a:prstGeom prst="rect">
            <a:avLst/>
          </a:prstGeom>
        </p:spPr>
        <p:txBody>
          <a:bodyPr wrap="none">
            <a:spAutoFit/>
          </a:bodyPr>
          <a:lstStyle/>
          <a:p>
            <a:r>
              <a:rPr lang="en-US" sz="1200" b="1" dirty="0">
                <a:solidFill>
                  <a:srgbClr val="23B280"/>
                </a:solidFill>
                <a:latin typeface="Brandon Grotesque" charset="0"/>
              </a:rPr>
              <a:t>JONATHAN KANAREK, COO, BUILDFAX</a:t>
            </a:r>
            <a:endParaRPr lang="en-US" dirty="0"/>
          </a:p>
        </p:txBody>
      </p:sp>
      <p:pic>
        <p:nvPicPr>
          <p:cNvPr id="28" name="Picture 27" descr="A picture containing food&#10;&#10;Description automatically generated">
            <a:extLst>
              <a:ext uri="{FF2B5EF4-FFF2-40B4-BE49-F238E27FC236}">
                <a16:creationId xmlns:a16="http://schemas.microsoft.com/office/drawing/2014/main" id="{4F2368C2-EA7F-6041-AF29-15ECEED17635}"/>
              </a:ext>
            </a:extLst>
          </p:cNvPr>
          <p:cNvPicPr>
            <a:picLocks noChangeAspect="1"/>
          </p:cNvPicPr>
          <p:nvPr/>
        </p:nvPicPr>
        <p:blipFill rotWithShape="1">
          <a:blip r:embed="rId18" cstate="print">
            <a:extLst>
              <a:ext uri="{28A0092B-C50C-407E-A947-70E740481C1C}">
                <a14:useLocalDpi xmlns:a14="http://schemas.microsoft.com/office/drawing/2010/main"/>
              </a:ext>
            </a:extLst>
          </a:blip>
          <a:srcRect/>
          <a:stretch/>
        </p:blipFill>
        <p:spPr>
          <a:xfrm>
            <a:off x="6120162" y="5117458"/>
            <a:ext cx="2519420" cy="368674"/>
          </a:xfrm>
          <a:prstGeom prst="rect">
            <a:avLst/>
          </a:prstGeom>
        </p:spPr>
      </p:pic>
    </p:spTree>
    <p:extLst>
      <p:ext uri="{BB962C8B-B14F-4D97-AF65-F5344CB8AC3E}">
        <p14:creationId xmlns:p14="http://schemas.microsoft.com/office/powerpoint/2010/main" val="2047707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74E2F5-88EF-1C41-8970-8FBB7340B73C}"/>
              </a:ext>
            </a:extLst>
          </p:cNvPr>
          <p:cNvSpPr>
            <a:spLocks noGrp="1"/>
          </p:cNvSpPr>
          <p:nvPr>
            <p:ph type="body" idx="1"/>
          </p:nvPr>
        </p:nvSpPr>
        <p:spPr>
          <a:xfrm>
            <a:off x="533400" y="3429000"/>
            <a:ext cx="7097110" cy="2373853"/>
          </a:xfrm>
        </p:spPr>
        <p:txBody>
          <a:bodyPr/>
          <a:lstStyle/>
          <a:p>
            <a:r>
              <a:rPr lang="en-US" sz="1600" dirty="0"/>
              <a:t>Our typical client engagement lasts from two to five years to reach important milestones and long-term visions for success. We are a strategic partner and consider opportunities when there is a need for both strategic leadership and expert execution. We engage with only a small number of new clients each year due to the depth and commitment of our relationships. </a:t>
            </a:r>
          </a:p>
          <a:p>
            <a:pPr>
              <a:spcAft>
                <a:spcPts val="0"/>
              </a:spcAft>
            </a:pPr>
            <a:r>
              <a:rPr lang="en-US" sz="1600" dirty="0"/>
              <a:t>Our minimum client engagement is $200,000 in fees per year, with clients generally spending $360,000 to over $1,200,00 annually. We are also open to a series of projects with a minimum investment of $40,000 for the first engagement. </a:t>
            </a:r>
          </a:p>
        </p:txBody>
      </p:sp>
      <p:sp>
        <p:nvSpPr>
          <p:cNvPr id="4" name="Title 3">
            <a:extLst>
              <a:ext uri="{FF2B5EF4-FFF2-40B4-BE49-F238E27FC236}">
                <a16:creationId xmlns:a16="http://schemas.microsoft.com/office/drawing/2014/main" id="{5234C95F-0D81-FA49-8DB2-C22BCE77B052}"/>
              </a:ext>
            </a:extLst>
          </p:cNvPr>
          <p:cNvSpPr>
            <a:spLocks noGrp="1"/>
          </p:cNvSpPr>
          <p:nvPr>
            <p:ph type="title"/>
          </p:nvPr>
        </p:nvSpPr>
        <p:spPr/>
        <p:txBody>
          <a:bodyPr/>
          <a:lstStyle/>
          <a:p>
            <a:r>
              <a:rPr lang="en-US" dirty="0"/>
              <a:t>We’re in the Business</a:t>
            </a:r>
            <a:br>
              <a:rPr lang="en-US" dirty="0"/>
            </a:br>
            <a:r>
              <a:rPr lang="en-US" dirty="0"/>
              <a:t>of Value Creation.</a:t>
            </a:r>
          </a:p>
        </p:txBody>
      </p:sp>
      <p:sp>
        <p:nvSpPr>
          <p:cNvPr id="5" name="Content Placeholder 4">
            <a:extLst>
              <a:ext uri="{FF2B5EF4-FFF2-40B4-BE49-F238E27FC236}">
                <a16:creationId xmlns:a16="http://schemas.microsoft.com/office/drawing/2014/main" id="{076A7693-FB40-A042-B75E-635AC1276DF6}"/>
              </a:ext>
            </a:extLst>
          </p:cNvPr>
          <p:cNvSpPr>
            <a:spLocks noGrp="1"/>
          </p:cNvSpPr>
          <p:nvPr>
            <p:ph idx="11"/>
          </p:nvPr>
        </p:nvSpPr>
        <p:spPr/>
        <p:txBody>
          <a:bodyPr/>
          <a:lstStyle/>
          <a:p>
            <a:r>
              <a:rPr lang="en-US" dirty="0">
                <a:solidFill>
                  <a:schemeClr val="accent4"/>
                </a:solidFill>
              </a:rPr>
              <a:t>Our Pricing</a:t>
            </a:r>
          </a:p>
        </p:txBody>
      </p:sp>
      <p:cxnSp>
        <p:nvCxnSpPr>
          <p:cNvPr id="6" name="Straight Connector 5">
            <a:extLst>
              <a:ext uri="{FF2B5EF4-FFF2-40B4-BE49-F238E27FC236}">
                <a16:creationId xmlns:a16="http://schemas.microsoft.com/office/drawing/2014/main" id="{BB85B1AE-9302-D949-A109-196FB1AD2B1D}"/>
              </a:ext>
            </a:extLst>
          </p:cNvPr>
          <p:cNvCxnSpPr>
            <a:cxnSpLocks/>
          </p:cNvCxnSpPr>
          <p:nvPr/>
        </p:nvCxnSpPr>
        <p:spPr>
          <a:xfrm>
            <a:off x="533400" y="3114961"/>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3291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3">
            <a:extLst>
              <a:ext uri="{FF2B5EF4-FFF2-40B4-BE49-F238E27FC236}">
                <a16:creationId xmlns:a16="http://schemas.microsoft.com/office/drawing/2014/main" id="{13F160C0-9BD7-9147-B25B-85B5D5B4CC0B}"/>
              </a:ext>
            </a:extLst>
          </p:cNvPr>
          <p:cNvPicPr>
            <a:picLocks noChangeAspect="1"/>
          </p:cNvPicPr>
          <p:nvPr/>
        </p:nvPicPr>
        <p:blipFill>
          <a:blip r:embed="rId3" cstate="print">
            <a:alphaModFix amt="50000"/>
            <a:extLst>
              <a:ext uri="{28A0092B-C50C-407E-A947-70E740481C1C}">
                <a14:useLocalDpi xmlns:a14="http://schemas.microsoft.com/office/drawing/2010/main"/>
              </a:ext>
            </a:extLst>
          </a:blip>
          <a:srcRect/>
          <a:stretch/>
        </p:blipFill>
        <p:spPr>
          <a:xfrm>
            <a:off x="-2" y="0"/>
            <a:ext cx="12192000" cy="5842084"/>
          </a:xfrm>
          <a:prstGeom prst="rect">
            <a:avLst/>
          </a:prstGeom>
          <a:solidFill>
            <a:srgbClr val="000000"/>
          </a:solidFill>
        </p:spPr>
      </p:pic>
      <p:sp>
        <p:nvSpPr>
          <p:cNvPr id="5" name="Rectangle 4">
            <a:extLst>
              <a:ext uri="{FF2B5EF4-FFF2-40B4-BE49-F238E27FC236}">
                <a16:creationId xmlns:a16="http://schemas.microsoft.com/office/drawing/2014/main" id="{3BB4904A-5F71-0040-B9C5-51A3953CCAAE}"/>
              </a:ext>
            </a:extLst>
          </p:cNvPr>
          <p:cNvSpPr/>
          <p:nvPr/>
        </p:nvSpPr>
        <p:spPr>
          <a:xfrm>
            <a:off x="-2" y="6011058"/>
            <a:ext cx="12192001" cy="846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98B076DD-425C-214B-94C8-E9E61E84A139}"/>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5454" b="-3895"/>
          <a:stretch/>
        </p:blipFill>
        <p:spPr>
          <a:xfrm>
            <a:off x="5881707" y="6025486"/>
            <a:ext cx="428586" cy="592552"/>
          </a:xfrm>
          <a:prstGeom prst="rect">
            <a:avLst/>
          </a:prstGeom>
        </p:spPr>
      </p:pic>
      <p:pic>
        <p:nvPicPr>
          <p:cNvPr id="7" name="Picture 6">
            <a:extLst>
              <a:ext uri="{FF2B5EF4-FFF2-40B4-BE49-F238E27FC236}">
                <a16:creationId xmlns:a16="http://schemas.microsoft.com/office/drawing/2014/main" id="{3EEAB3AF-C974-884B-AB43-7C9EFC7D63A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b="-2237"/>
          <a:stretch/>
        </p:blipFill>
        <p:spPr>
          <a:xfrm>
            <a:off x="7037572" y="6022869"/>
            <a:ext cx="494204" cy="544121"/>
          </a:xfrm>
          <a:prstGeom prst="rect">
            <a:avLst/>
          </a:prstGeom>
        </p:spPr>
      </p:pic>
      <p:pic>
        <p:nvPicPr>
          <p:cNvPr id="8" name="Picture 7">
            <a:extLst>
              <a:ext uri="{FF2B5EF4-FFF2-40B4-BE49-F238E27FC236}">
                <a16:creationId xmlns:a16="http://schemas.microsoft.com/office/drawing/2014/main" id="{359FC45F-A263-BE43-AEA0-C1AC239BA69D}"/>
              </a:ext>
            </a:extLst>
          </p:cNvPr>
          <p:cNvPicPr>
            <a:picLocks noChangeAspect="1"/>
          </p:cNvPicPr>
          <p:nvPr/>
        </p:nvPicPr>
        <p:blipFill>
          <a:blip r:embed="rId6"/>
          <a:stretch>
            <a:fillRect/>
          </a:stretch>
        </p:blipFill>
        <p:spPr>
          <a:xfrm>
            <a:off x="4571700" y="6062932"/>
            <a:ext cx="641966" cy="463995"/>
          </a:xfrm>
          <a:prstGeom prst="rect">
            <a:avLst/>
          </a:prstGeom>
        </p:spPr>
      </p:pic>
      <p:sp>
        <p:nvSpPr>
          <p:cNvPr id="9" name="Text Placeholder 3">
            <a:extLst>
              <a:ext uri="{FF2B5EF4-FFF2-40B4-BE49-F238E27FC236}">
                <a16:creationId xmlns:a16="http://schemas.microsoft.com/office/drawing/2014/main" id="{BF02FA33-2179-F846-9405-2606CE486EAF}"/>
              </a:ext>
            </a:extLst>
          </p:cNvPr>
          <p:cNvSpPr txBox="1">
            <a:spLocks/>
          </p:cNvSpPr>
          <p:nvPr/>
        </p:nvSpPr>
        <p:spPr>
          <a:xfrm>
            <a:off x="1661747" y="1484886"/>
            <a:ext cx="8868508" cy="2872312"/>
          </a:xfrm>
          <a:prstGeom prst="rect">
            <a:avLst/>
          </a:prstGeom>
        </p:spPr>
        <p:txBody>
          <a:bodyPr vert="horz" lIns="0" tIns="0" rIns="0" bIns="0" rtlCol="0" anchor="b" anchorCtr="0">
            <a:noAutofit/>
          </a:bodyPr>
          <a:lstStyle>
            <a:lvl1pPr marL="0" indent="0" algn="ctr" defTabSz="914400" rtl="0" eaLnBrk="1" latinLnBrk="0" hangingPunct="1">
              <a:lnSpc>
                <a:spcPct val="100000"/>
              </a:lnSpc>
              <a:spcBef>
                <a:spcPts val="600"/>
              </a:spcBef>
              <a:buFont typeface="Arial"/>
              <a:buNone/>
              <a:defRPr sz="6000" b="0" i="0" kern="1200" cap="all" baseline="0">
                <a:solidFill>
                  <a:schemeClr val="bg1"/>
                </a:solidFill>
                <a:latin typeface="League Gothic" charset="0"/>
                <a:ea typeface="League Gothic" charset="0"/>
                <a:cs typeface="League Gothic" charset="0"/>
              </a:defRPr>
            </a:lvl1pPr>
            <a:lvl2pPr marL="457200" indent="0" algn="l" defTabSz="914400" rtl="0" eaLnBrk="1" latinLnBrk="0" hangingPunct="1">
              <a:lnSpc>
                <a:spcPct val="100000"/>
              </a:lnSpc>
              <a:spcBef>
                <a:spcPts val="500"/>
              </a:spcBef>
              <a:buFont typeface="Arial"/>
              <a:buNone/>
              <a:defRPr sz="2000" b="0" i="0" kern="1200">
                <a:solidFill>
                  <a:schemeClr val="tx1">
                    <a:tint val="75000"/>
                  </a:schemeClr>
                </a:solidFill>
                <a:latin typeface="Brandon Grotesque" charset="0"/>
                <a:ea typeface="Brandon Grotesque" charset="0"/>
                <a:cs typeface="Brandon Grotesque" charset="0"/>
              </a:defRPr>
            </a:lvl2pPr>
            <a:lvl3pPr marL="914400" indent="0" algn="l" defTabSz="914400" rtl="0" eaLnBrk="1" latinLnBrk="0" hangingPunct="1">
              <a:lnSpc>
                <a:spcPct val="100000"/>
              </a:lnSpc>
              <a:spcBef>
                <a:spcPts val="500"/>
              </a:spcBef>
              <a:buFont typeface="Arial"/>
              <a:buNone/>
              <a:defRPr sz="1800" b="0" i="0" kern="1200">
                <a:solidFill>
                  <a:schemeClr val="tx1">
                    <a:tint val="75000"/>
                  </a:schemeClr>
                </a:solidFill>
                <a:latin typeface="Brandon Grotesque" charset="0"/>
                <a:ea typeface="Brandon Grotesque" charset="0"/>
                <a:cs typeface="Brandon Grotesque" charset="0"/>
              </a:defRPr>
            </a:lvl3pPr>
            <a:lvl4pPr marL="13716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4pPr>
            <a:lvl5pPr marL="18288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nSpc>
                <a:spcPct val="80000"/>
              </a:lnSpc>
            </a:pPr>
            <a:r>
              <a:rPr lang="en-US" sz="2800" cap="none" dirty="0">
                <a:latin typeface="League Gothic" pitchFamily="2" charset="0"/>
              </a:rPr>
              <a:t>OUR MISSION IS SIMPLE, BUT IT GUIDES EVERYTHING WE DO.</a:t>
            </a:r>
            <a:br>
              <a:rPr lang="en-US" sz="2500" cap="none" dirty="0">
                <a:latin typeface="Brandon Grotesque" panose="020B0503020203060202" pitchFamily="34" charset="77"/>
              </a:rPr>
            </a:br>
            <a:endParaRPr lang="en-US" sz="2500" cap="none" dirty="0">
              <a:latin typeface="Brandon Grotesque" panose="020B0503020203060202" pitchFamily="34" charset="77"/>
            </a:endParaRPr>
          </a:p>
          <a:p>
            <a:pPr>
              <a:lnSpc>
                <a:spcPct val="80000"/>
              </a:lnSpc>
            </a:pPr>
            <a:r>
              <a:rPr lang="en-US" sz="8000" dirty="0"/>
              <a:t>Good work with good people makes for a good life.</a:t>
            </a:r>
          </a:p>
        </p:txBody>
      </p:sp>
    </p:spTree>
    <p:extLst>
      <p:ext uri="{BB962C8B-B14F-4D97-AF65-F5344CB8AC3E}">
        <p14:creationId xmlns:p14="http://schemas.microsoft.com/office/powerpoint/2010/main" val="3395359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02032B-011D-3C42-8205-C344392C1D7D}"/>
              </a:ext>
            </a:extLst>
          </p:cNvPr>
          <p:cNvSpPr>
            <a:spLocks noGrp="1"/>
          </p:cNvSpPr>
          <p:nvPr>
            <p:ph type="body" idx="1"/>
          </p:nvPr>
        </p:nvSpPr>
        <p:spPr>
          <a:xfrm>
            <a:off x="2256312" y="2884486"/>
            <a:ext cx="7410201" cy="1326704"/>
          </a:xfrm>
        </p:spPr>
        <p:txBody>
          <a:bodyPr/>
          <a:lstStyle/>
          <a:p>
            <a:r>
              <a:rPr lang="en-US" dirty="0"/>
              <a:t>More information and insights at </a:t>
            </a:r>
            <a:r>
              <a:rPr lang="en-US" dirty="0">
                <a:solidFill>
                  <a:srgbClr val="30A674"/>
                </a:solidFill>
                <a:hlinkClick r:id="rId3"/>
              </a:rPr>
              <a:t>www.ink-co.com</a:t>
            </a:r>
            <a:endParaRPr lang="en-US" dirty="0">
              <a:solidFill>
                <a:srgbClr val="30A674"/>
              </a:solidFill>
            </a:endParaRPr>
          </a:p>
        </p:txBody>
      </p:sp>
    </p:spTree>
    <p:extLst>
      <p:ext uri="{BB962C8B-B14F-4D97-AF65-F5344CB8AC3E}">
        <p14:creationId xmlns:p14="http://schemas.microsoft.com/office/powerpoint/2010/main" val="189304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0B116F-B4B3-5345-A3BA-BA5A91A71AF8}"/>
              </a:ext>
            </a:extLst>
          </p:cNvPr>
          <p:cNvSpPr>
            <a:spLocks noGrp="1"/>
          </p:cNvSpPr>
          <p:nvPr>
            <p:ph type="body" idx="1"/>
          </p:nvPr>
        </p:nvSpPr>
        <p:spPr/>
        <p:txBody>
          <a:bodyPr/>
          <a:lstStyle/>
          <a:p>
            <a:r>
              <a:rPr lang="en-US" dirty="0"/>
              <a:t>Thank you</a:t>
            </a:r>
          </a:p>
        </p:txBody>
      </p:sp>
    </p:spTree>
    <p:extLst>
      <p:ext uri="{BB962C8B-B14F-4D97-AF65-F5344CB8AC3E}">
        <p14:creationId xmlns:p14="http://schemas.microsoft.com/office/powerpoint/2010/main" val="3391754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40A01C-9220-6147-A960-4825D47DA73B}"/>
              </a:ext>
            </a:extLst>
          </p:cNvPr>
          <p:cNvSpPr>
            <a:spLocks noGrp="1"/>
          </p:cNvSpPr>
          <p:nvPr>
            <p:ph type="body" idx="1"/>
          </p:nvPr>
        </p:nvSpPr>
        <p:spPr>
          <a:xfrm>
            <a:off x="2118167" y="1524000"/>
            <a:ext cx="7927108" cy="3836893"/>
          </a:xfrm>
        </p:spPr>
        <p:txBody>
          <a:bodyPr/>
          <a:lstStyle/>
          <a:p>
            <a:r>
              <a:rPr lang="en-US" sz="6000" dirty="0">
                <a:solidFill>
                  <a:srgbClr val="D75A6A"/>
                </a:solidFill>
                <a:latin typeface="League Gothic" pitchFamily="2" charset="77"/>
              </a:rPr>
              <a:t>SENT PROPOSAL TEMPLATE</a:t>
            </a:r>
          </a:p>
        </p:txBody>
      </p:sp>
      <p:sp>
        <p:nvSpPr>
          <p:cNvPr id="3" name="Rectangle 2">
            <a:extLst>
              <a:ext uri="{FF2B5EF4-FFF2-40B4-BE49-F238E27FC236}">
                <a16:creationId xmlns:a16="http://schemas.microsoft.com/office/drawing/2014/main" id="{BBACB3CD-EFD7-D14E-A082-20A3EE5D85D4}"/>
              </a:ext>
            </a:extLst>
          </p:cNvPr>
          <p:cNvSpPr/>
          <p:nvPr/>
        </p:nvSpPr>
        <p:spPr>
          <a:xfrm>
            <a:off x="834572" y="705757"/>
            <a:ext cx="10522856" cy="5446486"/>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League Gothic" pitchFamily="2" charset="77"/>
              </a:rPr>
              <a:t>SENT PROPOSAL TEMPLATE</a:t>
            </a:r>
          </a:p>
        </p:txBody>
      </p:sp>
    </p:spTree>
    <p:extLst>
      <p:ext uri="{BB962C8B-B14F-4D97-AF65-F5344CB8AC3E}">
        <p14:creationId xmlns:p14="http://schemas.microsoft.com/office/powerpoint/2010/main" val="20178542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0F894EA-48ED-0A41-8858-061424B5817C}"/>
              </a:ext>
            </a:extLst>
          </p:cNvPr>
          <p:cNvSpPr txBox="1"/>
          <p:nvPr/>
        </p:nvSpPr>
        <p:spPr>
          <a:xfrm>
            <a:off x="788895" y="618562"/>
            <a:ext cx="5307105" cy="4124206"/>
          </a:xfrm>
          <a:prstGeom prst="rect">
            <a:avLst/>
          </a:prstGeom>
          <a:noFill/>
        </p:spPr>
        <p:txBody>
          <a:bodyPr wrap="square" rtlCol="0">
            <a:spAutoFit/>
          </a:bodyPr>
          <a:lstStyle/>
          <a:p>
            <a:r>
              <a:rPr lang="en-US" sz="4400" b="1" dirty="0">
                <a:solidFill>
                  <a:schemeClr val="bg1"/>
                </a:solidFill>
                <a:latin typeface="League Gothic" pitchFamily="2" charset="77"/>
              </a:rPr>
              <a:t>HELLO, COMPANY.</a:t>
            </a:r>
          </a:p>
          <a:p>
            <a:endParaRPr lang="en-US" sz="2000" dirty="0">
              <a:solidFill>
                <a:schemeClr val="bg1"/>
              </a:solidFill>
              <a:latin typeface="Brandon Grotesque" panose="020B0503020203060202" pitchFamily="34" charset="77"/>
            </a:endParaRPr>
          </a:p>
          <a:p>
            <a:r>
              <a:rPr lang="en-US" sz="1400" dirty="0">
                <a:solidFill>
                  <a:schemeClr val="bg1"/>
                </a:solidFill>
                <a:latin typeface="Brandon Grotesque" panose="020B0503020203060202" pitchFamily="34" charset="77"/>
              </a:rPr>
              <a:t>This is why we loved your RPF and why we are excited to work with you.</a:t>
            </a:r>
          </a:p>
          <a:p>
            <a:endParaRPr lang="en-US" sz="1400" dirty="0">
              <a:solidFill>
                <a:schemeClr val="bg1"/>
              </a:solidFill>
              <a:latin typeface="Brandon Grotesque" panose="020B0503020203060202" pitchFamily="34" charset="77"/>
            </a:endParaRPr>
          </a:p>
          <a:p>
            <a:r>
              <a:rPr lang="en-US" sz="1400" dirty="0">
                <a:solidFill>
                  <a:schemeClr val="bg1"/>
                </a:solidFill>
                <a:latin typeface="Brandon Grotesque" panose="020B0503020203060202" pitchFamily="34" charset="77"/>
              </a:rPr>
              <a:t>This paragraph should have some more interesting copy that alludes to our creative approach.</a:t>
            </a:r>
          </a:p>
          <a:p>
            <a:endParaRPr lang="en-US" sz="1400" dirty="0">
              <a:solidFill>
                <a:schemeClr val="bg1"/>
              </a:solidFill>
              <a:latin typeface="Brandon Grotesque" panose="020B0503020203060202" pitchFamily="34" charset="77"/>
            </a:endParaRPr>
          </a:p>
          <a:p>
            <a:r>
              <a:rPr lang="en-US" sz="1400" dirty="0">
                <a:solidFill>
                  <a:schemeClr val="bg1"/>
                </a:solidFill>
                <a:latin typeface="Brandon Grotesque" panose="020B0503020203060202" pitchFamily="34" charset="77"/>
              </a:rPr>
              <a:t>With our experience in </a:t>
            </a:r>
            <a:r>
              <a:rPr lang="en-US" sz="1400" dirty="0" err="1">
                <a:solidFill>
                  <a:schemeClr val="bg1"/>
                </a:solidFill>
                <a:latin typeface="Brandon Grotesque" panose="020B0503020203060202" pitchFamily="34" charset="77"/>
              </a:rPr>
              <a:t>xyz</a:t>
            </a:r>
            <a:r>
              <a:rPr lang="en-US" sz="1400" dirty="0">
                <a:solidFill>
                  <a:schemeClr val="bg1"/>
                </a:solidFill>
                <a:latin typeface="Brandon Grotesque" panose="020B0503020203060202" pitchFamily="34" charset="77"/>
              </a:rPr>
              <a:t> industry, we believe INK would be a great fit for this program. We hope you agree!</a:t>
            </a:r>
          </a:p>
          <a:p>
            <a:endParaRPr lang="en-US" sz="1400" dirty="0">
              <a:solidFill>
                <a:schemeClr val="bg1"/>
              </a:solidFill>
              <a:latin typeface="Brandon Grotesque" panose="020B0503020203060202" pitchFamily="34" charset="77"/>
            </a:endParaRPr>
          </a:p>
          <a:p>
            <a:r>
              <a:rPr lang="en-US" sz="1400" dirty="0">
                <a:solidFill>
                  <a:schemeClr val="bg1"/>
                </a:solidFill>
                <a:latin typeface="Brandon Grotesque" panose="020B0503020203060202" pitchFamily="34" charset="77"/>
              </a:rPr>
              <a:t>Kari Hernandez + the INK team</a:t>
            </a:r>
          </a:p>
          <a:p>
            <a:r>
              <a:rPr lang="en-US" sz="1400" dirty="0">
                <a:solidFill>
                  <a:schemeClr val="bg1"/>
                </a:solidFill>
                <a:latin typeface="Brandon Grotesque" panose="020B0503020203060202" pitchFamily="34" charset="77"/>
                <a:hlinkClick r:id="rId3"/>
              </a:rPr>
              <a:t>kari@ink-co.com</a:t>
            </a:r>
            <a:r>
              <a:rPr lang="en-US" sz="1400" dirty="0">
                <a:solidFill>
                  <a:schemeClr val="bg1"/>
                </a:solidFill>
                <a:latin typeface="Brandon Grotesque" panose="020B0503020203060202" pitchFamily="34" charset="77"/>
              </a:rPr>
              <a:t>, 512.228.2835</a:t>
            </a:r>
            <a:endParaRPr lang="en-US" sz="1400" dirty="0">
              <a:solidFill>
                <a:schemeClr val="bg1"/>
              </a:solidFill>
              <a:latin typeface="League Gothic" pitchFamily="2" charset="77"/>
            </a:endParaRPr>
          </a:p>
          <a:p>
            <a:endParaRPr lang="en-US" sz="1400" b="1" dirty="0">
              <a:solidFill>
                <a:schemeClr val="bg1"/>
              </a:solidFill>
              <a:latin typeface="Brandon Grotesque" panose="020B0503020203060202" pitchFamily="34" charset="77"/>
            </a:endParaRPr>
          </a:p>
          <a:p>
            <a:endParaRPr lang="en-US" sz="4400" dirty="0"/>
          </a:p>
        </p:txBody>
      </p:sp>
      <p:sp>
        <p:nvSpPr>
          <p:cNvPr id="7" name="TextBox 6">
            <a:extLst>
              <a:ext uri="{FF2B5EF4-FFF2-40B4-BE49-F238E27FC236}">
                <a16:creationId xmlns:a16="http://schemas.microsoft.com/office/drawing/2014/main" id="{A7E995F6-1734-AD44-A1A4-64966C79C6CA}"/>
              </a:ext>
            </a:extLst>
          </p:cNvPr>
          <p:cNvSpPr txBox="1"/>
          <p:nvPr/>
        </p:nvSpPr>
        <p:spPr>
          <a:xfrm>
            <a:off x="7019365" y="1221502"/>
            <a:ext cx="4383740" cy="2077492"/>
          </a:xfrm>
          <a:prstGeom prst="rect">
            <a:avLst/>
          </a:prstGeom>
          <a:noFill/>
          <a:ln w="12700">
            <a:noFill/>
          </a:ln>
        </p:spPr>
        <p:txBody>
          <a:bodyPr wrap="square" rtlCol="0">
            <a:spAutoFit/>
          </a:bodyPr>
          <a:lstStyle/>
          <a:p>
            <a:endParaRPr lang="en-US" sz="2000" b="1" dirty="0">
              <a:solidFill>
                <a:schemeClr val="bg1"/>
              </a:solidFill>
              <a:latin typeface="Brandon Grotesque" panose="020B0503020203060202" pitchFamily="34" charset="77"/>
            </a:endParaRPr>
          </a:p>
          <a:p>
            <a:pPr>
              <a:spcAft>
                <a:spcPts val="1200"/>
              </a:spcAft>
            </a:pPr>
            <a:r>
              <a:rPr lang="en-US" sz="2000" b="1" dirty="0">
                <a:solidFill>
                  <a:schemeClr val="bg1"/>
                </a:solidFill>
                <a:latin typeface="Brandon Grotesque" panose="020B0503020203060202" pitchFamily="34" charset="77"/>
              </a:rPr>
              <a:t>     In this deck you’ll find:</a:t>
            </a:r>
          </a:p>
          <a:p>
            <a:pPr marL="800100" lvl="1" indent="-342900">
              <a:spcAft>
                <a:spcPts val="600"/>
              </a:spcAft>
              <a:buFont typeface="Arial" panose="020B0604020202020204" pitchFamily="34" charset="0"/>
              <a:buChar char="•"/>
            </a:pPr>
            <a:r>
              <a:rPr lang="en-US" sz="1600" dirty="0">
                <a:solidFill>
                  <a:schemeClr val="bg1"/>
                </a:solidFill>
                <a:latin typeface="Brandon Grotesque" panose="020B0503020203060202" pitchFamily="34" charset="77"/>
              </a:rPr>
              <a:t>Introduction to INK </a:t>
            </a:r>
          </a:p>
          <a:p>
            <a:pPr marL="800100" lvl="1" indent="-342900">
              <a:spcAft>
                <a:spcPts val="600"/>
              </a:spcAft>
              <a:buFont typeface="Arial" panose="020B0604020202020204" pitchFamily="34" charset="0"/>
              <a:buChar char="•"/>
            </a:pPr>
            <a:r>
              <a:rPr lang="en-US" sz="1600" dirty="0">
                <a:solidFill>
                  <a:schemeClr val="bg1"/>
                </a:solidFill>
                <a:latin typeface="Brandon Grotesque" panose="020B0503020203060202" pitchFamily="34" charset="77"/>
              </a:rPr>
              <a:t>Program recommendation</a:t>
            </a:r>
          </a:p>
          <a:p>
            <a:pPr marL="800100" lvl="1" indent="-342900">
              <a:spcAft>
                <a:spcPts val="600"/>
              </a:spcAft>
              <a:buFont typeface="Arial" panose="020B0604020202020204" pitchFamily="34" charset="0"/>
              <a:buChar char="•"/>
            </a:pPr>
            <a:r>
              <a:rPr lang="en-US" sz="1600" dirty="0">
                <a:solidFill>
                  <a:schemeClr val="bg1"/>
                </a:solidFill>
                <a:latin typeface="Brandon Grotesque" panose="020B0503020203060202" pitchFamily="34" charset="77"/>
              </a:rPr>
              <a:t>Examples of relevant work </a:t>
            </a:r>
          </a:p>
          <a:p>
            <a:pPr marL="800100" lvl="1" indent="-342900">
              <a:spcAft>
                <a:spcPts val="600"/>
              </a:spcAft>
              <a:buFont typeface="Arial" panose="020B0604020202020204" pitchFamily="34" charset="0"/>
              <a:buChar char="•"/>
            </a:pPr>
            <a:r>
              <a:rPr lang="en-US" sz="1600" dirty="0">
                <a:solidFill>
                  <a:schemeClr val="bg1"/>
                </a:solidFill>
                <a:latin typeface="Brandon Grotesque" panose="020B0503020203060202" pitchFamily="34" charset="77"/>
              </a:rPr>
              <a:t>INK’s difference and approach</a:t>
            </a:r>
          </a:p>
        </p:txBody>
      </p:sp>
    </p:spTree>
    <p:extLst>
      <p:ext uri="{BB962C8B-B14F-4D97-AF65-F5344CB8AC3E}">
        <p14:creationId xmlns:p14="http://schemas.microsoft.com/office/powerpoint/2010/main" val="2623241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0F894EA-48ED-0A41-8858-061424B5817C}"/>
              </a:ext>
            </a:extLst>
          </p:cNvPr>
          <p:cNvSpPr txBox="1"/>
          <p:nvPr/>
        </p:nvSpPr>
        <p:spPr>
          <a:xfrm>
            <a:off x="788895" y="618562"/>
            <a:ext cx="5307105" cy="4678204"/>
          </a:xfrm>
          <a:prstGeom prst="rect">
            <a:avLst/>
          </a:prstGeom>
          <a:noFill/>
        </p:spPr>
        <p:txBody>
          <a:bodyPr wrap="square" rtlCol="0">
            <a:spAutoFit/>
          </a:bodyPr>
          <a:lstStyle/>
          <a:p>
            <a:r>
              <a:rPr lang="en-US" sz="4400" b="1" dirty="0">
                <a:latin typeface="League Gothic" pitchFamily="2" charset="77"/>
              </a:rPr>
              <a:t>HELLO, COMPANY.</a:t>
            </a:r>
          </a:p>
          <a:p>
            <a:endParaRPr lang="en-US" sz="2000" dirty="0">
              <a:latin typeface="Brandon Grotesque" panose="020B0503020203060202" pitchFamily="34" charset="77"/>
            </a:endParaRPr>
          </a:p>
          <a:p>
            <a:r>
              <a:rPr lang="en-US" sz="1600" dirty="0">
                <a:latin typeface="Brandon Grotesque" panose="020B0503020203060202" pitchFamily="34" charset="77"/>
              </a:rPr>
              <a:t>This is why we loved your RPF and why we are excited to work with you.</a:t>
            </a:r>
          </a:p>
          <a:p>
            <a:endParaRPr lang="en-US" sz="1600" dirty="0">
              <a:latin typeface="Brandon Grotesque" panose="020B0503020203060202" pitchFamily="34" charset="77"/>
            </a:endParaRPr>
          </a:p>
          <a:p>
            <a:r>
              <a:rPr lang="en-US" sz="1600" dirty="0">
                <a:latin typeface="Brandon Grotesque" panose="020B0503020203060202" pitchFamily="34" charset="77"/>
              </a:rPr>
              <a:t>This paragraph should have some more interesting copy that alludes to our creative approach.</a:t>
            </a:r>
          </a:p>
          <a:p>
            <a:endParaRPr lang="en-US" sz="1600" dirty="0">
              <a:latin typeface="Brandon Grotesque" panose="020B0503020203060202" pitchFamily="34" charset="77"/>
            </a:endParaRPr>
          </a:p>
          <a:p>
            <a:r>
              <a:rPr lang="en-US" sz="1600" dirty="0">
                <a:latin typeface="Brandon Grotesque" panose="020B0503020203060202" pitchFamily="34" charset="77"/>
              </a:rPr>
              <a:t>With our experience in </a:t>
            </a:r>
            <a:r>
              <a:rPr lang="en-US" sz="1600" dirty="0" err="1">
                <a:latin typeface="Brandon Grotesque" panose="020B0503020203060202" pitchFamily="34" charset="77"/>
              </a:rPr>
              <a:t>xyz</a:t>
            </a:r>
            <a:r>
              <a:rPr lang="en-US" sz="1600" dirty="0">
                <a:latin typeface="Brandon Grotesque" panose="020B0503020203060202" pitchFamily="34" charset="77"/>
              </a:rPr>
              <a:t> industry, we believe INK would be a great fit for this program. We hope you agree!</a:t>
            </a:r>
          </a:p>
          <a:p>
            <a:endParaRPr lang="en-US" sz="1600" dirty="0">
              <a:latin typeface="Brandon Grotesque" panose="020B0503020203060202" pitchFamily="34" charset="77"/>
            </a:endParaRPr>
          </a:p>
          <a:p>
            <a:r>
              <a:rPr lang="en-US" sz="1600" dirty="0">
                <a:latin typeface="Brandon Grotesque" panose="020B0503020203060202" pitchFamily="34" charset="77"/>
              </a:rPr>
              <a:t>Kari Hernandez + the INK team</a:t>
            </a:r>
          </a:p>
          <a:p>
            <a:r>
              <a:rPr lang="en-US" sz="1600" dirty="0">
                <a:latin typeface="Brandon Grotesque" panose="020B0503020203060202" pitchFamily="34" charset="77"/>
                <a:hlinkClick r:id="rId3"/>
              </a:rPr>
              <a:t>kari@ink-co.com</a:t>
            </a:r>
            <a:r>
              <a:rPr lang="en-US" sz="1600" dirty="0">
                <a:latin typeface="Brandon Grotesque" panose="020B0503020203060202" pitchFamily="34" charset="77"/>
              </a:rPr>
              <a:t>, 512.228.2835</a:t>
            </a:r>
          </a:p>
          <a:p>
            <a:endParaRPr lang="en-US" sz="1400" b="1" dirty="0">
              <a:latin typeface="Brandon Grotesque" panose="020B0503020203060202" pitchFamily="34" charset="77"/>
            </a:endParaRPr>
          </a:p>
          <a:p>
            <a:endParaRPr lang="en-US" sz="4400" dirty="0"/>
          </a:p>
        </p:txBody>
      </p:sp>
      <p:sp>
        <p:nvSpPr>
          <p:cNvPr id="7" name="TextBox 6">
            <a:extLst>
              <a:ext uri="{FF2B5EF4-FFF2-40B4-BE49-F238E27FC236}">
                <a16:creationId xmlns:a16="http://schemas.microsoft.com/office/drawing/2014/main" id="{A7E995F6-1734-AD44-A1A4-64966C79C6CA}"/>
              </a:ext>
            </a:extLst>
          </p:cNvPr>
          <p:cNvSpPr txBox="1"/>
          <p:nvPr/>
        </p:nvSpPr>
        <p:spPr>
          <a:xfrm>
            <a:off x="7019365" y="1221502"/>
            <a:ext cx="4383740" cy="2400657"/>
          </a:xfrm>
          <a:prstGeom prst="rect">
            <a:avLst/>
          </a:prstGeom>
          <a:noFill/>
          <a:ln w="12700">
            <a:noFill/>
          </a:ln>
        </p:spPr>
        <p:txBody>
          <a:bodyPr wrap="square" rtlCol="0">
            <a:spAutoFit/>
          </a:bodyPr>
          <a:lstStyle/>
          <a:p>
            <a:endParaRPr lang="en-US" sz="2000" b="1" dirty="0">
              <a:latin typeface="Brandon Grotesque" panose="020B0503020203060202" pitchFamily="34" charset="77"/>
            </a:endParaRPr>
          </a:p>
          <a:p>
            <a:pPr>
              <a:spcAft>
                <a:spcPts val="1200"/>
              </a:spcAft>
            </a:pPr>
            <a:r>
              <a:rPr lang="en-US" sz="2000" b="1" dirty="0">
                <a:latin typeface="Brandon Grotesque" panose="020B0503020203060202" pitchFamily="34" charset="77"/>
              </a:rPr>
              <a:t>     In this deck you’ll find:</a:t>
            </a:r>
          </a:p>
          <a:p>
            <a:pPr marL="800100" lvl="1" indent="-342900">
              <a:spcAft>
                <a:spcPts val="600"/>
              </a:spcAft>
              <a:buFont typeface="Arial" panose="020B0604020202020204" pitchFamily="34" charset="0"/>
              <a:buChar char="•"/>
            </a:pPr>
            <a:r>
              <a:rPr lang="en-US" sz="1600" dirty="0">
                <a:latin typeface="Brandon Grotesque" panose="020B0503020203060202" pitchFamily="34" charset="77"/>
              </a:rPr>
              <a:t>Introduction to INK </a:t>
            </a:r>
          </a:p>
          <a:p>
            <a:pPr marL="800100" lvl="1" indent="-342900">
              <a:spcAft>
                <a:spcPts val="600"/>
              </a:spcAft>
              <a:buFont typeface="Arial" panose="020B0604020202020204" pitchFamily="34" charset="0"/>
              <a:buChar char="•"/>
            </a:pPr>
            <a:r>
              <a:rPr lang="en-US" sz="1600" dirty="0">
                <a:latin typeface="Brandon Grotesque" panose="020B0503020203060202" pitchFamily="34" charset="77"/>
              </a:rPr>
              <a:t>Program recommendation</a:t>
            </a:r>
          </a:p>
          <a:p>
            <a:pPr marL="800100" lvl="1" indent="-342900">
              <a:spcAft>
                <a:spcPts val="600"/>
              </a:spcAft>
              <a:buFont typeface="Arial" panose="020B0604020202020204" pitchFamily="34" charset="0"/>
              <a:buChar char="•"/>
            </a:pPr>
            <a:r>
              <a:rPr lang="en-US" sz="1600" dirty="0">
                <a:latin typeface="Brandon Grotesque" panose="020B0503020203060202" pitchFamily="34" charset="77"/>
              </a:rPr>
              <a:t>Examples of relevant work </a:t>
            </a:r>
          </a:p>
          <a:p>
            <a:pPr marL="800100" lvl="1" indent="-342900">
              <a:spcAft>
                <a:spcPts val="600"/>
              </a:spcAft>
              <a:buFont typeface="Arial" panose="020B0604020202020204" pitchFamily="34" charset="0"/>
              <a:buChar char="•"/>
            </a:pPr>
            <a:r>
              <a:rPr lang="en-US" sz="1600" dirty="0">
                <a:latin typeface="Brandon Grotesque" panose="020B0503020203060202" pitchFamily="34" charset="77"/>
              </a:rPr>
              <a:t>INK’s difference and approach</a:t>
            </a:r>
          </a:p>
          <a:p>
            <a:pPr lvl="1">
              <a:spcAft>
                <a:spcPts val="600"/>
              </a:spcAft>
            </a:pPr>
            <a:endParaRPr lang="en-US" sz="1600" dirty="0">
              <a:latin typeface="Brandon Grotesque" panose="020B0503020203060202" pitchFamily="34" charset="77"/>
            </a:endParaRPr>
          </a:p>
        </p:txBody>
      </p:sp>
    </p:spTree>
    <p:extLst>
      <p:ext uri="{BB962C8B-B14F-4D97-AF65-F5344CB8AC3E}">
        <p14:creationId xmlns:p14="http://schemas.microsoft.com/office/powerpoint/2010/main" val="1541160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fish&#10;&#10;Description automatically generated">
            <a:extLst>
              <a:ext uri="{FF2B5EF4-FFF2-40B4-BE49-F238E27FC236}">
                <a16:creationId xmlns:a16="http://schemas.microsoft.com/office/drawing/2014/main" id="{4FD8CEB4-9824-F64C-980C-091D5B236486}"/>
              </a:ext>
            </a:extLst>
          </p:cNvPr>
          <p:cNvPicPr>
            <a:picLocks noChangeAspect="1"/>
          </p:cNvPicPr>
          <p:nvPr/>
        </p:nvPicPr>
        <p:blipFill rotWithShape="1">
          <a:blip r:embed="rId2"/>
          <a:srcRect l="10326" t="10735" r="10326"/>
          <a:stretch/>
        </p:blipFill>
        <p:spPr>
          <a:xfrm>
            <a:off x="0" y="0"/>
            <a:ext cx="12191999" cy="6858000"/>
          </a:xfrm>
          <a:prstGeom prst="rect">
            <a:avLst/>
          </a:prstGeom>
        </p:spPr>
      </p:pic>
      <p:sp>
        <p:nvSpPr>
          <p:cNvPr id="4" name="Text Placeholder 3">
            <a:extLst>
              <a:ext uri="{FF2B5EF4-FFF2-40B4-BE49-F238E27FC236}">
                <a16:creationId xmlns:a16="http://schemas.microsoft.com/office/drawing/2014/main" id="{966FB6A1-8B66-1641-9511-3A39208DC104}"/>
              </a:ext>
            </a:extLst>
          </p:cNvPr>
          <p:cNvSpPr>
            <a:spLocks noGrp="1"/>
          </p:cNvSpPr>
          <p:nvPr>
            <p:ph type="body" idx="1"/>
          </p:nvPr>
        </p:nvSpPr>
        <p:spPr>
          <a:xfrm>
            <a:off x="1900237" y="2687864"/>
            <a:ext cx="8391524" cy="1796602"/>
          </a:xfrm>
        </p:spPr>
        <p:txBody>
          <a:bodyPr/>
          <a:lstStyle/>
          <a:p>
            <a:r>
              <a:rPr lang="en-US" sz="8000" dirty="0"/>
              <a:t>INK MOVes BRANDS BEYOND BUSINESS AS USUAL.</a:t>
            </a:r>
          </a:p>
        </p:txBody>
      </p:sp>
    </p:spTree>
    <p:extLst>
      <p:ext uri="{BB962C8B-B14F-4D97-AF65-F5344CB8AC3E}">
        <p14:creationId xmlns:p14="http://schemas.microsoft.com/office/powerpoint/2010/main" val="740330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8D0D4BD-2D3A-AF42-975F-09345920140B}"/>
              </a:ext>
            </a:extLst>
          </p:cNvPr>
          <p:cNvSpPr>
            <a:spLocks noGrp="1"/>
          </p:cNvSpPr>
          <p:nvPr>
            <p:ph type="body" sz="quarter" idx="10"/>
          </p:nvPr>
        </p:nvSpPr>
        <p:spPr>
          <a:xfrm>
            <a:off x="533400" y="3050198"/>
            <a:ext cx="5340350" cy="1981571"/>
          </a:xfrm>
        </p:spPr>
        <p:txBody>
          <a:bodyPr/>
          <a:lstStyle/>
          <a:p>
            <a:r>
              <a:rPr lang="en-US" sz="1600" dirty="0">
                <a:solidFill>
                  <a:srgbClr val="2F2F2E"/>
                </a:solidFill>
                <a:latin typeface="Brandon Grotesque" panose="020B0503020203060202" pitchFamily="34" charset="77"/>
              </a:rPr>
              <a:t>We help companies outthink the competition and connect with the people who matter most. </a:t>
            </a:r>
            <a:r>
              <a:rPr lang="en-US" sz="1600" dirty="0"/>
              <a:t>We’ve been in the business of building and amplifying brands for over 16 years. </a:t>
            </a:r>
            <a:r>
              <a:rPr lang="en-US" sz="1600" dirty="0">
                <a:solidFill>
                  <a:srgbClr val="2F2F2E"/>
                </a:solidFill>
                <a:latin typeface="Brandon Grotesque" panose="020B0503020203060202" pitchFamily="34" charset="77"/>
              </a:rPr>
              <a:t>During that time, we’ve evolved from a media-focused public relations team to a full-service marketing communications company combining strategy, PR, content, digital, creative, analytics, and research into targeted, data-driven programs that drive growth. We have a team of 35 specialists in our Austin, Denver, and New York City offices.</a:t>
            </a:r>
          </a:p>
          <a:p>
            <a:endParaRPr lang="en-US" sz="1600" dirty="0">
              <a:solidFill>
                <a:srgbClr val="2F2F2E"/>
              </a:solidFill>
              <a:latin typeface="Brandon Grotesque" panose="020B0503020203060202" pitchFamily="34" charset="77"/>
            </a:endParaRPr>
          </a:p>
        </p:txBody>
      </p:sp>
      <p:sp>
        <p:nvSpPr>
          <p:cNvPr id="4" name="Title 3">
            <a:extLst>
              <a:ext uri="{FF2B5EF4-FFF2-40B4-BE49-F238E27FC236}">
                <a16:creationId xmlns:a16="http://schemas.microsoft.com/office/drawing/2014/main" id="{D105C3A6-1368-3A4E-B47D-CFB124EEC9BF}"/>
              </a:ext>
            </a:extLst>
          </p:cNvPr>
          <p:cNvSpPr>
            <a:spLocks noGrp="1"/>
          </p:cNvSpPr>
          <p:nvPr>
            <p:ph type="title"/>
          </p:nvPr>
        </p:nvSpPr>
        <p:spPr/>
        <p:txBody>
          <a:bodyPr/>
          <a:lstStyle/>
          <a:p>
            <a:r>
              <a:rPr lang="en-US" dirty="0"/>
              <a:t>We’re ink.</a:t>
            </a:r>
          </a:p>
        </p:txBody>
      </p:sp>
      <p:cxnSp>
        <p:nvCxnSpPr>
          <p:cNvPr id="22" name="Straight Connector 21">
            <a:extLst>
              <a:ext uri="{FF2B5EF4-FFF2-40B4-BE49-F238E27FC236}">
                <a16:creationId xmlns:a16="http://schemas.microsoft.com/office/drawing/2014/main" id="{FD4107A0-7159-BF44-97E6-052A011013D6}"/>
              </a:ext>
            </a:extLst>
          </p:cNvPr>
          <p:cNvCxnSpPr>
            <a:cxnSpLocks/>
          </p:cNvCxnSpPr>
          <p:nvPr/>
        </p:nvCxnSpPr>
        <p:spPr>
          <a:xfrm>
            <a:off x="533400" y="2742283"/>
            <a:ext cx="606631" cy="0"/>
          </a:xfrm>
          <a:prstGeom prst="line">
            <a:avLst/>
          </a:prstGeom>
          <a:noFill/>
          <a:ln w="25400" cap="flat" cmpd="sng" algn="ctr">
            <a:solidFill>
              <a:srgbClr val="23B27F"/>
            </a:solidFill>
            <a:prstDash val="solid"/>
            <a:miter lim="800000"/>
          </a:ln>
          <a:effectLst/>
        </p:spPr>
      </p:cxnSp>
      <p:sp>
        <p:nvSpPr>
          <p:cNvPr id="23" name="Rectangle 22">
            <a:extLst>
              <a:ext uri="{FF2B5EF4-FFF2-40B4-BE49-F238E27FC236}">
                <a16:creationId xmlns:a16="http://schemas.microsoft.com/office/drawing/2014/main" id="{D336B3D0-13CE-A34A-AE3F-CF00AD8D55F4}"/>
              </a:ext>
            </a:extLst>
          </p:cNvPr>
          <p:cNvSpPr/>
          <p:nvPr/>
        </p:nvSpPr>
        <p:spPr>
          <a:xfrm>
            <a:off x="7576457" y="1589824"/>
            <a:ext cx="4615543" cy="81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ENERGETIC</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Authentic love for the job. Go the extra mile </a:t>
            </a:r>
          </a:p>
          <a:p>
            <a:pPr lvl="0">
              <a:defRPr/>
            </a:pPr>
            <a:r>
              <a:rPr lang="en-US" sz="1400" dirty="0">
                <a:solidFill>
                  <a:srgbClr val="FFFFFF"/>
                </a:solidFill>
                <a:latin typeface="Brandon Grotesque" panose="020B0503020203060202" pitchFamily="34" charset="77"/>
              </a:rPr>
              <a:t>for our clients, colleagues, and craft.</a:t>
            </a:r>
            <a:endParaRPr lang="en-US" dirty="0">
              <a:solidFill>
                <a:srgbClr val="FFFFFF"/>
              </a:solidFill>
              <a:latin typeface="Brandon Grotesque" panose="020B0503020203060202" pitchFamily="34" charset="77"/>
            </a:endParaRPr>
          </a:p>
        </p:txBody>
      </p:sp>
      <p:sp>
        <p:nvSpPr>
          <p:cNvPr id="27" name="Rectangle 26">
            <a:extLst>
              <a:ext uri="{FF2B5EF4-FFF2-40B4-BE49-F238E27FC236}">
                <a16:creationId xmlns:a16="http://schemas.microsoft.com/office/drawing/2014/main" id="{91ECFE01-ADB5-F044-9AE1-CE6A142E7AE6}"/>
              </a:ext>
            </a:extLst>
          </p:cNvPr>
          <p:cNvSpPr/>
          <p:nvPr/>
        </p:nvSpPr>
        <p:spPr>
          <a:xfrm>
            <a:off x="7576457" y="256664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defRPr/>
            </a:pPr>
            <a:r>
              <a:rPr lang="en-US" sz="2000" dirty="0">
                <a:solidFill>
                  <a:srgbClr val="FFFFFF"/>
                </a:solidFill>
                <a:latin typeface="League Gothic" pitchFamily="2" charset="77"/>
              </a:rPr>
              <a:t>ENLIGHTENED</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Apply knowledge as strategic counsel. Be there before. </a:t>
            </a:r>
            <a:endParaRPr lang="en-US" dirty="0">
              <a:solidFill>
                <a:srgbClr val="FFFFFF"/>
              </a:solidFill>
              <a:latin typeface="Brandon Grotesque" panose="020B0503020203060202" pitchFamily="34" charset="77"/>
            </a:endParaRPr>
          </a:p>
        </p:txBody>
      </p:sp>
      <p:sp>
        <p:nvSpPr>
          <p:cNvPr id="28" name="Rectangle 27">
            <a:extLst>
              <a:ext uri="{FF2B5EF4-FFF2-40B4-BE49-F238E27FC236}">
                <a16:creationId xmlns:a16="http://schemas.microsoft.com/office/drawing/2014/main" id="{076F2817-B5D4-8E47-A9FE-98B9649A693A}"/>
              </a:ext>
            </a:extLst>
          </p:cNvPr>
          <p:cNvSpPr/>
          <p:nvPr/>
        </p:nvSpPr>
        <p:spPr>
          <a:xfrm>
            <a:off x="7576457" y="346147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EFFICIENT</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Maximize value for our clients. There’s always a better way.</a:t>
            </a:r>
            <a:endParaRPr lang="en-US" dirty="0">
              <a:solidFill>
                <a:srgbClr val="FFFFFF"/>
              </a:solidFill>
              <a:latin typeface="Brandon Grotesque" panose="020B0503020203060202" pitchFamily="34" charset="77"/>
            </a:endParaRPr>
          </a:p>
        </p:txBody>
      </p:sp>
      <p:sp>
        <p:nvSpPr>
          <p:cNvPr id="29" name="Rectangle 28">
            <a:extLst>
              <a:ext uri="{FF2B5EF4-FFF2-40B4-BE49-F238E27FC236}">
                <a16:creationId xmlns:a16="http://schemas.microsoft.com/office/drawing/2014/main" id="{5054B8A7-929A-3E44-8A4F-97C07AA40ABA}"/>
              </a:ext>
            </a:extLst>
          </p:cNvPr>
          <p:cNvSpPr/>
          <p:nvPr/>
        </p:nvSpPr>
        <p:spPr>
          <a:xfrm>
            <a:off x="7576457" y="435630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EFFECTIVE</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Results that matter. Period.</a:t>
            </a:r>
            <a:endParaRPr lang="en-US" dirty="0">
              <a:solidFill>
                <a:srgbClr val="FFFFFF"/>
              </a:solidFill>
              <a:latin typeface="Brandon Grotesque" panose="020B0503020203060202" pitchFamily="34" charset="77"/>
            </a:endParaRPr>
          </a:p>
        </p:txBody>
      </p:sp>
      <p:sp>
        <p:nvSpPr>
          <p:cNvPr id="30" name="Rectangle 29">
            <a:extLst>
              <a:ext uri="{FF2B5EF4-FFF2-40B4-BE49-F238E27FC236}">
                <a16:creationId xmlns:a16="http://schemas.microsoft.com/office/drawing/2014/main" id="{A5A1EAB3-0CF5-3D45-82D6-EF45E2758885}"/>
              </a:ext>
            </a:extLst>
          </p:cNvPr>
          <p:cNvSpPr/>
          <p:nvPr/>
        </p:nvSpPr>
        <p:spPr>
          <a:xfrm>
            <a:off x="7576457" y="525113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EVOLVED</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Always learning and applying new knowledge.</a:t>
            </a:r>
            <a:endParaRPr lang="en-US" dirty="0">
              <a:solidFill>
                <a:srgbClr val="FFFFFF"/>
              </a:solidFill>
              <a:latin typeface="Brandon Grotesque" panose="020B0503020203060202" pitchFamily="34" charset="77"/>
            </a:endParaRPr>
          </a:p>
        </p:txBody>
      </p:sp>
      <p:sp>
        <p:nvSpPr>
          <p:cNvPr id="31" name="Rectangle 30">
            <a:extLst>
              <a:ext uri="{FF2B5EF4-FFF2-40B4-BE49-F238E27FC236}">
                <a16:creationId xmlns:a16="http://schemas.microsoft.com/office/drawing/2014/main" id="{B35F83C7-2C40-EF49-934E-6D63D0B7F22A}"/>
              </a:ext>
            </a:extLst>
          </p:cNvPr>
          <p:cNvSpPr/>
          <p:nvPr/>
        </p:nvSpPr>
        <p:spPr>
          <a:xfrm>
            <a:off x="7576457" y="875256"/>
            <a:ext cx="4615543" cy="5513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800" dirty="0">
                <a:solidFill>
                  <a:srgbClr val="FFFFFF"/>
                </a:solidFill>
                <a:latin typeface="League Gothic" pitchFamily="2" charset="77"/>
              </a:rPr>
              <a:t>OUR VALUES</a:t>
            </a:r>
            <a:endParaRPr lang="en-US" sz="2800" dirty="0">
              <a:solidFill>
                <a:srgbClr val="FFFFFF"/>
              </a:solidFill>
              <a:latin typeface="Brandon Grotesque" panose="020B0503020203060202" pitchFamily="34" charset="77"/>
            </a:endParaRPr>
          </a:p>
        </p:txBody>
      </p:sp>
    </p:spTree>
    <p:extLst>
      <p:ext uri="{BB962C8B-B14F-4D97-AF65-F5344CB8AC3E}">
        <p14:creationId xmlns:p14="http://schemas.microsoft.com/office/powerpoint/2010/main" val="425901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1383A2-83B1-6D49-A443-3C7D2287A6D4}"/>
              </a:ext>
            </a:extLst>
          </p:cNvPr>
          <p:cNvSpPr/>
          <p:nvPr/>
        </p:nvSpPr>
        <p:spPr>
          <a:xfrm>
            <a:off x="0" y="6057899"/>
            <a:ext cx="12192000" cy="800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EC8391C8-2942-EF43-8AA3-3DECFDAEA897}"/>
              </a:ext>
            </a:extLst>
          </p:cNvPr>
          <p:cNvSpPr>
            <a:spLocks noGrp="1"/>
          </p:cNvSpPr>
          <p:nvPr>
            <p:ph type="title"/>
          </p:nvPr>
        </p:nvSpPr>
        <p:spPr/>
        <p:txBody>
          <a:bodyPr/>
          <a:lstStyle/>
          <a:p>
            <a:r>
              <a:rPr lang="en-US" dirty="0"/>
              <a:t>Typography</a:t>
            </a:r>
            <a:br>
              <a:rPr lang="en-US" dirty="0"/>
            </a:br>
            <a:r>
              <a:rPr lang="en-US" dirty="0"/>
              <a:t>styles</a:t>
            </a:r>
          </a:p>
        </p:txBody>
      </p:sp>
      <p:sp>
        <p:nvSpPr>
          <p:cNvPr id="8" name="Content Placeholder 7">
            <a:extLst>
              <a:ext uri="{FF2B5EF4-FFF2-40B4-BE49-F238E27FC236}">
                <a16:creationId xmlns:a16="http://schemas.microsoft.com/office/drawing/2014/main" id="{65A2466C-387A-9242-8BF9-07A4AB7B19CF}"/>
              </a:ext>
            </a:extLst>
          </p:cNvPr>
          <p:cNvSpPr>
            <a:spLocks noGrp="1"/>
          </p:cNvSpPr>
          <p:nvPr>
            <p:ph sz="half" idx="2"/>
          </p:nvPr>
        </p:nvSpPr>
        <p:spPr>
          <a:xfrm>
            <a:off x="6208923" y="1686340"/>
            <a:ext cx="5500858" cy="4305299"/>
          </a:xfrm>
        </p:spPr>
        <p:txBody>
          <a:bodyPr/>
          <a:lstStyle/>
          <a:p>
            <a:pPr lvl="0">
              <a:spcBef>
                <a:spcPts val="0"/>
              </a:spcBef>
              <a:defRPr/>
            </a:pPr>
            <a:r>
              <a:rPr lang="en-US" sz="1400" b="1" spc="70" dirty="0">
                <a:solidFill>
                  <a:schemeClr val="accent4"/>
                </a:solidFill>
                <a:latin typeface="Brandon Grotesque" panose="020B0503020203060202" pitchFamily="34" charset="77"/>
              </a:rPr>
              <a:t>EYEBROW TITLE</a:t>
            </a:r>
            <a:br>
              <a:rPr lang="en-US" sz="1400" b="1" spc="70" dirty="0">
                <a:solidFill>
                  <a:schemeClr val="accent1"/>
                </a:solidFill>
                <a:latin typeface="Brandon Grotesque" panose="020B0503020203060202" pitchFamily="34" charset="77"/>
              </a:rPr>
            </a:br>
            <a:r>
              <a:rPr lang="en-US" dirty="0">
                <a:solidFill>
                  <a:schemeClr val="tx2"/>
                </a:solidFill>
                <a:latin typeface="Brandon Grotesque" panose="020B0503020203060202" pitchFamily="34" charset="77"/>
              </a:rPr>
              <a:t>Brandon Grotesque Bold, 14pt, line height: 1, all-caps,</a:t>
            </a:r>
            <a:br>
              <a:rPr lang="en-US" dirty="0">
                <a:solidFill>
                  <a:schemeClr val="tx2"/>
                </a:solidFill>
                <a:latin typeface="Brandon Grotesque" panose="020B0503020203060202" pitchFamily="34" charset="77"/>
              </a:rPr>
            </a:br>
            <a:r>
              <a:rPr lang="en-US" dirty="0">
                <a:solidFill>
                  <a:schemeClr val="tx2"/>
                </a:solidFill>
                <a:latin typeface="Brandon Grotesque" panose="020B0503020203060202" pitchFamily="34" charset="77"/>
              </a:rPr>
              <a:t>letter spacing: .7pt, Green</a:t>
            </a:r>
            <a:br>
              <a:rPr lang="en-US" dirty="0">
                <a:latin typeface="Brandon Grotesque" panose="020B0503020203060202" pitchFamily="34" charset="77"/>
              </a:rPr>
            </a:br>
            <a:endParaRPr lang="en-US" dirty="0">
              <a:latin typeface="Brandon Grotesque" panose="020B0503020203060202" pitchFamily="34" charset="77"/>
            </a:endParaRPr>
          </a:p>
          <a:p>
            <a:pPr lvl="0">
              <a:spcBef>
                <a:spcPts val="0"/>
              </a:spcBef>
              <a:defRPr/>
            </a:pPr>
            <a:r>
              <a:rPr lang="en-US" sz="2400" dirty="0">
                <a:latin typeface="Brandon Grotesque" panose="020B0503020203060202" pitchFamily="34" charset="77"/>
              </a:rPr>
              <a:t>Extra Large Copy</a:t>
            </a:r>
            <a:br>
              <a:rPr lang="en-US" dirty="0">
                <a:latin typeface="Brandon Grotesque" panose="020B0503020203060202" pitchFamily="34" charset="77"/>
              </a:rPr>
            </a:br>
            <a:r>
              <a:rPr lang="en-US" dirty="0">
                <a:solidFill>
                  <a:schemeClr val="tx2"/>
                </a:solidFill>
                <a:latin typeface="Brandon Grotesque" panose="020B0503020203060202" pitchFamily="34" charset="77"/>
              </a:rPr>
              <a:t>Brandon Grotesque, 24pt, line height: 1.125</a:t>
            </a:r>
          </a:p>
          <a:p>
            <a:pPr lvl="0">
              <a:spcBef>
                <a:spcPts val="0"/>
              </a:spcBef>
              <a:defRPr/>
            </a:pPr>
            <a:endParaRPr lang="en-US" dirty="0"/>
          </a:p>
          <a:p>
            <a:pPr lvl="0">
              <a:spcBef>
                <a:spcPts val="0"/>
              </a:spcBef>
              <a:defRPr/>
            </a:pPr>
            <a:r>
              <a:rPr lang="en-US" sz="2000" dirty="0">
                <a:latin typeface="Brandon Grotesque" panose="020B0503020203060202" pitchFamily="34" charset="77"/>
              </a:rPr>
              <a:t>Large Copy</a:t>
            </a:r>
            <a:br>
              <a:rPr lang="en-US" dirty="0">
                <a:latin typeface="Brandon Grotesque" panose="020B0503020203060202" pitchFamily="34" charset="77"/>
              </a:rPr>
            </a:br>
            <a:r>
              <a:rPr lang="en-US" dirty="0">
                <a:solidFill>
                  <a:schemeClr val="tx2"/>
                </a:solidFill>
                <a:latin typeface="Brandon Grotesque" panose="020B0503020203060202" pitchFamily="34" charset="77"/>
              </a:rPr>
              <a:t>Brandon Grotesque, 20pt, line height: 1.125</a:t>
            </a:r>
            <a:br>
              <a:rPr lang="en-US" dirty="0">
                <a:latin typeface="Brandon Grotesque" panose="020B0503020203060202" pitchFamily="34" charset="77"/>
              </a:rPr>
            </a:br>
            <a:endParaRPr lang="en-US" dirty="0"/>
          </a:p>
          <a:p>
            <a:pPr lvl="0">
              <a:spcBef>
                <a:spcPts val="0"/>
              </a:spcBef>
              <a:defRPr/>
            </a:pPr>
            <a:r>
              <a:rPr lang="en-US" dirty="0">
                <a:latin typeface="Brandon Grotesque" panose="020B0503020203060202" pitchFamily="34" charset="77"/>
              </a:rPr>
              <a:t>Regular Copy</a:t>
            </a:r>
            <a:br>
              <a:rPr lang="en-US" sz="1200" dirty="0">
                <a:latin typeface="Brandon Grotesque" panose="020B0503020203060202" pitchFamily="34" charset="77"/>
              </a:rPr>
            </a:br>
            <a:r>
              <a:rPr lang="en-US" dirty="0">
                <a:solidFill>
                  <a:schemeClr val="tx2"/>
                </a:solidFill>
                <a:latin typeface="Brandon Grotesque" panose="020B0503020203060202" pitchFamily="34" charset="77"/>
              </a:rPr>
              <a:t>Brandon Grotesque, 16pt, line height: 1.125</a:t>
            </a:r>
            <a:br>
              <a:rPr lang="en-US" dirty="0">
                <a:latin typeface="Brandon Grotesque" panose="020B0503020203060202" pitchFamily="34" charset="77"/>
              </a:rPr>
            </a:br>
            <a:endParaRPr lang="en-US" dirty="0">
              <a:latin typeface="Brandon Grotesque" panose="020B0503020203060202" pitchFamily="34" charset="77"/>
            </a:endParaRPr>
          </a:p>
          <a:p>
            <a:pPr lvl="0">
              <a:spcBef>
                <a:spcPts val="0"/>
              </a:spcBef>
              <a:defRPr/>
            </a:pPr>
            <a:r>
              <a:rPr lang="en-US" sz="1200" dirty="0">
                <a:latin typeface="Brandon Grotesque" panose="020B0503020203060202" pitchFamily="34" charset="77"/>
              </a:rPr>
              <a:t>Small Copy</a:t>
            </a:r>
            <a:br>
              <a:rPr lang="en-US" sz="1050" dirty="0">
                <a:latin typeface="Brandon Grotesque" panose="020B0503020203060202" pitchFamily="34" charset="77"/>
              </a:rPr>
            </a:br>
            <a:r>
              <a:rPr lang="en-US" sz="1400" dirty="0">
                <a:solidFill>
                  <a:schemeClr val="tx2"/>
                </a:solidFill>
                <a:latin typeface="Brandon Grotesque" panose="020B0503020203060202" pitchFamily="34" charset="77"/>
              </a:rPr>
              <a:t>Brandon Grotesque, 12pt, line height: 1.125</a:t>
            </a:r>
            <a:endParaRPr lang="en-US" dirty="0">
              <a:solidFill>
                <a:schemeClr val="tx2"/>
              </a:solidFill>
            </a:endParaRPr>
          </a:p>
        </p:txBody>
      </p:sp>
      <p:sp>
        <p:nvSpPr>
          <p:cNvPr id="9" name="Content Placeholder 8">
            <a:extLst>
              <a:ext uri="{FF2B5EF4-FFF2-40B4-BE49-F238E27FC236}">
                <a16:creationId xmlns:a16="http://schemas.microsoft.com/office/drawing/2014/main" id="{B9E074FE-C084-4449-9066-3D9978A4DADD}"/>
              </a:ext>
            </a:extLst>
          </p:cNvPr>
          <p:cNvSpPr txBox="1">
            <a:spLocks noGrp="1"/>
          </p:cNvSpPr>
          <p:nvPr>
            <p:ph sz="half" idx="1"/>
          </p:nvPr>
        </p:nvSpPr>
        <p:spPr>
          <a:xfrm>
            <a:off x="518617" y="1502036"/>
            <a:ext cx="5500858" cy="4956485"/>
          </a:xfrm>
          <a:prstGeom prst="rect">
            <a:avLst/>
          </a:prstGeom>
          <a:noFill/>
        </p:spPr>
        <p:txBody>
          <a:bodyPr wrap="square" rtlCol="0">
            <a:spAutoFit/>
          </a:bodyPr>
          <a:lstStyle/>
          <a:p>
            <a:pPr lvl="0">
              <a:spcBef>
                <a:spcPts val="0"/>
              </a:spcBef>
              <a:defRPr/>
            </a:pPr>
            <a:r>
              <a:rPr lang="en-US" sz="6000" dirty="0">
                <a:latin typeface="League Gothic" pitchFamily="2" charset="77"/>
              </a:rPr>
              <a:t>HUGE TITLE</a:t>
            </a:r>
            <a:br>
              <a:rPr lang="en-US" sz="6000" dirty="0">
                <a:latin typeface="League Gothic" pitchFamily="2" charset="77"/>
              </a:rPr>
            </a:br>
            <a:r>
              <a:rPr lang="en-US" dirty="0">
                <a:solidFill>
                  <a:schemeClr val="tx2"/>
                </a:solidFill>
                <a:latin typeface="Brandon Grotesque" panose="020B0503020203060202" pitchFamily="34" charset="77"/>
              </a:rPr>
              <a:t>League Gothic, 60pt, line height: .8, all-caps</a:t>
            </a:r>
            <a:r>
              <a:rPr lang="en-US" sz="2000" dirty="0">
                <a:solidFill>
                  <a:schemeClr val="tx2"/>
                </a:solidFill>
                <a:latin typeface="Brandon Grotesque" panose="020B0503020203060202" pitchFamily="34" charset="77"/>
              </a:rPr>
              <a:t> </a:t>
            </a:r>
          </a:p>
          <a:p>
            <a:pPr>
              <a:spcBef>
                <a:spcPts val="0"/>
              </a:spcBef>
            </a:pPr>
            <a:endParaRPr lang="en-US" sz="2000" dirty="0">
              <a:latin typeface="Brandon Grotesque" panose="020B0503020203060202" pitchFamily="34" charset="77"/>
            </a:endParaRPr>
          </a:p>
          <a:p>
            <a:pPr marL="0" marR="0" lvl="0" indent="0" algn="l" defTabSz="914400" rtl="0" eaLnBrk="1" fontAlgn="auto" latinLnBrk="0" hangingPunct="1">
              <a:spcBef>
                <a:spcPts val="0"/>
              </a:spcBef>
              <a:spcAft>
                <a:spcPts val="0"/>
              </a:spcAft>
              <a:buClrTx/>
              <a:buSzTx/>
              <a:buFontTx/>
              <a:buNone/>
              <a:tabLst/>
              <a:defRPr/>
            </a:pPr>
            <a:r>
              <a:rPr lang="en-US" sz="4400" dirty="0">
                <a:latin typeface="League Gothic" pitchFamily="2" charset="77"/>
              </a:rPr>
              <a:t>LARGE TITLE</a:t>
            </a:r>
            <a:br>
              <a:rPr lang="en-US" sz="4400" dirty="0"/>
            </a:br>
            <a:r>
              <a:rPr lang="en-US" dirty="0">
                <a:solidFill>
                  <a:schemeClr val="tx2"/>
                </a:solidFill>
                <a:latin typeface="Brandon Grotesque" panose="020B0503020203060202" pitchFamily="34" charset="77"/>
              </a:rPr>
              <a:t>League Gothic, 44pt, line height: .8, all-caps</a:t>
            </a:r>
            <a:br>
              <a:rPr lang="en-US" sz="2000" dirty="0">
                <a:latin typeface="Brandon Grotesque" panose="020B0503020203060202" pitchFamily="34" charset="77"/>
              </a:rPr>
            </a:br>
            <a:endParaRPr lang="en-US" sz="2000" dirty="0">
              <a:latin typeface="Brandon Grotesque" panose="020B0503020203060202" pitchFamily="34" charset="77"/>
            </a:endParaRPr>
          </a:p>
          <a:p>
            <a:pPr marL="0" marR="0" lvl="0" indent="0" algn="l" defTabSz="914400" rtl="0" eaLnBrk="1" fontAlgn="auto" latinLnBrk="0" hangingPunct="1">
              <a:spcBef>
                <a:spcPts val="0"/>
              </a:spcBef>
              <a:spcAft>
                <a:spcPts val="0"/>
              </a:spcAft>
              <a:buClrTx/>
              <a:buSzTx/>
              <a:buFontTx/>
              <a:buNone/>
              <a:tabLst/>
              <a:defRPr/>
            </a:pPr>
            <a:r>
              <a:rPr lang="en-US" sz="3200" dirty="0">
                <a:latin typeface="League Gothic" pitchFamily="2" charset="77"/>
              </a:rPr>
              <a:t>MEDIUM TITLE</a:t>
            </a:r>
            <a:br>
              <a:rPr lang="en-US" sz="3200" dirty="0"/>
            </a:br>
            <a:r>
              <a:rPr lang="en-US" dirty="0">
                <a:solidFill>
                  <a:schemeClr val="tx2"/>
                </a:solidFill>
                <a:latin typeface="Brandon Grotesque" panose="020B0503020203060202" pitchFamily="34" charset="77"/>
              </a:rPr>
              <a:t>League Gothic, 32pt, line height: .8, all-caps</a:t>
            </a:r>
          </a:p>
          <a:p>
            <a:pPr marL="0" marR="0" lvl="0" indent="0" algn="l" defTabSz="914400" rtl="0" eaLnBrk="1" fontAlgn="auto" latinLnBrk="0" hangingPunct="1">
              <a:spcBef>
                <a:spcPts val="0"/>
              </a:spcBef>
              <a:spcAft>
                <a:spcPts val="0"/>
              </a:spcAft>
              <a:buClrTx/>
              <a:buSzTx/>
              <a:buFontTx/>
              <a:buNone/>
              <a:tabLst/>
              <a:defRPr/>
            </a:pPr>
            <a:r>
              <a:rPr lang="en-US" sz="2000" dirty="0">
                <a:latin typeface="Brandon Grotesque" panose="020B0503020203060202" pitchFamily="34" charset="77"/>
              </a:rPr>
              <a:t> </a:t>
            </a:r>
          </a:p>
          <a:p>
            <a:pPr lvl="0">
              <a:spcBef>
                <a:spcPts val="0"/>
              </a:spcBef>
              <a:defRPr/>
            </a:pPr>
            <a:r>
              <a:rPr lang="en-US" sz="2400" dirty="0">
                <a:latin typeface="League Gothic" pitchFamily="2" charset="77"/>
              </a:rPr>
              <a:t>SMALL TITLE</a:t>
            </a:r>
            <a:br>
              <a:rPr lang="en-US" sz="2400" dirty="0"/>
            </a:br>
            <a:r>
              <a:rPr lang="en-US" dirty="0">
                <a:solidFill>
                  <a:schemeClr val="tx2"/>
                </a:solidFill>
                <a:latin typeface="Brandon Grotesque" panose="020B0503020203060202" pitchFamily="34" charset="77"/>
              </a:rPr>
              <a:t>League Gothic, 24pt, line height: .8, all-caps</a:t>
            </a:r>
          </a:p>
        </p:txBody>
      </p:sp>
    </p:spTree>
    <p:extLst>
      <p:ext uri="{BB962C8B-B14F-4D97-AF65-F5344CB8AC3E}">
        <p14:creationId xmlns:p14="http://schemas.microsoft.com/office/powerpoint/2010/main" val="1094365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a:extLst>
              <a:ext uri="{FF2B5EF4-FFF2-40B4-BE49-F238E27FC236}">
                <a16:creationId xmlns:a16="http://schemas.microsoft.com/office/drawing/2014/main" id="{35B4F0EA-ED2C-0C4F-8CB6-BDB9D997C7A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965364" y="3323365"/>
            <a:ext cx="1773464" cy="2095121"/>
          </a:xfrm>
          <a:prstGeom prst="rect">
            <a:avLst/>
          </a:prstGeom>
        </p:spPr>
      </p:pic>
      <p:sp>
        <p:nvSpPr>
          <p:cNvPr id="53" name="Rectangle 52">
            <a:extLst>
              <a:ext uri="{FF2B5EF4-FFF2-40B4-BE49-F238E27FC236}">
                <a16:creationId xmlns:a16="http://schemas.microsoft.com/office/drawing/2014/main" id="{1C878104-6BAD-2B43-9F2E-662FEC910D43}"/>
              </a:ext>
            </a:extLst>
          </p:cNvPr>
          <p:cNvSpPr/>
          <p:nvPr/>
        </p:nvSpPr>
        <p:spPr>
          <a:xfrm>
            <a:off x="5965364" y="4699977"/>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itle 2">
            <a:extLst>
              <a:ext uri="{FF2B5EF4-FFF2-40B4-BE49-F238E27FC236}">
                <a16:creationId xmlns:a16="http://schemas.microsoft.com/office/drawing/2014/main" id="{45AB6293-6D5E-4148-8027-21E73FC44C76}"/>
              </a:ext>
            </a:extLst>
          </p:cNvPr>
          <p:cNvSpPr txBox="1">
            <a:spLocks/>
          </p:cNvSpPr>
          <p:nvPr/>
        </p:nvSpPr>
        <p:spPr>
          <a:xfrm>
            <a:off x="6089134" y="4825735"/>
            <a:ext cx="1725754" cy="1364748"/>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80000"/>
              </a:lnSpc>
              <a:defRPr/>
            </a:pPr>
            <a:r>
              <a:rPr lang="en-US" sz="2200" dirty="0">
                <a:solidFill>
                  <a:schemeClr val="bg1"/>
                </a:solidFill>
              </a:rPr>
              <a:t>Research + </a:t>
            </a:r>
            <a:r>
              <a:rPr kumimoji="0" lang="en-US" sz="2200" b="0" i="0" u="none" strike="noStrike" kern="1200" cap="all" spc="0" normalizeH="0" baseline="0" noProof="0" dirty="0">
                <a:ln>
                  <a:noFill/>
                </a:ln>
                <a:solidFill>
                  <a:schemeClr val="bg1"/>
                </a:solidFill>
                <a:effectLst/>
                <a:uLnTx/>
                <a:uFillTx/>
                <a:latin typeface="League Gothic" charset="0"/>
              </a:rPr>
              <a:t>Strategy  </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cap="none" dirty="0">
              <a:solidFill>
                <a:srgbClr val="2F2F2E"/>
              </a:solidFill>
              <a:latin typeface="Brandon Grotesque" panose="020B0503020203060202" pitchFamily="34" charset="77"/>
            </a:endParaRPr>
          </a:p>
          <a:p>
            <a:pPr>
              <a:lnSpc>
                <a:spcPct val="100000"/>
              </a:lnSpc>
              <a:defRPr/>
            </a:pPr>
            <a:r>
              <a:rPr lang="en-US" sz="1100" cap="none" dirty="0">
                <a:solidFill>
                  <a:schemeClr val="tx2"/>
                </a:solidFill>
                <a:latin typeface="Brandon Grotesque" panose="020B0503020203060202" pitchFamily="34" charset="77"/>
              </a:rPr>
              <a:t>De-risk the pursuit of uncharted territory with strategic planning.</a:t>
            </a:r>
          </a:p>
        </p:txBody>
      </p:sp>
      <p:cxnSp>
        <p:nvCxnSpPr>
          <p:cNvPr id="43" name="Straight Connector 42">
            <a:extLst>
              <a:ext uri="{FF2B5EF4-FFF2-40B4-BE49-F238E27FC236}">
                <a16:creationId xmlns:a16="http://schemas.microsoft.com/office/drawing/2014/main" id="{E560D912-CA0B-5F40-871C-55E894CEDEF4}"/>
              </a:ext>
            </a:extLst>
          </p:cNvPr>
          <p:cNvCxnSpPr>
            <a:cxnSpLocks/>
          </p:cNvCxnSpPr>
          <p:nvPr/>
        </p:nvCxnSpPr>
        <p:spPr>
          <a:xfrm>
            <a:off x="6096082" y="5525312"/>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80" name="Picture 79">
            <a:extLst>
              <a:ext uri="{FF2B5EF4-FFF2-40B4-BE49-F238E27FC236}">
                <a16:creationId xmlns:a16="http://schemas.microsoft.com/office/drawing/2014/main" id="{A80173B0-9B22-134E-B057-ED3FF4EFBDD9}"/>
              </a:ext>
            </a:extLst>
          </p:cNvPr>
          <p:cNvPicPr>
            <a:picLocks noChangeAspect="1"/>
          </p:cNvPicPr>
          <p:nvPr/>
        </p:nvPicPr>
        <p:blipFill>
          <a:blip r:embed="rId3"/>
          <a:srcRect/>
          <a:stretch/>
        </p:blipFill>
        <p:spPr>
          <a:xfrm>
            <a:off x="4077594" y="3314061"/>
            <a:ext cx="1773464" cy="2092397"/>
          </a:xfrm>
          <a:prstGeom prst="rect">
            <a:avLst/>
          </a:prstGeom>
        </p:spPr>
      </p:pic>
      <p:sp>
        <p:nvSpPr>
          <p:cNvPr id="81" name="Rectangle 80">
            <a:extLst>
              <a:ext uri="{FF2B5EF4-FFF2-40B4-BE49-F238E27FC236}">
                <a16:creationId xmlns:a16="http://schemas.microsoft.com/office/drawing/2014/main" id="{E9AE2B7C-4654-B34C-83B8-7DCC7DA5BB4B}"/>
              </a:ext>
            </a:extLst>
          </p:cNvPr>
          <p:cNvSpPr/>
          <p:nvPr/>
        </p:nvSpPr>
        <p:spPr>
          <a:xfrm>
            <a:off x="4077594" y="469083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itle 2">
            <a:extLst>
              <a:ext uri="{FF2B5EF4-FFF2-40B4-BE49-F238E27FC236}">
                <a16:creationId xmlns:a16="http://schemas.microsoft.com/office/drawing/2014/main" id="{E0DE9D97-4C9F-8D41-A2D2-0E7498A307C0}"/>
              </a:ext>
            </a:extLst>
          </p:cNvPr>
          <p:cNvSpPr txBox="1">
            <a:spLocks/>
          </p:cNvSpPr>
          <p:nvPr/>
        </p:nvSpPr>
        <p:spPr>
          <a:xfrm>
            <a:off x="4172473" y="4825735"/>
            <a:ext cx="1700542" cy="117746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CREATIVE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DESIGN</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Bring your brand to life with </a:t>
            </a:r>
            <a:r>
              <a:rPr lang="en-US" sz="1100" cap="none">
                <a:solidFill>
                  <a:schemeClr val="tx2"/>
                </a:solidFill>
                <a:latin typeface="Brandon Grotesque" panose="020B0503020203060202" pitchFamily="34" charset="77"/>
              </a:rPr>
              <a:t>thoughtful creative.</a:t>
            </a:r>
            <a:endParaRPr lang="en-US" sz="1100" cap="none" dirty="0">
              <a:solidFill>
                <a:schemeClr val="tx2"/>
              </a:solidFill>
              <a:latin typeface="Brandon Grotesque" panose="020B0503020203060202" pitchFamily="34" charset="77"/>
            </a:endParaRPr>
          </a:p>
        </p:txBody>
      </p:sp>
      <p:cxnSp>
        <p:nvCxnSpPr>
          <p:cNvPr id="83" name="Straight Connector 82">
            <a:extLst>
              <a:ext uri="{FF2B5EF4-FFF2-40B4-BE49-F238E27FC236}">
                <a16:creationId xmlns:a16="http://schemas.microsoft.com/office/drawing/2014/main" id="{E674F964-1937-0140-BC93-48E203F049C9}"/>
              </a:ext>
            </a:extLst>
          </p:cNvPr>
          <p:cNvCxnSpPr>
            <a:cxnSpLocks/>
          </p:cNvCxnSpPr>
          <p:nvPr/>
        </p:nvCxnSpPr>
        <p:spPr>
          <a:xfrm>
            <a:off x="4198817" y="5516168"/>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75" name="Picture 74">
            <a:extLst>
              <a:ext uri="{FF2B5EF4-FFF2-40B4-BE49-F238E27FC236}">
                <a16:creationId xmlns:a16="http://schemas.microsoft.com/office/drawing/2014/main" id="{65A845F3-E4EA-A14A-8C84-CFD7E256641E}"/>
              </a:ext>
            </a:extLst>
          </p:cNvPr>
          <p:cNvPicPr>
            <a:picLocks noChangeAspect="1"/>
          </p:cNvPicPr>
          <p:nvPr/>
        </p:nvPicPr>
        <p:blipFill>
          <a:blip r:embed="rId4"/>
          <a:srcRect/>
          <a:stretch/>
        </p:blipFill>
        <p:spPr>
          <a:xfrm>
            <a:off x="9734971" y="515461"/>
            <a:ext cx="1773464" cy="2089194"/>
          </a:xfrm>
          <a:prstGeom prst="rect">
            <a:avLst/>
          </a:prstGeom>
        </p:spPr>
      </p:pic>
      <p:sp>
        <p:nvSpPr>
          <p:cNvPr id="76" name="Rectangle 75">
            <a:extLst>
              <a:ext uri="{FF2B5EF4-FFF2-40B4-BE49-F238E27FC236}">
                <a16:creationId xmlns:a16="http://schemas.microsoft.com/office/drawing/2014/main" id="{C45B579D-8899-F04B-ACBE-90FE91A65922}"/>
              </a:ext>
            </a:extLst>
          </p:cNvPr>
          <p:cNvSpPr/>
          <p:nvPr/>
        </p:nvSpPr>
        <p:spPr>
          <a:xfrm>
            <a:off x="9734971" y="1889190"/>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itle 2">
            <a:extLst>
              <a:ext uri="{FF2B5EF4-FFF2-40B4-BE49-F238E27FC236}">
                <a16:creationId xmlns:a16="http://schemas.microsoft.com/office/drawing/2014/main" id="{A5BDF1AB-B604-F447-880D-978F1A560CBB}"/>
              </a:ext>
            </a:extLst>
          </p:cNvPr>
          <p:cNvSpPr txBox="1">
            <a:spLocks/>
          </p:cNvSpPr>
          <p:nvPr/>
        </p:nvSpPr>
        <p:spPr>
          <a:xfrm>
            <a:off x="9847318" y="2021666"/>
            <a:ext cx="1700541"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digital +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social</a:t>
            </a:r>
            <a:br>
              <a:rPr lang="en-US" sz="2400" cap="none" noProof="0" dirty="0">
                <a:solidFill>
                  <a:srgbClr val="2F2F2E"/>
                </a:solidFill>
                <a:latin typeface="Brandon Grotesque" panose="020B0503020203060202" pitchFamily="34" charset="77"/>
              </a:rPr>
            </a:br>
            <a:endParaRPr lang="en-US" sz="2400" cap="none" dirty="0">
              <a:solidFill>
                <a:srgbClr val="2F2F2E"/>
              </a:solidFill>
              <a:latin typeface="Brandon Grotesque" panose="020B0503020203060202" pitchFamily="34" charset="77"/>
            </a:endParaRPr>
          </a:p>
          <a:p>
            <a:pPr>
              <a:lnSpc>
                <a:spcPct val="100000"/>
              </a:lnSpc>
              <a:defRPr/>
            </a:pPr>
            <a:r>
              <a:rPr lang="en-US" sz="1100" cap="none" dirty="0">
                <a:solidFill>
                  <a:schemeClr val="tx2"/>
                </a:solidFill>
                <a:latin typeface="Brandon Grotesque" panose="020B0503020203060202" pitchFamily="34" charset="77"/>
              </a:rPr>
              <a:t>Amplify your values, message, and mission with control. </a:t>
            </a:r>
          </a:p>
        </p:txBody>
      </p:sp>
      <p:cxnSp>
        <p:nvCxnSpPr>
          <p:cNvPr id="78" name="Straight Connector 77">
            <a:extLst>
              <a:ext uri="{FF2B5EF4-FFF2-40B4-BE49-F238E27FC236}">
                <a16:creationId xmlns:a16="http://schemas.microsoft.com/office/drawing/2014/main" id="{003895CE-D4BE-FD41-AC6E-7D0009522CCC}"/>
              </a:ext>
            </a:extLst>
          </p:cNvPr>
          <p:cNvCxnSpPr>
            <a:cxnSpLocks/>
          </p:cNvCxnSpPr>
          <p:nvPr/>
        </p:nvCxnSpPr>
        <p:spPr>
          <a:xfrm>
            <a:off x="9865631" y="2714525"/>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70" name="Picture 69" descr="A close up of a logo&#10;&#10;Description automatically generated">
            <a:extLst>
              <a:ext uri="{FF2B5EF4-FFF2-40B4-BE49-F238E27FC236}">
                <a16:creationId xmlns:a16="http://schemas.microsoft.com/office/drawing/2014/main" id="{884B4FC7-E7E9-544A-8860-F78F319C4F8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848395" y="510351"/>
            <a:ext cx="1773464" cy="2095121"/>
          </a:xfrm>
          <a:prstGeom prst="rect">
            <a:avLst/>
          </a:prstGeom>
        </p:spPr>
      </p:pic>
      <p:sp>
        <p:nvSpPr>
          <p:cNvPr id="71" name="Rectangle 70">
            <a:extLst>
              <a:ext uri="{FF2B5EF4-FFF2-40B4-BE49-F238E27FC236}">
                <a16:creationId xmlns:a16="http://schemas.microsoft.com/office/drawing/2014/main" id="{4FD6E8BD-5126-524C-9E18-5FB3C2808061}"/>
              </a:ext>
            </a:extLst>
          </p:cNvPr>
          <p:cNvSpPr/>
          <p:nvPr/>
        </p:nvSpPr>
        <p:spPr>
          <a:xfrm>
            <a:off x="7848395" y="188589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itle 2">
            <a:extLst>
              <a:ext uri="{FF2B5EF4-FFF2-40B4-BE49-F238E27FC236}">
                <a16:creationId xmlns:a16="http://schemas.microsoft.com/office/drawing/2014/main" id="{7A6E9A57-2767-604E-B433-9711C238D631}"/>
              </a:ext>
            </a:extLst>
          </p:cNvPr>
          <p:cNvSpPr txBox="1">
            <a:spLocks/>
          </p:cNvSpPr>
          <p:nvPr/>
        </p:nvSpPr>
        <p:spPr>
          <a:xfrm>
            <a:off x="7940888" y="2021666"/>
            <a:ext cx="1810009"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Content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marketing</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Fill your funnel and </a:t>
            </a:r>
            <a:br>
              <a:rPr lang="en-US" sz="1100" cap="none" dirty="0">
                <a:solidFill>
                  <a:schemeClr val="tx2"/>
                </a:solidFill>
                <a:latin typeface="Brandon Grotesque" panose="020B0503020203060202" pitchFamily="34" charset="77"/>
              </a:rPr>
            </a:br>
            <a:r>
              <a:rPr lang="en-US" sz="1100" cap="none" dirty="0">
                <a:solidFill>
                  <a:schemeClr val="tx2"/>
                </a:solidFill>
                <a:latin typeface="Brandon Grotesque" panose="020B0503020203060202" pitchFamily="34" charset="77"/>
              </a:rPr>
              <a:t>satisfy your sales team.  </a:t>
            </a:r>
          </a:p>
        </p:txBody>
      </p:sp>
      <p:cxnSp>
        <p:nvCxnSpPr>
          <p:cNvPr id="73" name="Straight Connector 72">
            <a:extLst>
              <a:ext uri="{FF2B5EF4-FFF2-40B4-BE49-F238E27FC236}">
                <a16:creationId xmlns:a16="http://schemas.microsoft.com/office/drawing/2014/main" id="{4302CAB2-449F-D24C-82B4-20945ACE9540}"/>
              </a:ext>
            </a:extLst>
          </p:cNvPr>
          <p:cNvCxnSpPr>
            <a:cxnSpLocks/>
          </p:cNvCxnSpPr>
          <p:nvPr/>
        </p:nvCxnSpPr>
        <p:spPr>
          <a:xfrm>
            <a:off x="7913164"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BBCA7CF-7702-6145-87D1-45C0F788BD03}"/>
              </a:ext>
            </a:extLst>
          </p:cNvPr>
          <p:cNvCxnSpPr>
            <a:cxnSpLocks/>
          </p:cNvCxnSpPr>
          <p:nvPr/>
        </p:nvCxnSpPr>
        <p:spPr>
          <a:xfrm>
            <a:off x="7976376"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27C75345-C153-2546-8AA1-098ADA198009}"/>
              </a:ext>
            </a:extLst>
          </p:cNvPr>
          <p:cNvSpPr>
            <a:spLocks noGrp="1"/>
          </p:cNvSpPr>
          <p:nvPr>
            <p:ph type="sldNum" sz="quarter" idx="12"/>
          </p:nvPr>
        </p:nvSpPr>
        <p:spPr/>
        <p:txBody>
          <a:bodyPr/>
          <a:lstStyle/>
          <a:p>
            <a:fld id="{B15A4BD5-B51F-9048-892F-7599ACE81F82}" type="slidenum">
              <a:rPr lang="en-US" smtClean="0"/>
              <a:pPr/>
              <a:t>20</a:t>
            </a:fld>
            <a:endParaRPr lang="en-US"/>
          </a:p>
        </p:txBody>
      </p:sp>
      <p:sp>
        <p:nvSpPr>
          <p:cNvPr id="3" name="Footer Placeholder 2">
            <a:extLst>
              <a:ext uri="{FF2B5EF4-FFF2-40B4-BE49-F238E27FC236}">
                <a16:creationId xmlns:a16="http://schemas.microsoft.com/office/drawing/2014/main" id="{35E46557-B059-1A43-B403-66434ACD5240}"/>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8153EAE6-2849-CA4C-BBC6-54E14E661D12}"/>
              </a:ext>
            </a:extLst>
          </p:cNvPr>
          <p:cNvSpPr>
            <a:spLocks noGrp="1"/>
          </p:cNvSpPr>
          <p:nvPr>
            <p:ph type="title"/>
          </p:nvPr>
        </p:nvSpPr>
        <p:spPr/>
        <p:txBody>
          <a:bodyPr/>
          <a:lstStyle/>
          <a:p>
            <a:r>
              <a:rPr lang="en-US" dirty="0"/>
              <a:t>PR + MARKETING</a:t>
            </a:r>
            <a:br>
              <a:rPr lang="en-US" dirty="0"/>
            </a:br>
            <a:r>
              <a:rPr lang="en-US" dirty="0"/>
              <a:t>for Technology Companies</a:t>
            </a:r>
          </a:p>
        </p:txBody>
      </p:sp>
      <p:sp>
        <p:nvSpPr>
          <p:cNvPr id="5" name="Text Placeholder 2">
            <a:extLst>
              <a:ext uri="{FF2B5EF4-FFF2-40B4-BE49-F238E27FC236}">
                <a16:creationId xmlns:a16="http://schemas.microsoft.com/office/drawing/2014/main" id="{A845A947-A7DF-324A-9EDF-5DB083A1FC31}"/>
              </a:ext>
            </a:extLst>
          </p:cNvPr>
          <p:cNvSpPr txBox="1">
            <a:spLocks/>
          </p:cNvSpPr>
          <p:nvPr/>
        </p:nvSpPr>
        <p:spPr>
          <a:xfrm>
            <a:off x="533400" y="1367980"/>
            <a:ext cx="3214337" cy="2207324"/>
          </a:xfrm>
          <a:prstGeom prst="rect">
            <a:avLst/>
          </a:prstGeom>
        </p:spPr>
        <p:txBody>
          <a:bodyPr vert="horz" lIns="0" tIns="0" rIns="0" bIns="0" rtlCol="0" anchor="ctr">
            <a:noAutofit/>
          </a:bodyPr>
          <a:lstStyle>
            <a:defPPr>
              <a:defRPr lang="en-US"/>
            </a:defPPr>
            <a:lvl1pPr marL="0" algn="l" defTabSz="914400" rtl="0" eaLnBrk="1" latinLnBrk="0" hangingPunct="1">
              <a:defRPr sz="1000" b="0" i="0" kern="1200">
                <a:solidFill>
                  <a:schemeClr val="tx1"/>
                </a:solidFill>
                <a:latin typeface="Brandon Grotesque" charset="0"/>
                <a:ea typeface="Brandon Grotesque" charset="0"/>
                <a:cs typeface="Brandon Grotesque"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t>INK helps marketers move beyond what’s predictable by rethinking what’s possible.</a:t>
            </a:r>
          </a:p>
          <a:p>
            <a:br>
              <a:rPr lang="en-US" sz="1800" dirty="0"/>
            </a:br>
            <a:endParaRPr lang="en-US" sz="1800" dirty="0"/>
          </a:p>
        </p:txBody>
      </p:sp>
      <p:pic>
        <p:nvPicPr>
          <p:cNvPr id="23" name="Picture 22" descr="A close up of a logo&#10;&#10;Description automatically generated">
            <a:extLst>
              <a:ext uri="{FF2B5EF4-FFF2-40B4-BE49-F238E27FC236}">
                <a16:creationId xmlns:a16="http://schemas.microsoft.com/office/drawing/2014/main" id="{85DA9CEE-646F-2248-86E0-D25D9F8E995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077594" y="508275"/>
            <a:ext cx="1773467" cy="2095125"/>
          </a:xfrm>
          <a:prstGeom prst="rect">
            <a:avLst/>
          </a:prstGeom>
        </p:spPr>
      </p:pic>
      <p:sp>
        <p:nvSpPr>
          <p:cNvPr id="42" name="Rectangle 41">
            <a:extLst>
              <a:ext uri="{FF2B5EF4-FFF2-40B4-BE49-F238E27FC236}">
                <a16:creationId xmlns:a16="http://schemas.microsoft.com/office/drawing/2014/main" id="{FBB94479-CCDE-1646-BE76-7A54BDDA851F}"/>
              </a:ext>
            </a:extLst>
          </p:cNvPr>
          <p:cNvSpPr/>
          <p:nvPr/>
        </p:nvSpPr>
        <p:spPr>
          <a:xfrm>
            <a:off x="4077594" y="188589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itle 2">
            <a:extLst>
              <a:ext uri="{FF2B5EF4-FFF2-40B4-BE49-F238E27FC236}">
                <a16:creationId xmlns:a16="http://schemas.microsoft.com/office/drawing/2014/main" id="{B9AAD5CC-A18C-5842-B558-A0C941F9A98E}"/>
              </a:ext>
            </a:extLst>
          </p:cNvPr>
          <p:cNvSpPr txBox="1">
            <a:spLocks/>
          </p:cNvSpPr>
          <p:nvPr/>
        </p:nvSpPr>
        <p:spPr>
          <a:xfrm>
            <a:off x="4172473" y="2021666"/>
            <a:ext cx="1810009" cy="1169341"/>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err="1">
                <a:ln>
                  <a:noFill/>
                </a:ln>
                <a:solidFill>
                  <a:schemeClr val="bg1"/>
                </a:solidFill>
                <a:effectLst/>
                <a:uLnTx/>
                <a:uFillTx/>
                <a:latin typeface="League Gothic" charset="0"/>
              </a:rPr>
              <a:t>Publi</a:t>
            </a:r>
            <a:r>
              <a:rPr lang="en-US" sz="2200" dirty="0">
                <a:solidFill>
                  <a:schemeClr val="bg1"/>
                </a:solidFill>
              </a:rPr>
              <a:t>c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relations</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Reach, relate, repeat. </a:t>
            </a:r>
            <a:br>
              <a:rPr lang="en-US" sz="1100" cap="none" dirty="0">
                <a:solidFill>
                  <a:schemeClr val="tx2"/>
                </a:solidFill>
                <a:latin typeface="Brandon Grotesque" panose="020B0503020203060202" pitchFamily="34" charset="77"/>
              </a:rPr>
            </a:br>
            <a:r>
              <a:rPr lang="en-US" sz="1100" cap="none" dirty="0">
                <a:solidFill>
                  <a:schemeClr val="tx2"/>
                </a:solidFill>
                <a:latin typeface="Brandon Grotesque" panose="020B0503020203060202" pitchFamily="34" charset="77"/>
              </a:rPr>
              <a:t>Media, analysts, influencers.</a:t>
            </a:r>
          </a:p>
        </p:txBody>
      </p:sp>
      <p:cxnSp>
        <p:nvCxnSpPr>
          <p:cNvPr id="29" name="Straight Connector 28">
            <a:extLst>
              <a:ext uri="{FF2B5EF4-FFF2-40B4-BE49-F238E27FC236}">
                <a16:creationId xmlns:a16="http://schemas.microsoft.com/office/drawing/2014/main" id="{8A1DA057-9AC3-5D4C-B03A-0A264F60EE5F}"/>
              </a:ext>
            </a:extLst>
          </p:cNvPr>
          <p:cNvCxnSpPr>
            <a:cxnSpLocks/>
          </p:cNvCxnSpPr>
          <p:nvPr/>
        </p:nvCxnSpPr>
        <p:spPr>
          <a:xfrm>
            <a:off x="4208254"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59" name="Picture 58" descr="A close up of a sign&#10;&#10;Description automatically generated">
            <a:extLst>
              <a:ext uri="{FF2B5EF4-FFF2-40B4-BE49-F238E27FC236}">
                <a16:creationId xmlns:a16="http://schemas.microsoft.com/office/drawing/2014/main" id="{DE70D3AF-F674-294A-AB54-19D8E6F4D23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65364" y="512423"/>
            <a:ext cx="1773464" cy="2096088"/>
          </a:xfrm>
          <a:prstGeom prst="rect">
            <a:avLst/>
          </a:prstGeom>
        </p:spPr>
      </p:pic>
      <p:sp>
        <p:nvSpPr>
          <p:cNvPr id="60" name="Rectangle 59">
            <a:extLst>
              <a:ext uri="{FF2B5EF4-FFF2-40B4-BE49-F238E27FC236}">
                <a16:creationId xmlns:a16="http://schemas.microsoft.com/office/drawing/2014/main" id="{39700EAB-A5FB-D04B-AA07-85AA0B91D0AF}"/>
              </a:ext>
            </a:extLst>
          </p:cNvPr>
          <p:cNvSpPr/>
          <p:nvPr/>
        </p:nvSpPr>
        <p:spPr>
          <a:xfrm>
            <a:off x="5965364" y="188589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itle 2">
            <a:extLst>
              <a:ext uri="{FF2B5EF4-FFF2-40B4-BE49-F238E27FC236}">
                <a16:creationId xmlns:a16="http://schemas.microsoft.com/office/drawing/2014/main" id="{D0750EB4-8544-E24B-A293-CD899F63DD86}"/>
              </a:ext>
            </a:extLst>
          </p:cNvPr>
          <p:cNvSpPr txBox="1">
            <a:spLocks/>
          </p:cNvSpPr>
          <p:nvPr/>
        </p:nvSpPr>
        <p:spPr>
          <a:xfrm>
            <a:off x="6089134" y="2021666"/>
            <a:ext cx="1810009"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Thought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leadership</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Build brand trust with </a:t>
            </a:r>
            <a:br>
              <a:rPr lang="en-US" sz="1100" cap="none" dirty="0">
                <a:solidFill>
                  <a:schemeClr val="tx2"/>
                </a:solidFill>
                <a:latin typeface="Brandon Grotesque" panose="020B0503020203060202" pitchFamily="34" charset="77"/>
              </a:rPr>
            </a:br>
            <a:r>
              <a:rPr lang="en-US" sz="1100" cap="none" dirty="0">
                <a:solidFill>
                  <a:schemeClr val="tx2"/>
                </a:solidFill>
                <a:latin typeface="Brandon Grotesque" panose="020B0503020203060202" pitchFamily="34" charset="77"/>
              </a:rPr>
              <a:t>generous expertise.</a:t>
            </a:r>
          </a:p>
        </p:txBody>
      </p:sp>
      <p:cxnSp>
        <p:nvCxnSpPr>
          <p:cNvPr id="39" name="Straight Connector 38">
            <a:extLst>
              <a:ext uri="{FF2B5EF4-FFF2-40B4-BE49-F238E27FC236}">
                <a16:creationId xmlns:a16="http://schemas.microsoft.com/office/drawing/2014/main" id="{EFE60CC2-F869-7D45-AD87-6EA6B225358F}"/>
              </a:ext>
            </a:extLst>
          </p:cNvPr>
          <p:cNvCxnSpPr>
            <a:cxnSpLocks/>
          </p:cNvCxnSpPr>
          <p:nvPr/>
        </p:nvCxnSpPr>
        <p:spPr>
          <a:xfrm>
            <a:off x="6092712"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9" name="Picture 48" descr="A close up of a logo&#10;&#10;Description automatically generated">
            <a:extLst>
              <a:ext uri="{FF2B5EF4-FFF2-40B4-BE49-F238E27FC236}">
                <a16:creationId xmlns:a16="http://schemas.microsoft.com/office/drawing/2014/main" id="{0487FEFA-7B61-4B4A-8E0B-8FDF70D93D8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848395" y="3314061"/>
            <a:ext cx="1773574" cy="2095252"/>
          </a:xfrm>
          <a:prstGeom prst="rect">
            <a:avLst/>
          </a:prstGeom>
        </p:spPr>
      </p:pic>
      <p:sp>
        <p:nvSpPr>
          <p:cNvPr id="57" name="Rectangle 56">
            <a:extLst>
              <a:ext uri="{FF2B5EF4-FFF2-40B4-BE49-F238E27FC236}">
                <a16:creationId xmlns:a16="http://schemas.microsoft.com/office/drawing/2014/main" id="{1774E1D5-270D-EC49-AFAF-54D36A133548}"/>
              </a:ext>
            </a:extLst>
          </p:cNvPr>
          <p:cNvSpPr/>
          <p:nvPr/>
        </p:nvSpPr>
        <p:spPr>
          <a:xfrm>
            <a:off x="7848395" y="4698740"/>
            <a:ext cx="1773464" cy="717507"/>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itle 2">
            <a:extLst>
              <a:ext uri="{FF2B5EF4-FFF2-40B4-BE49-F238E27FC236}">
                <a16:creationId xmlns:a16="http://schemas.microsoft.com/office/drawing/2014/main" id="{8A32FAA7-4601-9047-BD84-52B6A2408FE2}"/>
              </a:ext>
            </a:extLst>
          </p:cNvPr>
          <p:cNvSpPr txBox="1">
            <a:spLocks/>
          </p:cNvSpPr>
          <p:nvPr/>
        </p:nvSpPr>
        <p:spPr>
          <a:xfrm>
            <a:off x="7940888" y="4825735"/>
            <a:ext cx="1810009" cy="116592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Brand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STRATEGY</a:t>
            </a:r>
            <a:br>
              <a:rPr lang="en-US" sz="2400" cap="none" noProof="0" dirty="0">
                <a:solidFill>
                  <a:schemeClr val="bg1"/>
                </a:solidFill>
                <a:latin typeface="Brandon Grotesque" panose="020B0503020203060202" pitchFamily="34" charset="77"/>
              </a:rPr>
            </a:br>
            <a:endParaRPr lang="en-US" sz="2400" cap="none" dirty="0">
              <a:solidFill>
                <a:schemeClr val="bg1"/>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Define the race, voice, and purpose behind your company.</a:t>
            </a:r>
          </a:p>
        </p:txBody>
      </p:sp>
      <p:cxnSp>
        <p:nvCxnSpPr>
          <p:cNvPr id="41" name="Straight Connector 40">
            <a:extLst>
              <a:ext uri="{FF2B5EF4-FFF2-40B4-BE49-F238E27FC236}">
                <a16:creationId xmlns:a16="http://schemas.microsoft.com/office/drawing/2014/main" id="{661D1E55-8E88-4C46-AFBE-B73BD0B0CF1E}"/>
              </a:ext>
            </a:extLst>
          </p:cNvPr>
          <p:cNvCxnSpPr>
            <a:cxnSpLocks/>
          </p:cNvCxnSpPr>
          <p:nvPr/>
        </p:nvCxnSpPr>
        <p:spPr>
          <a:xfrm>
            <a:off x="7961269" y="5532280"/>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65" name="Picture 64" descr="A picture containing clock&#10;&#10;Description automatically generated">
            <a:extLst>
              <a:ext uri="{FF2B5EF4-FFF2-40B4-BE49-F238E27FC236}">
                <a16:creationId xmlns:a16="http://schemas.microsoft.com/office/drawing/2014/main" id="{AF8EE475-A12D-9B42-BDD1-FF5B7A844044}"/>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734971" y="3326248"/>
            <a:ext cx="1773464" cy="2096088"/>
          </a:xfrm>
          <a:prstGeom prst="rect">
            <a:avLst/>
          </a:prstGeom>
        </p:spPr>
      </p:pic>
      <p:sp>
        <p:nvSpPr>
          <p:cNvPr id="54" name="Rectangle 53">
            <a:extLst>
              <a:ext uri="{FF2B5EF4-FFF2-40B4-BE49-F238E27FC236}">
                <a16:creationId xmlns:a16="http://schemas.microsoft.com/office/drawing/2014/main" id="{44C9B7CC-56BB-954E-AD94-C9C345FD2587}"/>
              </a:ext>
            </a:extLst>
          </p:cNvPr>
          <p:cNvSpPr/>
          <p:nvPr/>
        </p:nvSpPr>
        <p:spPr>
          <a:xfrm>
            <a:off x="9734971" y="4699977"/>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itle 2">
            <a:extLst>
              <a:ext uri="{FF2B5EF4-FFF2-40B4-BE49-F238E27FC236}">
                <a16:creationId xmlns:a16="http://schemas.microsoft.com/office/drawing/2014/main" id="{157905C3-512A-D843-97B9-30721DB99B04}"/>
              </a:ext>
            </a:extLst>
          </p:cNvPr>
          <p:cNvSpPr txBox="1">
            <a:spLocks/>
          </p:cNvSpPr>
          <p:nvPr/>
        </p:nvSpPr>
        <p:spPr>
          <a:xfrm>
            <a:off x="9847318" y="4825735"/>
            <a:ext cx="1700542"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Employee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communications</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Inform and rally the people who stand behind your brand.</a:t>
            </a:r>
          </a:p>
        </p:txBody>
      </p:sp>
      <p:cxnSp>
        <p:nvCxnSpPr>
          <p:cNvPr id="45" name="Straight Connector 44">
            <a:extLst>
              <a:ext uri="{FF2B5EF4-FFF2-40B4-BE49-F238E27FC236}">
                <a16:creationId xmlns:a16="http://schemas.microsoft.com/office/drawing/2014/main" id="{51F89C09-1CF4-4B43-9B7F-803FB1A19FA4}"/>
              </a:ext>
            </a:extLst>
          </p:cNvPr>
          <p:cNvCxnSpPr>
            <a:cxnSpLocks/>
          </p:cNvCxnSpPr>
          <p:nvPr/>
        </p:nvCxnSpPr>
        <p:spPr>
          <a:xfrm>
            <a:off x="9805972" y="5525312"/>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3354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5A4BD5-B51F-9048-892F-7599ACE81F82}" type="slidenum">
              <a:rPr kumimoji="0" lang="en-US" sz="1000" b="0" i="0" u="none" strike="noStrike" kern="1200" cap="none" spc="0" normalizeH="0" baseline="0" noProof="0" smtClean="0">
                <a:ln>
                  <a:noFill/>
                </a:ln>
                <a:solidFill>
                  <a:srgbClr val="2F2F2E"/>
                </a:solidFill>
                <a:effectLst/>
                <a:uLnTx/>
                <a:uFillTx/>
                <a:latin typeface="Brandon Grotesque" charset="0"/>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en-US" sz="1000" b="0" i="0" u="none" strike="noStrike" kern="1200" cap="none" spc="0" normalizeH="0" baseline="0" noProof="0" dirty="0">
              <a:ln>
                <a:noFill/>
              </a:ln>
              <a:solidFill>
                <a:srgbClr val="2F2F2E"/>
              </a:solidFill>
              <a:effectLst/>
              <a:uLnTx/>
              <a:uFillTx/>
              <a:latin typeface="Brandon Grotesque" charset="0"/>
            </a:endParaRPr>
          </a:p>
        </p:txBody>
      </p:sp>
      <p:sp>
        <p:nvSpPr>
          <p:cNvPr id="5" name="Footer Placeholder 4"/>
          <p:cNvSpPr>
            <a:spLocks noGrp="1"/>
          </p:cNvSpPr>
          <p:nvPr>
            <p:ph type="ftr" sz="quarter" idx="3"/>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F2F2E"/>
                </a:solidFill>
                <a:effectLst/>
                <a:uLnTx/>
                <a:uFillTx/>
                <a:latin typeface="Brandon Grotesque" charset="0"/>
                <a:ea typeface="Brandon Grotesque" charset="0"/>
                <a:cs typeface="Brandon Grotesque" charset="0"/>
              </a:rPr>
              <a:t>INK-CO.COM  |</a:t>
            </a:r>
          </a:p>
        </p:txBody>
      </p:sp>
      <p:sp>
        <p:nvSpPr>
          <p:cNvPr id="4" name="Title 3">
            <a:extLst>
              <a:ext uri="{FF2B5EF4-FFF2-40B4-BE49-F238E27FC236}">
                <a16:creationId xmlns:a16="http://schemas.microsoft.com/office/drawing/2014/main" id="{96F08BB2-59D5-7F47-AC91-10A4FD19AB33}"/>
              </a:ext>
            </a:extLst>
          </p:cNvPr>
          <p:cNvSpPr>
            <a:spLocks noGrp="1"/>
          </p:cNvSpPr>
          <p:nvPr>
            <p:ph type="title"/>
          </p:nvPr>
        </p:nvSpPr>
        <p:spPr/>
        <p:txBody>
          <a:bodyPr/>
          <a:lstStyle/>
          <a:p>
            <a:pPr>
              <a:lnSpc>
                <a:spcPct val="80000"/>
              </a:lnSpc>
            </a:pPr>
            <a:r>
              <a:rPr lang="en-US" sz="4400" dirty="0"/>
              <a:t>What we can do </a:t>
            </a:r>
            <a:br>
              <a:rPr lang="en-US" sz="4400" dirty="0"/>
            </a:br>
            <a:r>
              <a:rPr lang="en-US" sz="4400" dirty="0"/>
              <a:t>for you</a:t>
            </a:r>
          </a:p>
        </p:txBody>
      </p:sp>
      <p:sp>
        <p:nvSpPr>
          <p:cNvPr id="9" name="Text Placeholder 8">
            <a:extLst>
              <a:ext uri="{FF2B5EF4-FFF2-40B4-BE49-F238E27FC236}">
                <a16:creationId xmlns:a16="http://schemas.microsoft.com/office/drawing/2014/main" id="{0AA9E8ED-9E00-B34A-A3EA-76A9CECF3DB0}"/>
              </a:ext>
            </a:extLst>
          </p:cNvPr>
          <p:cNvSpPr>
            <a:spLocks noGrp="1"/>
          </p:cNvSpPr>
          <p:nvPr>
            <p:ph type="body" idx="1"/>
          </p:nvPr>
        </p:nvSpPr>
        <p:spPr/>
        <p:txBody>
          <a:bodyPr/>
          <a:lstStyle/>
          <a:p>
            <a:r>
              <a:rPr lang="en-US" dirty="0"/>
              <a:t>We are constantly evolving our offerings, and the skillsets and expertise that drive them, to stay ahead of the communications curve.</a:t>
            </a:r>
            <a:br>
              <a:rPr lang="en-US" dirty="0"/>
            </a:br>
            <a:r>
              <a:rPr lang="en-US" dirty="0"/>
              <a:t>  </a:t>
            </a:r>
            <a:endParaRPr lang="en-US" sz="1400" i="1" dirty="0"/>
          </a:p>
        </p:txBody>
      </p:sp>
      <p:sp>
        <p:nvSpPr>
          <p:cNvPr id="22" name="Content Placeholder 6">
            <a:extLst>
              <a:ext uri="{FF2B5EF4-FFF2-40B4-BE49-F238E27FC236}">
                <a16:creationId xmlns:a16="http://schemas.microsoft.com/office/drawing/2014/main" id="{70267779-D92F-7F4D-8D10-027CFBAB5CD4}"/>
              </a:ext>
            </a:extLst>
          </p:cNvPr>
          <p:cNvSpPr txBox="1">
            <a:spLocks/>
          </p:cNvSpPr>
          <p:nvPr/>
        </p:nvSpPr>
        <p:spPr>
          <a:xfrm>
            <a:off x="527835" y="2964601"/>
            <a:ext cx="2694320" cy="2549623"/>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00000"/>
              </a:lnSpc>
              <a:spcBef>
                <a:spcPts val="500"/>
              </a:spcBef>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00000"/>
              </a:lnSpc>
              <a:spcBef>
                <a:spcPts val="500"/>
              </a:spcBef>
              <a:buFont typeface="Arial"/>
              <a:buChar char="•"/>
              <a:defRPr sz="14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00000"/>
              </a:lnSpc>
              <a:spcBef>
                <a:spcPts val="500"/>
              </a:spcBef>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00000"/>
              </a:lnSpc>
              <a:spcBef>
                <a:spcPts val="500"/>
              </a:spcBef>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731520">
              <a:spcBef>
                <a:spcPts val="0"/>
              </a:spcBef>
              <a:spcAft>
                <a:spcPts val="600"/>
              </a:spcAft>
            </a:pPr>
            <a:r>
              <a:rPr lang="en-US" dirty="0">
                <a:solidFill>
                  <a:schemeClr val="tx2"/>
                </a:solidFill>
              </a:rPr>
              <a:t>Positioning</a:t>
            </a:r>
          </a:p>
          <a:p>
            <a:pPr defTabSz="731520">
              <a:spcBef>
                <a:spcPts val="0"/>
              </a:spcBef>
              <a:spcAft>
                <a:spcPts val="600"/>
              </a:spcAft>
            </a:pPr>
            <a:r>
              <a:rPr lang="en-US" dirty="0">
                <a:solidFill>
                  <a:schemeClr val="tx2"/>
                </a:solidFill>
              </a:rPr>
              <a:t>Message Creation</a:t>
            </a:r>
          </a:p>
          <a:p>
            <a:pPr defTabSz="731520">
              <a:spcBef>
                <a:spcPts val="0"/>
              </a:spcBef>
              <a:spcAft>
                <a:spcPts val="600"/>
              </a:spcAft>
            </a:pPr>
            <a:r>
              <a:rPr lang="en-US" dirty="0">
                <a:solidFill>
                  <a:schemeClr val="tx2"/>
                </a:solidFill>
              </a:rPr>
              <a:t>Strategic Planning</a:t>
            </a:r>
          </a:p>
          <a:p>
            <a:pPr defTabSz="731520">
              <a:spcBef>
                <a:spcPts val="0"/>
              </a:spcBef>
              <a:spcAft>
                <a:spcPts val="600"/>
              </a:spcAft>
            </a:pPr>
            <a:r>
              <a:rPr lang="en-US" dirty="0">
                <a:solidFill>
                  <a:schemeClr val="tx2"/>
                </a:solidFill>
              </a:rPr>
              <a:t>Social + Digital Strategy</a:t>
            </a:r>
          </a:p>
          <a:p>
            <a:pPr defTabSz="731520">
              <a:spcBef>
                <a:spcPts val="0"/>
              </a:spcBef>
              <a:spcAft>
                <a:spcPts val="600"/>
              </a:spcAft>
            </a:pPr>
            <a:r>
              <a:rPr lang="en-US" dirty="0">
                <a:solidFill>
                  <a:schemeClr val="tx2"/>
                </a:solidFill>
              </a:rPr>
              <a:t>Content + Creative Strategy</a:t>
            </a:r>
          </a:p>
          <a:p>
            <a:pPr defTabSz="731520">
              <a:spcBef>
                <a:spcPts val="0"/>
              </a:spcBef>
              <a:spcAft>
                <a:spcPts val="600"/>
              </a:spcAft>
            </a:pPr>
            <a:r>
              <a:rPr lang="en-US" dirty="0">
                <a:solidFill>
                  <a:schemeClr val="tx2"/>
                </a:solidFill>
              </a:rPr>
              <a:t>Data Analytics</a:t>
            </a:r>
          </a:p>
          <a:p>
            <a:pPr defTabSz="731520">
              <a:spcBef>
                <a:spcPts val="0"/>
              </a:spcBef>
              <a:spcAft>
                <a:spcPts val="600"/>
              </a:spcAft>
            </a:pPr>
            <a:r>
              <a:rPr lang="en-US" dirty="0">
                <a:solidFill>
                  <a:schemeClr val="tx2"/>
                </a:solidFill>
              </a:rPr>
              <a:t>Research + Insights</a:t>
            </a:r>
          </a:p>
          <a:p>
            <a:pPr defTabSz="731520">
              <a:spcBef>
                <a:spcPts val="0"/>
              </a:spcBef>
              <a:spcAft>
                <a:spcPts val="600"/>
              </a:spcAft>
            </a:pPr>
            <a:r>
              <a:rPr lang="en-US" dirty="0">
                <a:solidFill>
                  <a:schemeClr val="tx2"/>
                </a:solidFill>
              </a:rPr>
              <a:t>Persona Id + Development</a:t>
            </a:r>
          </a:p>
          <a:p>
            <a:pPr defTabSz="731520">
              <a:spcBef>
                <a:spcPts val="0"/>
              </a:spcBef>
              <a:spcAft>
                <a:spcPts val="600"/>
              </a:spcAft>
            </a:pPr>
            <a:r>
              <a:rPr lang="en-US" dirty="0">
                <a:solidFill>
                  <a:schemeClr val="tx2"/>
                </a:solidFill>
              </a:rPr>
              <a:t>Focus Groups + Surveys</a:t>
            </a:r>
          </a:p>
        </p:txBody>
      </p:sp>
      <p:sp>
        <p:nvSpPr>
          <p:cNvPr id="23" name="Title 1">
            <a:extLst>
              <a:ext uri="{FF2B5EF4-FFF2-40B4-BE49-F238E27FC236}">
                <a16:creationId xmlns:a16="http://schemas.microsoft.com/office/drawing/2014/main" id="{27A1C42D-4655-894D-9E84-A7077CB0FF32}"/>
              </a:ext>
            </a:extLst>
          </p:cNvPr>
          <p:cNvSpPr txBox="1">
            <a:spLocks/>
          </p:cNvSpPr>
          <p:nvPr/>
        </p:nvSpPr>
        <p:spPr>
          <a:xfrm>
            <a:off x="533400" y="2194007"/>
            <a:ext cx="2688754" cy="436017"/>
          </a:xfrm>
          <a:prstGeom prst="rect">
            <a:avLst/>
          </a:prstGeom>
        </p:spPr>
        <p:txBody>
          <a:bodyPr vert="horz" lIns="0" tIns="0" rIns="0" bIns="0" rtlCol="0" anchor="ctr"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r>
              <a:rPr lang="en-US" sz="2400" dirty="0"/>
              <a:t>Strategy</a:t>
            </a:r>
          </a:p>
        </p:txBody>
      </p:sp>
      <p:sp>
        <p:nvSpPr>
          <p:cNvPr id="24" name="Title 1">
            <a:extLst>
              <a:ext uri="{FF2B5EF4-FFF2-40B4-BE49-F238E27FC236}">
                <a16:creationId xmlns:a16="http://schemas.microsoft.com/office/drawing/2014/main" id="{1EABBC2F-3A00-724C-BD33-A81C92645405}"/>
              </a:ext>
            </a:extLst>
          </p:cNvPr>
          <p:cNvSpPr txBox="1">
            <a:spLocks/>
          </p:cNvSpPr>
          <p:nvPr/>
        </p:nvSpPr>
        <p:spPr>
          <a:xfrm>
            <a:off x="9021203" y="2197322"/>
            <a:ext cx="2697795" cy="436017"/>
          </a:xfrm>
          <a:prstGeom prst="rect">
            <a:avLst/>
          </a:prstGeom>
        </p:spPr>
        <p:txBody>
          <a:bodyPr vert="horz" lIns="0" tIns="0" rIns="0" bIns="0" rtlCol="0" anchor="ctr"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r>
              <a:rPr lang="en-US" sz="2400" dirty="0"/>
              <a:t>CONTENT + CREATIVE</a:t>
            </a:r>
          </a:p>
        </p:txBody>
      </p:sp>
      <p:sp>
        <p:nvSpPr>
          <p:cNvPr id="25" name="Title 1">
            <a:extLst>
              <a:ext uri="{FF2B5EF4-FFF2-40B4-BE49-F238E27FC236}">
                <a16:creationId xmlns:a16="http://schemas.microsoft.com/office/drawing/2014/main" id="{CAEEA212-426E-F44B-82A9-90EB83566483}"/>
              </a:ext>
            </a:extLst>
          </p:cNvPr>
          <p:cNvSpPr txBox="1">
            <a:spLocks/>
          </p:cNvSpPr>
          <p:nvPr/>
        </p:nvSpPr>
        <p:spPr>
          <a:xfrm>
            <a:off x="6178080" y="2197322"/>
            <a:ext cx="2697481" cy="436017"/>
          </a:xfrm>
          <a:prstGeom prst="rect">
            <a:avLst/>
          </a:prstGeom>
        </p:spPr>
        <p:txBody>
          <a:bodyPr vert="horz" lIns="0" tIns="0" rIns="0" bIns="0" rtlCol="0" anchor="ctr"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r>
              <a:rPr lang="en-US" sz="2400" dirty="0"/>
              <a:t>DIGITAL SERVICES</a:t>
            </a:r>
          </a:p>
        </p:txBody>
      </p:sp>
      <p:sp>
        <p:nvSpPr>
          <p:cNvPr id="29" name="Title 1">
            <a:extLst>
              <a:ext uri="{FF2B5EF4-FFF2-40B4-BE49-F238E27FC236}">
                <a16:creationId xmlns:a16="http://schemas.microsoft.com/office/drawing/2014/main" id="{4872E497-B372-8248-AB73-0A590837E5F9}"/>
              </a:ext>
            </a:extLst>
          </p:cNvPr>
          <p:cNvSpPr txBox="1">
            <a:spLocks/>
          </p:cNvSpPr>
          <p:nvPr/>
        </p:nvSpPr>
        <p:spPr>
          <a:xfrm>
            <a:off x="3334958" y="2197322"/>
            <a:ext cx="2691915" cy="436017"/>
          </a:xfrm>
          <a:prstGeom prst="rect">
            <a:avLst/>
          </a:prstGeom>
        </p:spPr>
        <p:txBody>
          <a:bodyPr vert="horz" lIns="0" tIns="0" rIns="0" bIns="0" rtlCol="0" anchor="ctr"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r>
              <a:rPr lang="en-US" sz="2400" dirty="0"/>
              <a:t>PUBLIC RELATIONS</a:t>
            </a:r>
          </a:p>
        </p:txBody>
      </p:sp>
      <p:sp>
        <p:nvSpPr>
          <p:cNvPr id="30" name="Content Placeholder 6">
            <a:extLst>
              <a:ext uri="{FF2B5EF4-FFF2-40B4-BE49-F238E27FC236}">
                <a16:creationId xmlns:a16="http://schemas.microsoft.com/office/drawing/2014/main" id="{204426A1-0F1B-CA40-9FDD-F225F06B4E31}"/>
              </a:ext>
            </a:extLst>
          </p:cNvPr>
          <p:cNvSpPr txBox="1">
            <a:spLocks/>
          </p:cNvSpPr>
          <p:nvPr/>
        </p:nvSpPr>
        <p:spPr>
          <a:xfrm>
            <a:off x="3324143" y="2954553"/>
            <a:ext cx="2691915" cy="2549623"/>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0" defTabSz="731520" fontAlgn="auto">
              <a:lnSpc>
                <a:spcPct val="100000"/>
              </a:lnSpc>
              <a:spcBef>
                <a:spcPts val="0"/>
              </a:spcBef>
              <a:spcAft>
                <a:spcPts val="600"/>
              </a:spcAft>
            </a:pPr>
            <a:r>
              <a:rPr lang="en-US" sz="1600" dirty="0">
                <a:solidFill>
                  <a:schemeClr val="tx2"/>
                </a:solidFill>
              </a:rPr>
              <a:t>Program Planning</a:t>
            </a:r>
          </a:p>
          <a:p>
            <a:pPr lvl="0" defTabSz="731520" fontAlgn="auto">
              <a:lnSpc>
                <a:spcPct val="100000"/>
              </a:lnSpc>
              <a:spcBef>
                <a:spcPts val="0"/>
              </a:spcBef>
              <a:spcAft>
                <a:spcPts val="600"/>
              </a:spcAft>
            </a:pPr>
            <a:r>
              <a:rPr lang="en-US" sz="1600" dirty="0">
                <a:solidFill>
                  <a:schemeClr val="tx2"/>
                </a:solidFill>
              </a:rPr>
              <a:t>Media Relations</a:t>
            </a:r>
          </a:p>
          <a:p>
            <a:pPr lvl="0" defTabSz="731520" fontAlgn="auto">
              <a:lnSpc>
                <a:spcPct val="100000"/>
              </a:lnSpc>
              <a:spcBef>
                <a:spcPts val="0"/>
              </a:spcBef>
              <a:spcAft>
                <a:spcPts val="600"/>
              </a:spcAft>
            </a:pPr>
            <a:r>
              <a:rPr lang="en-US" sz="1600" dirty="0">
                <a:solidFill>
                  <a:schemeClr val="tx2"/>
                </a:solidFill>
              </a:rPr>
              <a:t>Analyst Relations</a:t>
            </a:r>
          </a:p>
          <a:p>
            <a:pPr lvl="0" defTabSz="731520" fontAlgn="auto">
              <a:lnSpc>
                <a:spcPct val="100000"/>
              </a:lnSpc>
              <a:spcBef>
                <a:spcPts val="0"/>
              </a:spcBef>
              <a:spcAft>
                <a:spcPts val="600"/>
              </a:spcAft>
            </a:pPr>
            <a:r>
              <a:rPr lang="en-US" sz="1600" dirty="0">
                <a:solidFill>
                  <a:schemeClr val="tx2"/>
                </a:solidFill>
              </a:rPr>
              <a:t>Stakeholder Relations</a:t>
            </a:r>
          </a:p>
          <a:p>
            <a:pPr lvl="0" defTabSz="731520" fontAlgn="auto">
              <a:lnSpc>
                <a:spcPct val="100000"/>
              </a:lnSpc>
              <a:spcBef>
                <a:spcPts val="0"/>
              </a:spcBef>
              <a:spcAft>
                <a:spcPts val="600"/>
              </a:spcAft>
            </a:pPr>
            <a:r>
              <a:rPr lang="en-US" sz="1600" dirty="0">
                <a:solidFill>
                  <a:schemeClr val="tx2"/>
                </a:solidFill>
              </a:rPr>
              <a:t>Thought Leadership</a:t>
            </a:r>
          </a:p>
          <a:p>
            <a:pPr lvl="0" defTabSz="731520" fontAlgn="auto">
              <a:lnSpc>
                <a:spcPct val="100000"/>
              </a:lnSpc>
              <a:spcBef>
                <a:spcPts val="0"/>
              </a:spcBef>
              <a:spcAft>
                <a:spcPts val="600"/>
              </a:spcAft>
            </a:pPr>
            <a:r>
              <a:rPr lang="en-US" sz="1600" dirty="0">
                <a:solidFill>
                  <a:schemeClr val="tx2"/>
                </a:solidFill>
              </a:rPr>
              <a:t>Events </a:t>
            </a:r>
          </a:p>
          <a:p>
            <a:pPr lvl="0" defTabSz="731520" fontAlgn="auto">
              <a:lnSpc>
                <a:spcPct val="100000"/>
              </a:lnSpc>
              <a:spcBef>
                <a:spcPts val="0"/>
              </a:spcBef>
              <a:spcAft>
                <a:spcPts val="600"/>
              </a:spcAft>
            </a:pPr>
            <a:r>
              <a:rPr lang="en-US" sz="1600" dirty="0">
                <a:solidFill>
                  <a:schemeClr val="tx2"/>
                </a:solidFill>
              </a:rPr>
              <a:t>Speaking + Awards</a:t>
            </a:r>
          </a:p>
          <a:p>
            <a:pPr lvl="0" defTabSz="731520" fontAlgn="auto">
              <a:lnSpc>
                <a:spcPct val="100000"/>
              </a:lnSpc>
              <a:spcBef>
                <a:spcPts val="0"/>
              </a:spcBef>
              <a:spcAft>
                <a:spcPts val="600"/>
              </a:spcAft>
            </a:pPr>
            <a:r>
              <a:rPr lang="en-US" sz="1600" dirty="0">
                <a:solidFill>
                  <a:schemeClr val="tx2"/>
                </a:solidFill>
              </a:rPr>
              <a:t>Crisis Communications</a:t>
            </a:r>
          </a:p>
          <a:p>
            <a:pPr defTabSz="731520">
              <a:lnSpc>
                <a:spcPct val="100000"/>
              </a:lnSpc>
              <a:spcBef>
                <a:spcPts val="0"/>
              </a:spcBef>
              <a:spcAft>
                <a:spcPts val="600"/>
              </a:spcAft>
            </a:pPr>
            <a:r>
              <a:rPr lang="en-US" sz="1600" dirty="0">
                <a:solidFill>
                  <a:schemeClr val="tx2"/>
                </a:solidFill>
              </a:rPr>
              <a:t>Media + Executive Training</a:t>
            </a:r>
          </a:p>
        </p:txBody>
      </p:sp>
      <p:sp>
        <p:nvSpPr>
          <p:cNvPr id="34" name="Content Placeholder 6">
            <a:extLst>
              <a:ext uri="{FF2B5EF4-FFF2-40B4-BE49-F238E27FC236}">
                <a16:creationId xmlns:a16="http://schemas.microsoft.com/office/drawing/2014/main" id="{C8627556-031F-B944-9461-C5CEDC939F13}"/>
              </a:ext>
            </a:extLst>
          </p:cNvPr>
          <p:cNvSpPr txBox="1">
            <a:spLocks/>
          </p:cNvSpPr>
          <p:nvPr/>
        </p:nvSpPr>
        <p:spPr>
          <a:xfrm>
            <a:off x="9021517" y="2954552"/>
            <a:ext cx="2697481" cy="2549623"/>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spcAft>
                <a:spcPts val="600"/>
              </a:spcAft>
            </a:pPr>
            <a:r>
              <a:rPr lang="en-US" sz="1600" dirty="0">
                <a:solidFill>
                  <a:schemeClr val="tx2"/>
                </a:solidFill>
              </a:rPr>
              <a:t>Graphic Design</a:t>
            </a:r>
          </a:p>
          <a:p>
            <a:pPr>
              <a:lnSpc>
                <a:spcPct val="100000"/>
              </a:lnSpc>
              <a:spcBef>
                <a:spcPts val="0"/>
              </a:spcBef>
              <a:spcAft>
                <a:spcPts val="600"/>
              </a:spcAft>
            </a:pPr>
            <a:r>
              <a:rPr lang="en-US" sz="1600" dirty="0">
                <a:solidFill>
                  <a:schemeClr val="tx2"/>
                </a:solidFill>
              </a:rPr>
              <a:t>Copywriting</a:t>
            </a:r>
          </a:p>
          <a:p>
            <a:pPr>
              <a:lnSpc>
                <a:spcPct val="100000"/>
              </a:lnSpc>
              <a:spcBef>
                <a:spcPts val="0"/>
              </a:spcBef>
              <a:spcAft>
                <a:spcPts val="600"/>
              </a:spcAft>
            </a:pPr>
            <a:r>
              <a:rPr lang="en-US" sz="1600" dirty="0">
                <a:solidFill>
                  <a:schemeClr val="tx2"/>
                </a:solidFill>
              </a:rPr>
              <a:t>Art Direction</a:t>
            </a:r>
          </a:p>
          <a:p>
            <a:pPr>
              <a:lnSpc>
                <a:spcPct val="100000"/>
              </a:lnSpc>
              <a:spcBef>
                <a:spcPts val="0"/>
              </a:spcBef>
              <a:spcAft>
                <a:spcPts val="600"/>
              </a:spcAft>
            </a:pPr>
            <a:r>
              <a:rPr lang="en-US" sz="1600" dirty="0">
                <a:solidFill>
                  <a:schemeClr val="tx2"/>
                </a:solidFill>
              </a:rPr>
              <a:t>Brand Identity</a:t>
            </a:r>
          </a:p>
          <a:p>
            <a:pPr>
              <a:lnSpc>
                <a:spcPct val="100000"/>
              </a:lnSpc>
              <a:spcBef>
                <a:spcPts val="0"/>
              </a:spcBef>
              <a:spcAft>
                <a:spcPts val="600"/>
              </a:spcAft>
            </a:pPr>
            <a:r>
              <a:rPr lang="en-US" sz="1600" dirty="0">
                <a:solidFill>
                  <a:schemeClr val="tx2"/>
                </a:solidFill>
              </a:rPr>
              <a:t>Podcast Production</a:t>
            </a:r>
          </a:p>
          <a:p>
            <a:pPr>
              <a:lnSpc>
                <a:spcPct val="100000"/>
              </a:lnSpc>
              <a:spcBef>
                <a:spcPts val="0"/>
              </a:spcBef>
              <a:spcAft>
                <a:spcPts val="600"/>
              </a:spcAft>
            </a:pPr>
            <a:r>
              <a:rPr lang="en-US" sz="1600" dirty="0">
                <a:solidFill>
                  <a:schemeClr val="tx2"/>
                </a:solidFill>
              </a:rPr>
              <a:t>Animation</a:t>
            </a:r>
          </a:p>
          <a:p>
            <a:pPr>
              <a:lnSpc>
                <a:spcPct val="100000"/>
              </a:lnSpc>
              <a:spcBef>
                <a:spcPts val="0"/>
              </a:spcBef>
              <a:spcAft>
                <a:spcPts val="600"/>
              </a:spcAft>
            </a:pPr>
            <a:r>
              <a:rPr lang="en-US" sz="1600" dirty="0">
                <a:solidFill>
                  <a:schemeClr val="tx2"/>
                </a:solidFill>
              </a:rPr>
              <a:t>Video + Photography</a:t>
            </a:r>
          </a:p>
          <a:p>
            <a:pPr>
              <a:lnSpc>
                <a:spcPct val="100000"/>
              </a:lnSpc>
              <a:spcBef>
                <a:spcPts val="0"/>
              </a:spcBef>
              <a:spcAft>
                <a:spcPts val="600"/>
              </a:spcAft>
            </a:pPr>
            <a:r>
              <a:rPr lang="en-US" sz="1600" dirty="0">
                <a:solidFill>
                  <a:schemeClr val="tx2"/>
                </a:solidFill>
              </a:rPr>
              <a:t>Marketing Materials</a:t>
            </a:r>
          </a:p>
          <a:p>
            <a:pPr>
              <a:lnSpc>
                <a:spcPct val="100000"/>
              </a:lnSpc>
              <a:spcBef>
                <a:spcPts val="0"/>
              </a:spcBef>
              <a:spcAft>
                <a:spcPts val="600"/>
              </a:spcAft>
            </a:pPr>
            <a:r>
              <a:rPr lang="en-US" sz="1600" dirty="0">
                <a:solidFill>
                  <a:schemeClr val="tx2"/>
                </a:solidFill>
              </a:rPr>
              <a:t>Landing Pages + Websites</a:t>
            </a:r>
          </a:p>
        </p:txBody>
      </p:sp>
      <p:sp>
        <p:nvSpPr>
          <p:cNvPr id="35" name="Content Placeholder 6">
            <a:extLst>
              <a:ext uri="{FF2B5EF4-FFF2-40B4-BE49-F238E27FC236}">
                <a16:creationId xmlns:a16="http://schemas.microsoft.com/office/drawing/2014/main" id="{9993179D-4969-384C-A9F0-19D169313409}"/>
              </a:ext>
            </a:extLst>
          </p:cNvPr>
          <p:cNvSpPr txBox="1">
            <a:spLocks/>
          </p:cNvSpPr>
          <p:nvPr/>
        </p:nvSpPr>
        <p:spPr>
          <a:xfrm>
            <a:off x="6181120" y="2954554"/>
            <a:ext cx="2697481" cy="2549622"/>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spcAft>
                <a:spcPts val="600"/>
              </a:spcAft>
            </a:pPr>
            <a:r>
              <a:rPr lang="en-US" sz="1600" dirty="0">
                <a:solidFill>
                  <a:schemeClr val="tx2"/>
                </a:solidFill>
              </a:rPr>
              <a:t>Social Media Strategy</a:t>
            </a:r>
          </a:p>
          <a:p>
            <a:pPr>
              <a:lnSpc>
                <a:spcPct val="100000"/>
              </a:lnSpc>
              <a:spcBef>
                <a:spcPts val="0"/>
              </a:spcBef>
              <a:spcAft>
                <a:spcPts val="600"/>
              </a:spcAft>
            </a:pPr>
            <a:r>
              <a:rPr lang="en-US" sz="1600" dirty="0">
                <a:solidFill>
                  <a:schemeClr val="tx2"/>
                </a:solidFill>
              </a:rPr>
              <a:t>Community Management</a:t>
            </a:r>
          </a:p>
          <a:p>
            <a:pPr>
              <a:lnSpc>
                <a:spcPct val="100000"/>
              </a:lnSpc>
              <a:spcBef>
                <a:spcPts val="0"/>
              </a:spcBef>
              <a:spcAft>
                <a:spcPts val="600"/>
              </a:spcAft>
            </a:pPr>
            <a:r>
              <a:rPr lang="en-US" sz="1600" dirty="0">
                <a:solidFill>
                  <a:schemeClr val="tx2"/>
                </a:solidFill>
              </a:rPr>
              <a:t>Organic + Paid Strategy</a:t>
            </a:r>
          </a:p>
          <a:p>
            <a:pPr>
              <a:lnSpc>
                <a:spcPct val="100000"/>
              </a:lnSpc>
              <a:spcBef>
                <a:spcPts val="0"/>
              </a:spcBef>
              <a:spcAft>
                <a:spcPts val="600"/>
              </a:spcAft>
            </a:pPr>
            <a:r>
              <a:rPr lang="en-US" sz="1600" dirty="0">
                <a:solidFill>
                  <a:schemeClr val="tx2"/>
                </a:solidFill>
              </a:rPr>
              <a:t>Paid Media</a:t>
            </a:r>
          </a:p>
          <a:p>
            <a:pPr>
              <a:lnSpc>
                <a:spcPct val="100000"/>
              </a:lnSpc>
              <a:spcBef>
                <a:spcPts val="0"/>
              </a:spcBef>
              <a:spcAft>
                <a:spcPts val="600"/>
              </a:spcAft>
            </a:pPr>
            <a:r>
              <a:rPr lang="en-US" sz="1600" dirty="0">
                <a:solidFill>
                  <a:schemeClr val="tx2"/>
                </a:solidFill>
              </a:rPr>
              <a:t>Live Engagement</a:t>
            </a:r>
          </a:p>
          <a:p>
            <a:pPr>
              <a:lnSpc>
                <a:spcPct val="100000"/>
              </a:lnSpc>
              <a:spcBef>
                <a:spcPts val="0"/>
              </a:spcBef>
              <a:spcAft>
                <a:spcPts val="600"/>
              </a:spcAft>
            </a:pPr>
            <a:r>
              <a:rPr lang="en-US" sz="1600" dirty="0">
                <a:solidFill>
                  <a:schemeClr val="tx2"/>
                </a:solidFill>
              </a:rPr>
              <a:t>Influencer Programs</a:t>
            </a:r>
          </a:p>
          <a:p>
            <a:pPr>
              <a:lnSpc>
                <a:spcPct val="100000"/>
              </a:lnSpc>
              <a:spcBef>
                <a:spcPts val="0"/>
              </a:spcBef>
              <a:spcAft>
                <a:spcPts val="600"/>
              </a:spcAft>
            </a:pPr>
            <a:r>
              <a:rPr lang="en-US" sz="1600" dirty="0">
                <a:solidFill>
                  <a:schemeClr val="tx2"/>
                </a:solidFill>
              </a:rPr>
              <a:t>Social Analytics</a:t>
            </a:r>
          </a:p>
          <a:p>
            <a:pPr>
              <a:lnSpc>
                <a:spcPct val="100000"/>
              </a:lnSpc>
              <a:spcBef>
                <a:spcPts val="0"/>
              </a:spcBef>
              <a:spcAft>
                <a:spcPts val="600"/>
              </a:spcAft>
            </a:pPr>
            <a:r>
              <a:rPr lang="en-US" sz="1600" dirty="0">
                <a:solidFill>
                  <a:schemeClr val="tx2"/>
                </a:solidFill>
              </a:rPr>
              <a:t>Email Marketing</a:t>
            </a:r>
          </a:p>
          <a:p>
            <a:pPr>
              <a:lnSpc>
                <a:spcPct val="100000"/>
              </a:lnSpc>
              <a:spcBef>
                <a:spcPts val="0"/>
              </a:spcBef>
              <a:spcAft>
                <a:spcPts val="600"/>
              </a:spcAft>
            </a:pPr>
            <a:r>
              <a:rPr lang="en-US" sz="1600" dirty="0">
                <a:solidFill>
                  <a:schemeClr val="tx2"/>
                </a:solidFill>
              </a:rPr>
              <a:t>Lead Generation</a:t>
            </a:r>
          </a:p>
        </p:txBody>
      </p:sp>
      <p:cxnSp>
        <p:nvCxnSpPr>
          <p:cNvPr id="36" name="Straight Connector 35">
            <a:extLst>
              <a:ext uri="{FF2B5EF4-FFF2-40B4-BE49-F238E27FC236}">
                <a16:creationId xmlns:a16="http://schemas.microsoft.com/office/drawing/2014/main" id="{22B58D3C-D099-084D-A8EA-D35265F38F77}"/>
              </a:ext>
            </a:extLst>
          </p:cNvPr>
          <p:cNvCxnSpPr>
            <a:cxnSpLocks/>
          </p:cNvCxnSpPr>
          <p:nvPr/>
        </p:nvCxnSpPr>
        <p:spPr>
          <a:xfrm>
            <a:off x="527517" y="2747727"/>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99B1A91-3AA7-6145-9B7C-BAB7AB8A47D6}"/>
              </a:ext>
            </a:extLst>
          </p:cNvPr>
          <p:cNvCxnSpPr>
            <a:cxnSpLocks/>
          </p:cNvCxnSpPr>
          <p:nvPr/>
        </p:nvCxnSpPr>
        <p:spPr>
          <a:xfrm>
            <a:off x="3322258" y="2747727"/>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A0AF8B0-617F-9C42-9255-4B856037F246}"/>
              </a:ext>
            </a:extLst>
          </p:cNvPr>
          <p:cNvCxnSpPr>
            <a:cxnSpLocks/>
          </p:cNvCxnSpPr>
          <p:nvPr/>
        </p:nvCxnSpPr>
        <p:spPr>
          <a:xfrm>
            <a:off x="9033903" y="2747727"/>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CBE9082-EF4B-3048-8945-79C464DE8967}"/>
              </a:ext>
            </a:extLst>
          </p:cNvPr>
          <p:cNvCxnSpPr>
            <a:cxnSpLocks/>
          </p:cNvCxnSpPr>
          <p:nvPr/>
        </p:nvCxnSpPr>
        <p:spPr>
          <a:xfrm>
            <a:off x="6176824" y="2747727"/>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59737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F74BDC-39DE-D643-9F8C-D13299931F6A}"/>
              </a:ext>
            </a:extLst>
          </p:cNvPr>
          <p:cNvSpPr>
            <a:spLocks noGrp="1"/>
          </p:cNvSpPr>
          <p:nvPr>
            <p:ph type="sldNum" sz="quarter" idx="12"/>
          </p:nvPr>
        </p:nvSpPr>
        <p:spPr/>
        <p:txBody>
          <a:bodyPr/>
          <a:lstStyle/>
          <a:p>
            <a:fld id="{B15A4BD5-B51F-9048-892F-7599ACE81F82}" type="slidenum">
              <a:rPr lang="en-US" smtClean="0"/>
              <a:pPr/>
              <a:t>22</a:t>
            </a:fld>
            <a:endParaRPr lang="en-US" dirty="0"/>
          </a:p>
        </p:txBody>
      </p:sp>
      <p:sp>
        <p:nvSpPr>
          <p:cNvPr id="3" name="Footer Placeholder 2">
            <a:extLst>
              <a:ext uri="{FF2B5EF4-FFF2-40B4-BE49-F238E27FC236}">
                <a16:creationId xmlns:a16="http://schemas.microsoft.com/office/drawing/2014/main" id="{24CB62C9-A0EC-1D4A-9D68-05E84CA9F4E7}"/>
              </a:ext>
            </a:extLst>
          </p:cNvPr>
          <p:cNvSpPr>
            <a:spLocks noGrp="1"/>
          </p:cNvSpPr>
          <p:nvPr>
            <p:ph type="ftr" sz="quarter" idx="3"/>
          </p:nvPr>
        </p:nvSpPr>
        <p:spPr/>
        <p:txBody>
          <a:bodyPr/>
          <a:lstStyle/>
          <a:p>
            <a:r>
              <a:rPr lang="en-US"/>
              <a:t>INK-CO.COM  |</a:t>
            </a:r>
            <a:endParaRPr lang="en-US" dirty="0"/>
          </a:p>
        </p:txBody>
      </p:sp>
      <p:pic>
        <p:nvPicPr>
          <p:cNvPr id="7" name="Picture 6">
            <a:extLst>
              <a:ext uri="{FF2B5EF4-FFF2-40B4-BE49-F238E27FC236}">
                <a16:creationId xmlns:a16="http://schemas.microsoft.com/office/drawing/2014/main" id="{07942071-E023-834D-A347-F46C38FF602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16697" y="2421322"/>
            <a:ext cx="1759900" cy="632871"/>
          </a:xfrm>
          <a:prstGeom prst="rect">
            <a:avLst/>
          </a:prstGeom>
        </p:spPr>
      </p:pic>
      <p:pic>
        <p:nvPicPr>
          <p:cNvPr id="8" name="Picture 7">
            <a:extLst>
              <a:ext uri="{FF2B5EF4-FFF2-40B4-BE49-F238E27FC236}">
                <a16:creationId xmlns:a16="http://schemas.microsoft.com/office/drawing/2014/main" id="{839D9F50-FE61-544C-A764-FCF3BAF409F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283084" y="2534830"/>
            <a:ext cx="2139020" cy="483850"/>
          </a:xfrm>
          <a:prstGeom prst="rect">
            <a:avLst/>
          </a:prstGeom>
        </p:spPr>
      </p:pic>
      <p:pic>
        <p:nvPicPr>
          <p:cNvPr id="9" name="Picture 8">
            <a:extLst>
              <a:ext uri="{FF2B5EF4-FFF2-40B4-BE49-F238E27FC236}">
                <a16:creationId xmlns:a16="http://schemas.microsoft.com/office/drawing/2014/main" id="{1825B910-98FC-ED4D-BCFA-027133F048E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85246" y="5119590"/>
            <a:ext cx="1701916" cy="453845"/>
          </a:xfrm>
          <a:prstGeom prst="rect">
            <a:avLst/>
          </a:prstGeom>
        </p:spPr>
      </p:pic>
      <p:pic>
        <p:nvPicPr>
          <p:cNvPr id="10" name="Picture 9">
            <a:extLst>
              <a:ext uri="{FF2B5EF4-FFF2-40B4-BE49-F238E27FC236}">
                <a16:creationId xmlns:a16="http://schemas.microsoft.com/office/drawing/2014/main" id="{2BA29940-4063-194E-B9CD-84F43095E195}"/>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13770" t="39275" r="13175" b="39201"/>
          <a:stretch/>
        </p:blipFill>
        <p:spPr>
          <a:xfrm>
            <a:off x="3304330" y="2393008"/>
            <a:ext cx="2098683" cy="618333"/>
          </a:xfrm>
          <a:prstGeom prst="rect">
            <a:avLst/>
          </a:prstGeom>
        </p:spPr>
      </p:pic>
      <p:grpSp>
        <p:nvGrpSpPr>
          <p:cNvPr id="11" name="Group 10">
            <a:extLst>
              <a:ext uri="{FF2B5EF4-FFF2-40B4-BE49-F238E27FC236}">
                <a16:creationId xmlns:a16="http://schemas.microsoft.com/office/drawing/2014/main" id="{D65AC70E-F218-3440-AC00-373A8DB2B02A}"/>
              </a:ext>
            </a:extLst>
          </p:cNvPr>
          <p:cNvGrpSpPr/>
          <p:nvPr/>
        </p:nvGrpSpPr>
        <p:grpSpPr>
          <a:xfrm>
            <a:off x="3252512" y="3871719"/>
            <a:ext cx="2487023" cy="365870"/>
            <a:chOff x="885437" y="497168"/>
            <a:chExt cx="3086488" cy="495209"/>
          </a:xfrm>
        </p:grpSpPr>
        <p:pic>
          <p:nvPicPr>
            <p:cNvPr id="12" name="Picture 11">
              <a:extLst>
                <a:ext uri="{FF2B5EF4-FFF2-40B4-BE49-F238E27FC236}">
                  <a16:creationId xmlns:a16="http://schemas.microsoft.com/office/drawing/2014/main" id="{83D80451-0195-B94B-841A-CE21742F03D9}"/>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2619649" y="497168"/>
              <a:ext cx="1352276" cy="495209"/>
            </a:xfrm>
            <a:prstGeom prst="rect">
              <a:avLst/>
            </a:prstGeom>
          </p:spPr>
        </p:pic>
        <p:pic>
          <p:nvPicPr>
            <p:cNvPr id="13" name="Picture 12">
              <a:extLst>
                <a:ext uri="{FF2B5EF4-FFF2-40B4-BE49-F238E27FC236}">
                  <a16:creationId xmlns:a16="http://schemas.microsoft.com/office/drawing/2014/main" id="{28D62E0A-4289-A344-A9B1-040D7F04A651}"/>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885437" y="523753"/>
              <a:ext cx="1625364" cy="436019"/>
            </a:xfrm>
            <a:prstGeom prst="rect">
              <a:avLst/>
            </a:prstGeom>
          </p:spPr>
        </p:pic>
      </p:grpSp>
      <p:pic>
        <p:nvPicPr>
          <p:cNvPr id="14" name="Picture 13">
            <a:extLst>
              <a:ext uri="{FF2B5EF4-FFF2-40B4-BE49-F238E27FC236}">
                <a16:creationId xmlns:a16="http://schemas.microsoft.com/office/drawing/2014/main" id="{72837B87-50EF-6941-810A-2FBA6A9A822D}"/>
              </a:ext>
            </a:extLst>
          </p:cNvPr>
          <p:cNvPicPr>
            <a:picLocks noChangeAspect="1"/>
          </p:cNvPicPr>
          <p:nvPr/>
        </p:nvPicPr>
        <p:blipFill>
          <a:blip r:embed="rId9"/>
          <a:stretch>
            <a:fillRect/>
          </a:stretch>
        </p:blipFill>
        <p:spPr>
          <a:xfrm>
            <a:off x="945715" y="3803807"/>
            <a:ext cx="1464530" cy="488176"/>
          </a:xfrm>
          <a:prstGeom prst="rect">
            <a:avLst/>
          </a:prstGeom>
        </p:spPr>
      </p:pic>
      <p:pic>
        <p:nvPicPr>
          <p:cNvPr id="15" name="Picture 14">
            <a:extLst>
              <a:ext uri="{FF2B5EF4-FFF2-40B4-BE49-F238E27FC236}">
                <a16:creationId xmlns:a16="http://schemas.microsoft.com/office/drawing/2014/main" id="{37DCA85F-4854-4A4F-B98E-E451DB0E7BE1}"/>
              </a:ext>
            </a:extLst>
          </p:cNvPr>
          <p:cNvPicPr>
            <a:picLocks noChangeAspect="1"/>
          </p:cNvPicPr>
          <p:nvPr/>
        </p:nvPicPr>
        <p:blipFill>
          <a:blip r:embed="rId10"/>
          <a:stretch>
            <a:fillRect/>
          </a:stretch>
        </p:blipFill>
        <p:spPr>
          <a:xfrm>
            <a:off x="2961347" y="4598762"/>
            <a:ext cx="2875961" cy="1495500"/>
          </a:xfrm>
          <a:prstGeom prst="rect">
            <a:avLst/>
          </a:prstGeom>
        </p:spPr>
      </p:pic>
      <p:pic>
        <p:nvPicPr>
          <p:cNvPr id="16" name="Picture 15">
            <a:extLst>
              <a:ext uri="{FF2B5EF4-FFF2-40B4-BE49-F238E27FC236}">
                <a16:creationId xmlns:a16="http://schemas.microsoft.com/office/drawing/2014/main" id="{B9D5C965-428A-394A-A48A-CA8802D093C1}"/>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9161356" y="2592671"/>
            <a:ext cx="2171675" cy="517720"/>
          </a:xfrm>
          <a:prstGeom prst="rect">
            <a:avLst/>
          </a:prstGeom>
        </p:spPr>
      </p:pic>
      <p:pic>
        <p:nvPicPr>
          <p:cNvPr id="17" name="Picture 16">
            <a:extLst>
              <a:ext uri="{FF2B5EF4-FFF2-40B4-BE49-F238E27FC236}">
                <a16:creationId xmlns:a16="http://schemas.microsoft.com/office/drawing/2014/main" id="{4CA8202C-FE02-AD4A-940C-3B8748AF6176}"/>
              </a:ext>
            </a:extLst>
          </p:cNvPr>
          <p:cNvPicPr>
            <a:picLocks noChangeAspect="1"/>
          </p:cNvPicPr>
          <p:nvPr/>
        </p:nvPicPr>
        <p:blipFill>
          <a:blip r:embed="rId13">
            <a:biLevel thresh="50000"/>
          </a:blip>
          <a:stretch>
            <a:fillRect/>
          </a:stretch>
        </p:blipFill>
        <p:spPr>
          <a:xfrm>
            <a:off x="9161355" y="3988923"/>
            <a:ext cx="2171675" cy="219187"/>
          </a:xfrm>
          <a:prstGeom prst="rect">
            <a:avLst/>
          </a:prstGeom>
        </p:spPr>
      </p:pic>
      <p:pic>
        <p:nvPicPr>
          <p:cNvPr id="18" name="Picture 17">
            <a:extLst>
              <a:ext uri="{FF2B5EF4-FFF2-40B4-BE49-F238E27FC236}">
                <a16:creationId xmlns:a16="http://schemas.microsoft.com/office/drawing/2014/main" id="{371B7724-386D-BD48-A9C2-A5A1BF333540}"/>
              </a:ext>
            </a:extLst>
          </p:cNvPr>
          <p:cNvPicPr>
            <a:picLocks noChangeAspect="1"/>
          </p:cNvPicPr>
          <p:nvPr/>
        </p:nvPicPr>
        <p:blipFill>
          <a:blip r:embed="rId14">
            <a:biLevel thresh="50000"/>
          </a:blip>
          <a:stretch>
            <a:fillRect/>
          </a:stretch>
        </p:blipFill>
        <p:spPr>
          <a:xfrm>
            <a:off x="6290102" y="3816757"/>
            <a:ext cx="2171676" cy="609352"/>
          </a:xfrm>
          <a:prstGeom prst="rect">
            <a:avLst/>
          </a:prstGeom>
        </p:spPr>
      </p:pic>
      <p:pic>
        <p:nvPicPr>
          <p:cNvPr id="20" name="Picture 19">
            <a:extLst>
              <a:ext uri="{FF2B5EF4-FFF2-40B4-BE49-F238E27FC236}">
                <a16:creationId xmlns:a16="http://schemas.microsoft.com/office/drawing/2014/main" id="{FD1F7A68-0104-204D-8A66-5935314346E0}"/>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9112354" y="5123440"/>
            <a:ext cx="2371317" cy="349415"/>
          </a:xfrm>
          <a:prstGeom prst="rect">
            <a:avLst/>
          </a:prstGeom>
        </p:spPr>
      </p:pic>
      <p:sp>
        <p:nvSpPr>
          <p:cNvPr id="21" name="Title 3">
            <a:extLst>
              <a:ext uri="{FF2B5EF4-FFF2-40B4-BE49-F238E27FC236}">
                <a16:creationId xmlns:a16="http://schemas.microsoft.com/office/drawing/2014/main" id="{BDD14503-A91A-514E-9CE2-2529C50B00C1}"/>
              </a:ext>
            </a:extLst>
          </p:cNvPr>
          <p:cNvSpPr txBox="1">
            <a:spLocks/>
          </p:cNvSpPr>
          <p:nvPr/>
        </p:nvSpPr>
        <p:spPr>
          <a:xfrm>
            <a:off x="1548962" y="400848"/>
            <a:ext cx="9094077" cy="1131782"/>
          </a:xfrm>
          <a:prstGeom prst="rect">
            <a:avLst/>
          </a:prstGeom>
        </p:spPr>
        <p:txBody>
          <a:bodyPr vert="horz" lIns="0" tIns="0" rIns="0" bIns="0" rtlCol="0" anchor="ctr" anchorCtr="0">
            <a:noAutofit/>
          </a:bodyPr>
          <a:lstStyle>
            <a:lvl1pPr algn="l" defTabSz="914400" rtl="0" eaLnBrk="1" latinLnBrk="0" hangingPunct="1">
              <a:lnSpc>
                <a:spcPct val="80000"/>
              </a:lnSpc>
              <a:spcBef>
                <a:spcPct val="0"/>
              </a:spcBef>
              <a:buNone/>
              <a:defRPr sz="4400" b="0" i="0" kern="1200" cap="all" baseline="0">
                <a:solidFill>
                  <a:schemeClr val="bg1"/>
                </a:solidFill>
                <a:latin typeface="League Gothic" charset="0"/>
                <a:ea typeface="League Gothic" charset="0"/>
                <a:cs typeface="League Gothic" charset="0"/>
              </a:defRPr>
            </a:lvl1pPr>
          </a:lstStyle>
          <a:p>
            <a:pPr algn="ctr"/>
            <a:r>
              <a:rPr lang="en-US"/>
              <a:t>FROM WIRELESS TO FINTECH TO FOOD INNOVATION,</a:t>
            </a:r>
            <a:br>
              <a:rPr lang="en-US"/>
            </a:br>
            <a:r>
              <a:rPr lang="en-US"/>
              <a:t>WE HELP BUSINESSES WITH TECH AND DATA AT THEIR CORE</a:t>
            </a:r>
            <a:endParaRPr lang="en-US" dirty="0"/>
          </a:p>
        </p:txBody>
      </p:sp>
      <p:pic>
        <p:nvPicPr>
          <p:cNvPr id="22" name="Picture 21" descr="A picture containing food&#10;&#10;Description automatically generated">
            <a:extLst>
              <a:ext uri="{FF2B5EF4-FFF2-40B4-BE49-F238E27FC236}">
                <a16:creationId xmlns:a16="http://schemas.microsoft.com/office/drawing/2014/main" id="{C3A13D84-59AB-644A-9467-5EDE2C49CA4F}"/>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6215121" y="5119590"/>
            <a:ext cx="2519420" cy="368674"/>
          </a:xfrm>
          <a:prstGeom prst="rect">
            <a:avLst/>
          </a:prstGeom>
        </p:spPr>
      </p:pic>
    </p:spTree>
    <p:extLst>
      <p:ext uri="{BB962C8B-B14F-4D97-AF65-F5344CB8AC3E}">
        <p14:creationId xmlns:p14="http://schemas.microsoft.com/office/powerpoint/2010/main" val="4029465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FD652F7-55EB-F74A-9929-B29DFDA494A2}"/>
              </a:ext>
            </a:extLst>
          </p:cNvPr>
          <p:cNvSpPr/>
          <p:nvPr/>
        </p:nvSpPr>
        <p:spPr>
          <a:xfrm>
            <a:off x="346841" y="1214651"/>
            <a:ext cx="1608083" cy="456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46B676A-8FA5-9C42-A276-4EEDA9E644E7}"/>
              </a:ext>
            </a:extLst>
          </p:cNvPr>
          <p:cNvSpPr>
            <a:spLocks noGrp="1"/>
          </p:cNvSpPr>
          <p:nvPr>
            <p:ph type="sldNum" sz="quarter" idx="12"/>
          </p:nvPr>
        </p:nvSpPr>
        <p:spPr/>
        <p:txBody>
          <a:bodyPr/>
          <a:lstStyle/>
          <a:p>
            <a:fld id="{B15A4BD5-B51F-9048-892F-7599ACE81F82}" type="slidenum">
              <a:rPr lang="en-US" smtClean="0"/>
              <a:pPr/>
              <a:t>23</a:t>
            </a:fld>
            <a:endParaRPr lang="en-US"/>
          </a:p>
        </p:txBody>
      </p:sp>
      <p:sp>
        <p:nvSpPr>
          <p:cNvPr id="5" name="Footer Placeholder 4">
            <a:extLst>
              <a:ext uri="{FF2B5EF4-FFF2-40B4-BE49-F238E27FC236}">
                <a16:creationId xmlns:a16="http://schemas.microsoft.com/office/drawing/2014/main" id="{43B37364-A887-C447-A0B3-2A64E8CF47DE}"/>
              </a:ext>
            </a:extLst>
          </p:cNvPr>
          <p:cNvSpPr>
            <a:spLocks noGrp="1"/>
          </p:cNvSpPr>
          <p:nvPr>
            <p:ph type="ftr" sz="quarter" idx="3"/>
          </p:nvPr>
        </p:nvSpPr>
        <p:spPr/>
        <p:txBody>
          <a:bodyPr/>
          <a:lstStyle/>
          <a:p>
            <a:r>
              <a:rPr lang="en-US"/>
              <a:t>INK-CO.COM  |</a:t>
            </a:r>
          </a:p>
        </p:txBody>
      </p:sp>
      <p:sp>
        <p:nvSpPr>
          <p:cNvPr id="2" name="Title 1">
            <a:extLst>
              <a:ext uri="{FF2B5EF4-FFF2-40B4-BE49-F238E27FC236}">
                <a16:creationId xmlns:a16="http://schemas.microsoft.com/office/drawing/2014/main" id="{C62A7F60-A5E4-E74D-9CC7-8FDA0CA328BB}"/>
              </a:ext>
            </a:extLst>
          </p:cNvPr>
          <p:cNvSpPr>
            <a:spLocks noGrp="1"/>
          </p:cNvSpPr>
          <p:nvPr>
            <p:ph type="title"/>
          </p:nvPr>
        </p:nvSpPr>
        <p:spPr>
          <a:xfrm>
            <a:off x="518617" y="365126"/>
            <a:ext cx="11191164" cy="849525"/>
          </a:xfrm>
        </p:spPr>
        <p:txBody>
          <a:bodyPr anchor="ctr"/>
          <a:lstStyle/>
          <a:p>
            <a:r>
              <a:rPr lang="en-US" dirty="0"/>
              <a:t>Meet INK’s</a:t>
            </a:r>
            <a:br>
              <a:rPr lang="en-US" dirty="0"/>
            </a:br>
            <a:r>
              <a:rPr lang="en-US" dirty="0"/>
              <a:t>leadership</a:t>
            </a:r>
          </a:p>
        </p:txBody>
      </p:sp>
      <p:sp>
        <p:nvSpPr>
          <p:cNvPr id="8" name="TextBox 7">
            <a:extLst>
              <a:ext uri="{FF2B5EF4-FFF2-40B4-BE49-F238E27FC236}">
                <a16:creationId xmlns:a16="http://schemas.microsoft.com/office/drawing/2014/main" id="{4809CAA6-1708-3043-83ED-A7E16E6B3ADC}"/>
              </a:ext>
            </a:extLst>
          </p:cNvPr>
          <p:cNvSpPr txBox="1"/>
          <p:nvPr/>
        </p:nvSpPr>
        <p:spPr>
          <a:xfrm>
            <a:off x="5196114" y="7561943"/>
            <a:ext cx="184731" cy="369332"/>
          </a:xfrm>
          <a:prstGeom prst="rect">
            <a:avLst/>
          </a:prstGeom>
          <a:noFill/>
        </p:spPr>
        <p:txBody>
          <a:bodyPr wrap="none" rtlCol="0">
            <a:spAutoFit/>
          </a:bodyPr>
          <a:lstStyle/>
          <a:p>
            <a:endParaRPr lang="en-US" dirty="0"/>
          </a:p>
        </p:txBody>
      </p:sp>
      <p:grpSp>
        <p:nvGrpSpPr>
          <p:cNvPr id="26" name="Group 25">
            <a:extLst>
              <a:ext uri="{FF2B5EF4-FFF2-40B4-BE49-F238E27FC236}">
                <a16:creationId xmlns:a16="http://schemas.microsoft.com/office/drawing/2014/main" id="{00628270-D837-F443-95C2-39309F60163E}"/>
              </a:ext>
            </a:extLst>
          </p:cNvPr>
          <p:cNvGrpSpPr/>
          <p:nvPr/>
        </p:nvGrpSpPr>
        <p:grpSpPr>
          <a:xfrm>
            <a:off x="8036778" y="1415255"/>
            <a:ext cx="2168370" cy="4581011"/>
            <a:chOff x="8446045" y="1415255"/>
            <a:chExt cx="2168370" cy="4581011"/>
          </a:xfrm>
        </p:grpSpPr>
        <p:sp>
          <p:nvSpPr>
            <p:cNvPr id="31" name="Title 2">
              <a:extLst>
                <a:ext uri="{FF2B5EF4-FFF2-40B4-BE49-F238E27FC236}">
                  <a16:creationId xmlns:a16="http://schemas.microsoft.com/office/drawing/2014/main" id="{AD47E312-2A6D-844C-A70A-6D29362C894D}"/>
                </a:ext>
              </a:extLst>
            </p:cNvPr>
            <p:cNvSpPr txBox="1">
              <a:spLocks/>
            </p:cNvSpPr>
            <p:nvPr/>
          </p:nvSpPr>
          <p:spPr>
            <a:xfrm>
              <a:off x="8459050" y="4853313"/>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SVP + Partner</a:t>
              </a:r>
              <a:br>
                <a:rPr lang="en-US" sz="1600" cap="none" dirty="0">
                  <a:latin typeface="Brandon Grotesque" panose="020B0503020203060202" pitchFamily="34" charset="77"/>
                </a:rPr>
              </a:br>
              <a:br>
                <a:rPr lang="en-US" sz="1600" cap="none" dirty="0">
                  <a:latin typeface="Brandon Grotesque" panose="020B0503020203060202" pitchFamily="34" charset="77"/>
                </a:rPr>
              </a:br>
              <a:r>
                <a:rPr lang="en-US" sz="1200" cap="none" dirty="0">
                  <a:latin typeface="Brandon Grotesque" panose="020B0503020203060202" pitchFamily="34" charset="77"/>
                </a:rPr>
                <a:t>I delight in being there before my client even knows they need me and far exceeding their expectations.</a:t>
              </a:r>
            </a:p>
          </p:txBody>
        </p:sp>
        <p:cxnSp>
          <p:nvCxnSpPr>
            <p:cNvPr id="32" name="Straight Connector 31">
              <a:extLst>
                <a:ext uri="{FF2B5EF4-FFF2-40B4-BE49-F238E27FC236}">
                  <a16:creationId xmlns:a16="http://schemas.microsoft.com/office/drawing/2014/main" id="{FBDF477A-727A-2841-AB9A-8D9667226FA4}"/>
                </a:ext>
              </a:extLst>
            </p:cNvPr>
            <p:cNvCxnSpPr/>
            <p:nvPr/>
          </p:nvCxnSpPr>
          <p:spPr>
            <a:xfrm>
              <a:off x="8446045" y="517238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AABEF8B0-91FB-D24A-962C-1B8ABBA46B7D}"/>
                </a:ext>
              </a:extLst>
            </p:cNvPr>
            <p:cNvSpPr/>
            <p:nvPr/>
          </p:nvSpPr>
          <p:spPr>
            <a:xfrm>
              <a:off x="8463668" y="4414513"/>
              <a:ext cx="1375377" cy="369332"/>
            </a:xfrm>
            <a:prstGeom prst="rect">
              <a:avLst/>
            </a:prstGeom>
          </p:spPr>
          <p:txBody>
            <a:bodyPr wrap="none" lIns="0" tIns="0" rIns="0" bIns="0">
              <a:spAutoFit/>
            </a:bodyPr>
            <a:lstStyle/>
            <a:p>
              <a:pPr lvl="0"/>
              <a:r>
                <a:rPr lang="en-US" sz="2400" dirty="0">
                  <a:solidFill>
                    <a:srgbClr val="2F2F2E"/>
                  </a:solidFill>
                  <a:latin typeface="League Gothic" pitchFamily="2" charset="77"/>
                </a:rPr>
                <a:t>BLAIR POLOSKEY</a:t>
              </a:r>
            </a:p>
          </p:txBody>
        </p:sp>
        <p:pic>
          <p:nvPicPr>
            <p:cNvPr id="10" name="Picture 9">
              <a:extLst>
                <a:ext uri="{FF2B5EF4-FFF2-40B4-BE49-F238E27FC236}">
                  <a16:creationId xmlns:a16="http://schemas.microsoft.com/office/drawing/2014/main" id="{A5E12364-58AC-8644-9FB2-A9599EF6D72A}"/>
                </a:ext>
              </a:extLst>
            </p:cNvPr>
            <p:cNvPicPr>
              <a:picLocks noChangeAspect="1"/>
            </p:cNvPicPr>
            <p:nvPr/>
          </p:nvPicPr>
          <p:blipFill>
            <a:blip r:embed="rId2"/>
            <a:stretch>
              <a:fillRect/>
            </a:stretch>
          </p:blipFill>
          <p:spPr>
            <a:xfrm>
              <a:off x="8447761" y="1415255"/>
              <a:ext cx="1911041" cy="2866562"/>
            </a:xfrm>
            <a:prstGeom prst="rect">
              <a:avLst/>
            </a:prstGeom>
          </p:spPr>
        </p:pic>
      </p:grpSp>
      <p:grpSp>
        <p:nvGrpSpPr>
          <p:cNvPr id="24" name="Group 23">
            <a:extLst>
              <a:ext uri="{FF2B5EF4-FFF2-40B4-BE49-F238E27FC236}">
                <a16:creationId xmlns:a16="http://schemas.microsoft.com/office/drawing/2014/main" id="{B8DB86D2-0FA7-5443-9C3D-AAE45ED89CB1}"/>
              </a:ext>
            </a:extLst>
          </p:cNvPr>
          <p:cNvGrpSpPr/>
          <p:nvPr/>
        </p:nvGrpSpPr>
        <p:grpSpPr>
          <a:xfrm>
            <a:off x="5007472" y="1415255"/>
            <a:ext cx="2168370" cy="4581784"/>
            <a:chOff x="5007472" y="1415255"/>
            <a:chExt cx="2168370" cy="4581784"/>
          </a:xfrm>
        </p:grpSpPr>
        <p:sp>
          <p:nvSpPr>
            <p:cNvPr id="27" name="Title 2">
              <a:extLst>
                <a:ext uri="{FF2B5EF4-FFF2-40B4-BE49-F238E27FC236}">
                  <a16:creationId xmlns:a16="http://schemas.microsoft.com/office/drawing/2014/main" id="{F407097E-35DA-3045-B7C2-4011F6B53212}"/>
                </a:ext>
              </a:extLst>
            </p:cNvPr>
            <p:cNvSpPr txBox="1">
              <a:spLocks/>
            </p:cNvSpPr>
            <p:nvPr/>
          </p:nvSpPr>
          <p:spPr>
            <a:xfrm>
              <a:off x="5020477" y="4854086"/>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President + Co-Founder</a:t>
              </a:r>
              <a:br>
                <a:rPr lang="en-US" sz="1600" cap="none" dirty="0">
                  <a:latin typeface="Brandon Grotesque" panose="020B0503020203060202" pitchFamily="34" charset="77"/>
                </a:rPr>
              </a:br>
              <a:br>
                <a:rPr lang="en-US" sz="1600" cap="none" dirty="0">
                  <a:latin typeface="Brandon Grotesque" panose="020B0503020203060202" pitchFamily="34" charset="77"/>
                </a:rPr>
              </a:br>
              <a:r>
                <a:rPr lang="en-US" sz="1200" cap="none" dirty="0">
                  <a:latin typeface="Brandon Grotesque" panose="020B0503020203060202" pitchFamily="34" charset="77"/>
                </a:rPr>
                <a:t>For the past 20 years, I’ve worked with tech companies to help move their brand past business as usual.</a:t>
              </a:r>
            </a:p>
          </p:txBody>
        </p:sp>
        <p:cxnSp>
          <p:nvCxnSpPr>
            <p:cNvPr id="28" name="Straight Connector 27">
              <a:extLst>
                <a:ext uri="{FF2B5EF4-FFF2-40B4-BE49-F238E27FC236}">
                  <a16:creationId xmlns:a16="http://schemas.microsoft.com/office/drawing/2014/main" id="{C9CAB90F-79F0-AA4E-9306-6DBF353B4F37}"/>
                </a:ext>
              </a:extLst>
            </p:cNvPr>
            <p:cNvCxnSpPr/>
            <p:nvPr/>
          </p:nvCxnSpPr>
          <p:spPr>
            <a:xfrm>
              <a:off x="5007472" y="5173155"/>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AB9A987B-1DAF-734E-A258-B5EEB4190251}"/>
                </a:ext>
              </a:extLst>
            </p:cNvPr>
            <p:cNvSpPr/>
            <p:nvPr/>
          </p:nvSpPr>
          <p:spPr>
            <a:xfrm>
              <a:off x="5025095" y="4415286"/>
              <a:ext cx="1431482" cy="369332"/>
            </a:xfrm>
            <a:prstGeom prst="rect">
              <a:avLst/>
            </a:prstGeom>
          </p:spPr>
          <p:txBody>
            <a:bodyPr wrap="none" lIns="0" tIns="0" rIns="0" bIns="0">
              <a:spAutoFit/>
            </a:bodyPr>
            <a:lstStyle/>
            <a:p>
              <a:pPr lvl="0"/>
              <a:r>
                <a:rPr lang="en-US" sz="2400" dirty="0">
                  <a:solidFill>
                    <a:srgbClr val="2F2F2E"/>
                  </a:solidFill>
                  <a:latin typeface="League Gothic" pitchFamily="2" charset="77"/>
                </a:rPr>
                <a:t>KARI HERNANDEZ</a:t>
              </a:r>
            </a:p>
          </p:txBody>
        </p:sp>
        <p:pic>
          <p:nvPicPr>
            <p:cNvPr id="14" name="Picture 13" descr="A person smiling for the camera&#10;&#10;Description automatically generated">
              <a:extLst>
                <a:ext uri="{FF2B5EF4-FFF2-40B4-BE49-F238E27FC236}">
                  <a16:creationId xmlns:a16="http://schemas.microsoft.com/office/drawing/2014/main" id="{D06DF498-17F0-9F42-AAAC-26BB638EA4A1}"/>
                </a:ext>
              </a:extLst>
            </p:cNvPr>
            <p:cNvPicPr>
              <a:picLocks noChangeAspect="1"/>
            </p:cNvPicPr>
            <p:nvPr/>
          </p:nvPicPr>
          <p:blipFill>
            <a:blip r:embed="rId3"/>
            <a:stretch>
              <a:fillRect/>
            </a:stretch>
          </p:blipFill>
          <p:spPr>
            <a:xfrm>
              <a:off x="5022111" y="1415255"/>
              <a:ext cx="1911041" cy="2866562"/>
            </a:xfrm>
            <a:prstGeom prst="rect">
              <a:avLst/>
            </a:prstGeom>
          </p:spPr>
        </p:pic>
      </p:grpSp>
      <p:grpSp>
        <p:nvGrpSpPr>
          <p:cNvPr id="23" name="Group 22">
            <a:extLst>
              <a:ext uri="{FF2B5EF4-FFF2-40B4-BE49-F238E27FC236}">
                <a16:creationId xmlns:a16="http://schemas.microsoft.com/office/drawing/2014/main" id="{29E4C031-64CB-314F-B831-9B1164CC4456}"/>
              </a:ext>
            </a:extLst>
          </p:cNvPr>
          <p:cNvGrpSpPr/>
          <p:nvPr/>
        </p:nvGrpSpPr>
        <p:grpSpPr>
          <a:xfrm>
            <a:off x="1965161" y="1415255"/>
            <a:ext cx="2168370" cy="4581011"/>
            <a:chOff x="1564582" y="1415255"/>
            <a:chExt cx="2168370" cy="4581011"/>
          </a:xfrm>
        </p:grpSpPr>
        <p:sp>
          <p:nvSpPr>
            <p:cNvPr id="13" name="Title 2">
              <a:extLst>
                <a:ext uri="{FF2B5EF4-FFF2-40B4-BE49-F238E27FC236}">
                  <a16:creationId xmlns:a16="http://schemas.microsoft.com/office/drawing/2014/main" id="{D04F9A55-CD59-C94E-A8E4-A51099C318FC}"/>
                </a:ext>
              </a:extLst>
            </p:cNvPr>
            <p:cNvSpPr txBox="1">
              <a:spLocks/>
            </p:cNvSpPr>
            <p:nvPr/>
          </p:nvSpPr>
          <p:spPr>
            <a:xfrm>
              <a:off x="1577587" y="4853313"/>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CEO + Co-Founder</a:t>
              </a:r>
              <a:br>
                <a:rPr lang="en-US" sz="1600" cap="none" dirty="0">
                  <a:latin typeface="Brandon Grotesque" panose="020B0503020203060202" pitchFamily="34" charset="77"/>
                </a:rPr>
              </a:br>
              <a:endParaRPr lang="en-US" sz="1600" cap="none" dirty="0">
                <a:latin typeface="Brandon Grotesque" panose="020B0503020203060202" pitchFamily="34" charset="77"/>
              </a:endParaRPr>
            </a:p>
            <a:p>
              <a:pPr>
                <a:lnSpc>
                  <a:spcPct val="100000"/>
                </a:lnSpc>
              </a:pPr>
              <a:r>
                <a:rPr lang="en-US" sz="1200" cap="none" dirty="0">
                  <a:latin typeface="Brandon Grotesque" panose="020B0503020203060202" pitchFamily="34" charset="77"/>
                </a:rPr>
                <a:t>Work really really hard at stuff you love and good things will happen. I’ve been doing it all my life.</a:t>
              </a:r>
            </a:p>
          </p:txBody>
        </p:sp>
        <p:cxnSp>
          <p:nvCxnSpPr>
            <p:cNvPr id="7" name="Straight Connector 6">
              <a:extLst>
                <a:ext uri="{FF2B5EF4-FFF2-40B4-BE49-F238E27FC236}">
                  <a16:creationId xmlns:a16="http://schemas.microsoft.com/office/drawing/2014/main" id="{03D721A3-5E6B-1A43-B838-AA2406A5F418}"/>
                </a:ext>
              </a:extLst>
            </p:cNvPr>
            <p:cNvCxnSpPr/>
            <p:nvPr/>
          </p:nvCxnSpPr>
          <p:spPr>
            <a:xfrm>
              <a:off x="1564582" y="517238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95854F7-4443-DD44-AB32-B603DA9EA3C2}"/>
                </a:ext>
              </a:extLst>
            </p:cNvPr>
            <p:cNvSpPr/>
            <p:nvPr/>
          </p:nvSpPr>
          <p:spPr>
            <a:xfrm>
              <a:off x="1582205" y="4414513"/>
              <a:ext cx="1862689" cy="369332"/>
            </a:xfrm>
            <a:prstGeom prst="rect">
              <a:avLst/>
            </a:prstGeom>
          </p:spPr>
          <p:txBody>
            <a:bodyPr wrap="none" lIns="0" tIns="0" rIns="0" bIns="0">
              <a:spAutoFit/>
            </a:bodyPr>
            <a:lstStyle/>
            <a:p>
              <a:pPr lvl="0"/>
              <a:r>
                <a:rPr lang="en-US" sz="2400" dirty="0">
                  <a:solidFill>
                    <a:srgbClr val="2F2F2E"/>
                  </a:solidFill>
                  <a:latin typeface="League Gothic" pitchFamily="2" charset="77"/>
                </a:rPr>
                <a:t>STARR MILLION BAKER</a:t>
              </a:r>
            </a:p>
          </p:txBody>
        </p:sp>
        <p:pic>
          <p:nvPicPr>
            <p:cNvPr id="17" name="Picture 16" descr="A person in a blue shirt&#10;&#10;Description automatically generated">
              <a:extLst>
                <a:ext uri="{FF2B5EF4-FFF2-40B4-BE49-F238E27FC236}">
                  <a16:creationId xmlns:a16="http://schemas.microsoft.com/office/drawing/2014/main" id="{BC815878-3F4E-5D43-AFDF-64C71253C749}"/>
                </a:ext>
              </a:extLst>
            </p:cNvPr>
            <p:cNvPicPr>
              <a:picLocks noChangeAspect="1"/>
            </p:cNvPicPr>
            <p:nvPr/>
          </p:nvPicPr>
          <p:blipFill>
            <a:blip r:embed="rId4"/>
            <a:stretch>
              <a:fillRect/>
            </a:stretch>
          </p:blipFill>
          <p:spPr>
            <a:xfrm>
              <a:off x="1564582" y="1415255"/>
              <a:ext cx="1911040" cy="2866560"/>
            </a:xfrm>
            <a:prstGeom prst="rect">
              <a:avLst/>
            </a:prstGeom>
          </p:spPr>
        </p:pic>
      </p:grpSp>
    </p:spTree>
    <p:extLst>
      <p:ext uri="{BB962C8B-B14F-4D97-AF65-F5344CB8AC3E}">
        <p14:creationId xmlns:p14="http://schemas.microsoft.com/office/powerpoint/2010/main" val="30459331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FF71A7-6E20-694D-A5D3-E49624E8FE04}"/>
              </a:ext>
            </a:extLst>
          </p:cNvPr>
          <p:cNvSpPr/>
          <p:nvPr/>
        </p:nvSpPr>
        <p:spPr>
          <a:xfrm>
            <a:off x="518617" y="2791842"/>
            <a:ext cx="10527755" cy="371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17EC437D-6CD7-6B43-B239-28B45BA931ED}"/>
              </a:ext>
            </a:extLst>
          </p:cNvPr>
          <p:cNvSpPr>
            <a:spLocks noGrp="1"/>
          </p:cNvSpPr>
          <p:nvPr>
            <p:ph type="sldNum" sz="quarter" idx="12"/>
          </p:nvPr>
        </p:nvSpPr>
        <p:spPr/>
        <p:txBody>
          <a:bodyPr/>
          <a:lstStyle/>
          <a:p>
            <a:fld id="{B15A4BD5-B51F-9048-892F-7599ACE81F82}" type="slidenum">
              <a:rPr lang="en-US" smtClean="0"/>
              <a:pPr/>
              <a:t>24</a:t>
            </a:fld>
            <a:endParaRPr lang="en-US" dirty="0"/>
          </a:p>
        </p:txBody>
      </p:sp>
      <p:sp>
        <p:nvSpPr>
          <p:cNvPr id="3" name="Footer Placeholder 2">
            <a:extLst>
              <a:ext uri="{FF2B5EF4-FFF2-40B4-BE49-F238E27FC236}">
                <a16:creationId xmlns:a16="http://schemas.microsoft.com/office/drawing/2014/main" id="{47B683C6-8A18-D04F-A79E-1429C4DEEBB4}"/>
              </a:ext>
            </a:extLst>
          </p:cNvPr>
          <p:cNvSpPr>
            <a:spLocks noGrp="1"/>
          </p:cNvSpPr>
          <p:nvPr>
            <p:ph type="ftr" sz="quarter" idx="3"/>
          </p:nvPr>
        </p:nvSpPr>
        <p:spPr/>
        <p:txBody>
          <a:bodyPr/>
          <a:lstStyle/>
          <a:p>
            <a:r>
              <a:rPr lang="en-US" dirty="0"/>
              <a:t>INK-CO.COM  |</a:t>
            </a:r>
          </a:p>
        </p:txBody>
      </p:sp>
      <p:sp>
        <p:nvSpPr>
          <p:cNvPr id="5" name="Content Placeholder 4">
            <a:extLst>
              <a:ext uri="{FF2B5EF4-FFF2-40B4-BE49-F238E27FC236}">
                <a16:creationId xmlns:a16="http://schemas.microsoft.com/office/drawing/2014/main" id="{F6C1F6F2-DEFE-7D46-BADC-BA4AD950CBDE}"/>
              </a:ext>
            </a:extLst>
          </p:cNvPr>
          <p:cNvSpPr>
            <a:spLocks noGrp="1"/>
          </p:cNvSpPr>
          <p:nvPr>
            <p:ph sz="quarter" idx="13"/>
          </p:nvPr>
        </p:nvSpPr>
        <p:spPr>
          <a:xfrm>
            <a:off x="8978864" y="2791842"/>
            <a:ext cx="2433084" cy="1061351"/>
          </a:xfrm>
        </p:spPr>
        <p:txBody>
          <a:bodyPr/>
          <a:lstStyle/>
          <a:p>
            <a:pPr>
              <a:spcBef>
                <a:spcPts val="1200"/>
              </a:spcBef>
            </a:pPr>
            <a:r>
              <a:rPr lang="en-US" dirty="0">
                <a:solidFill>
                  <a:schemeClr val="tx2"/>
                </a:solidFill>
              </a:rPr>
              <a:t>2019 Top Austin-Area Women Owned Business </a:t>
            </a:r>
          </a:p>
          <a:p>
            <a:pPr>
              <a:spcBef>
                <a:spcPts val="1200"/>
              </a:spcBef>
            </a:pPr>
            <a:r>
              <a:rPr lang="en-US" dirty="0">
                <a:solidFill>
                  <a:schemeClr val="tx2"/>
                </a:solidFill>
              </a:rPr>
              <a:t>2011-19 Best Places to Work</a:t>
            </a:r>
          </a:p>
        </p:txBody>
      </p:sp>
      <p:sp>
        <p:nvSpPr>
          <p:cNvPr id="6" name="Text Placeholder 5">
            <a:extLst>
              <a:ext uri="{FF2B5EF4-FFF2-40B4-BE49-F238E27FC236}">
                <a16:creationId xmlns:a16="http://schemas.microsoft.com/office/drawing/2014/main" id="{CE8681B0-D7B8-784B-B686-C7BDCE729443}"/>
              </a:ext>
            </a:extLst>
          </p:cNvPr>
          <p:cNvSpPr>
            <a:spLocks noGrp="1"/>
          </p:cNvSpPr>
          <p:nvPr>
            <p:ph type="body" sz="quarter" idx="17"/>
          </p:nvPr>
        </p:nvSpPr>
        <p:spPr>
          <a:xfrm>
            <a:off x="8981890" y="2178120"/>
            <a:ext cx="2430058" cy="571500"/>
          </a:xfrm>
        </p:spPr>
        <p:txBody>
          <a:bodyPr/>
          <a:lstStyle/>
          <a:p>
            <a:r>
              <a:rPr lang="en-US" dirty="0"/>
              <a:t>Austin Business Journal</a:t>
            </a:r>
          </a:p>
        </p:txBody>
      </p:sp>
      <p:sp>
        <p:nvSpPr>
          <p:cNvPr id="8" name="Content Placeholder 7">
            <a:extLst>
              <a:ext uri="{FF2B5EF4-FFF2-40B4-BE49-F238E27FC236}">
                <a16:creationId xmlns:a16="http://schemas.microsoft.com/office/drawing/2014/main" id="{BB491D22-6F1F-9C42-88D0-B9EE0143AC18}"/>
              </a:ext>
            </a:extLst>
          </p:cNvPr>
          <p:cNvSpPr>
            <a:spLocks noGrp="1"/>
          </p:cNvSpPr>
          <p:nvPr>
            <p:ph sz="quarter" idx="18"/>
          </p:nvPr>
        </p:nvSpPr>
        <p:spPr>
          <a:xfrm>
            <a:off x="3423524" y="2791842"/>
            <a:ext cx="2433084" cy="663122"/>
          </a:xfrm>
        </p:spPr>
        <p:txBody>
          <a:bodyPr/>
          <a:lstStyle/>
          <a:p>
            <a:pPr>
              <a:spcBef>
                <a:spcPts val="1200"/>
              </a:spcBef>
            </a:pPr>
            <a:r>
              <a:rPr lang="en-US" dirty="0">
                <a:solidFill>
                  <a:schemeClr val="tx2"/>
                </a:solidFill>
              </a:rPr>
              <a:t>2017 Communications Professional of the Year</a:t>
            </a:r>
          </a:p>
        </p:txBody>
      </p:sp>
      <p:sp>
        <p:nvSpPr>
          <p:cNvPr id="9" name="Text Placeholder 8">
            <a:extLst>
              <a:ext uri="{FF2B5EF4-FFF2-40B4-BE49-F238E27FC236}">
                <a16:creationId xmlns:a16="http://schemas.microsoft.com/office/drawing/2014/main" id="{598E744C-53A3-F146-9970-1A65D12029AF}"/>
              </a:ext>
            </a:extLst>
          </p:cNvPr>
          <p:cNvSpPr>
            <a:spLocks noGrp="1"/>
          </p:cNvSpPr>
          <p:nvPr>
            <p:ph type="body" sz="quarter" idx="19"/>
          </p:nvPr>
        </p:nvSpPr>
        <p:spPr/>
        <p:txBody>
          <a:bodyPr/>
          <a:lstStyle/>
          <a:p>
            <a:r>
              <a:rPr lang="en-US" dirty="0"/>
              <a:t>Stevie Awards</a:t>
            </a:r>
          </a:p>
        </p:txBody>
      </p:sp>
      <p:sp>
        <p:nvSpPr>
          <p:cNvPr id="10" name="Content Placeholder 9">
            <a:extLst>
              <a:ext uri="{FF2B5EF4-FFF2-40B4-BE49-F238E27FC236}">
                <a16:creationId xmlns:a16="http://schemas.microsoft.com/office/drawing/2014/main" id="{B7C84C71-93E6-A246-805F-D58066B730ED}"/>
              </a:ext>
            </a:extLst>
          </p:cNvPr>
          <p:cNvSpPr>
            <a:spLocks noGrp="1"/>
          </p:cNvSpPr>
          <p:nvPr>
            <p:ph sz="quarter" idx="20"/>
          </p:nvPr>
        </p:nvSpPr>
        <p:spPr>
          <a:xfrm>
            <a:off x="6322724" y="2791842"/>
            <a:ext cx="2433084" cy="469389"/>
          </a:xfrm>
        </p:spPr>
        <p:txBody>
          <a:bodyPr/>
          <a:lstStyle/>
          <a:p>
            <a:pPr>
              <a:spcBef>
                <a:spcPts val="1200"/>
              </a:spcBef>
            </a:pPr>
            <a:r>
              <a:rPr lang="en-US" dirty="0">
                <a:solidFill>
                  <a:schemeClr val="tx2"/>
                </a:solidFill>
              </a:rPr>
              <a:t>2018 Boutique PR Agency </a:t>
            </a:r>
            <a:br>
              <a:rPr lang="en-US" dirty="0">
                <a:solidFill>
                  <a:schemeClr val="tx2"/>
                </a:solidFill>
              </a:rPr>
            </a:br>
            <a:r>
              <a:rPr lang="en-US" dirty="0">
                <a:solidFill>
                  <a:schemeClr val="tx2"/>
                </a:solidFill>
              </a:rPr>
              <a:t>of the Year Finalist</a:t>
            </a:r>
          </a:p>
        </p:txBody>
      </p:sp>
      <p:sp>
        <p:nvSpPr>
          <p:cNvPr id="11" name="Text Placeholder 10">
            <a:extLst>
              <a:ext uri="{FF2B5EF4-FFF2-40B4-BE49-F238E27FC236}">
                <a16:creationId xmlns:a16="http://schemas.microsoft.com/office/drawing/2014/main" id="{629D96C8-DA58-C94D-BBD4-63102B91F9DB}"/>
              </a:ext>
            </a:extLst>
          </p:cNvPr>
          <p:cNvSpPr>
            <a:spLocks noGrp="1"/>
          </p:cNvSpPr>
          <p:nvPr>
            <p:ph type="body" sz="quarter" idx="21"/>
          </p:nvPr>
        </p:nvSpPr>
        <p:spPr/>
        <p:txBody>
          <a:bodyPr/>
          <a:lstStyle/>
          <a:p>
            <a:r>
              <a:rPr lang="en-US" dirty="0"/>
              <a:t>Holmes Report</a:t>
            </a:r>
          </a:p>
        </p:txBody>
      </p:sp>
      <p:sp>
        <p:nvSpPr>
          <p:cNvPr id="12" name="Content Placeholder 11">
            <a:extLst>
              <a:ext uri="{FF2B5EF4-FFF2-40B4-BE49-F238E27FC236}">
                <a16:creationId xmlns:a16="http://schemas.microsoft.com/office/drawing/2014/main" id="{CA52E60A-F3EB-1548-AD63-59C6959E77F6}"/>
              </a:ext>
            </a:extLst>
          </p:cNvPr>
          <p:cNvSpPr>
            <a:spLocks noGrp="1"/>
          </p:cNvSpPr>
          <p:nvPr>
            <p:ph sz="quarter" idx="22"/>
          </p:nvPr>
        </p:nvSpPr>
        <p:spPr>
          <a:xfrm>
            <a:off x="533400" y="2791842"/>
            <a:ext cx="2433084" cy="3008140"/>
          </a:xfrm>
        </p:spPr>
        <p:txBody>
          <a:bodyPr/>
          <a:lstStyle/>
          <a:p>
            <a:pPr>
              <a:spcBef>
                <a:spcPts val="1200"/>
              </a:spcBef>
            </a:pPr>
            <a:r>
              <a:rPr lang="en-US" dirty="0">
                <a:solidFill>
                  <a:schemeClr val="tx2"/>
                </a:solidFill>
              </a:rPr>
              <a:t>2019 Measurement Expert </a:t>
            </a:r>
            <a:br>
              <a:rPr lang="en-US" dirty="0">
                <a:solidFill>
                  <a:schemeClr val="tx2"/>
                </a:solidFill>
              </a:rPr>
            </a:br>
            <a:r>
              <a:rPr lang="en-US" dirty="0">
                <a:solidFill>
                  <a:schemeClr val="tx2"/>
                </a:solidFill>
              </a:rPr>
              <a:t>of the Year Finalist </a:t>
            </a:r>
          </a:p>
          <a:p>
            <a:pPr>
              <a:spcBef>
                <a:spcPts val="1200"/>
              </a:spcBef>
            </a:pPr>
            <a:r>
              <a:rPr lang="en-US" dirty="0">
                <a:solidFill>
                  <a:schemeClr val="tx2"/>
                </a:solidFill>
              </a:rPr>
              <a:t>2019 Top Women in PR</a:t>
            </a:r>
          </a:p>
          <a:p>
            <a:pPr>
              <a:spcBef>
                <a:spcPts val="1200"/>
              </a:spcBef>
            </a:pPr>
            <a:r>
              <a:rPr lang="en-US" dirty="0">
                <a:solidFill>
                  <a:schemeClr val="tx2"/>
                </a:solidFill>
              </a:rPr>
              <a:t>2017 Top Women in PR</a:t>
            </a:r>
          </a:p>
          <a:p>
            <a:pPr>
              <a:spcBef>
                <a:spcPts val="1200"/>
              </a:spcBef>
            </a:pPr>
            <a:r>
              <a:rPr lang="en-US" dirty="0">
                <a:solidFill>
                  <a:schemeClr val="tx2"/>
                </a:solidFill>
              </a:rPr>
              <a:t>2016 Firm of the Year Finalist</a:t>
            </a:r>
          </a:p>
          <a:p>
            <a:pPr>
              <a:spcBef>
                <a:spcPts val="1200"/>
              </a:spcBef>
            </a:pPr>
            <a:r>
              <a:rPr lang="en-US" dirty="0">
                <a:solidFill>
                  <a:schemeClr val="tx2"/>
                </a:solidFill>
              </a:rPr>
              <a:t>2016 Best B2B Program</a:t>
            </a:r>
          </a:p>
          <a:p>
            <a:pPr>
              <a:spcBef>
                <a:spcPts val="1200"/>
              </a:spcBef>
            </a:pPr>
            <a:r>
              <a:rPr lang="en-US" dirty="0">
                <a:solidFill>
                  <a:schemeClr val="tx2"/>
                </a:solidFill>
              </a:rPr>
              <a:t>2016 Best Measurement</a:t>
            </a:r>
          </a:p>
        </p:txBody>
      </p:sp>
      <p:sp>
        <p:nvSpPr>
          <p:cNvPr id="13" name="Text Placeholder 12">
            <a:extLst>
              <a:ext uri="{FF2B5EF4-FFF2-40B4-BE49-F238E27FC236}">
                <a16:creationId xmlns:a16="http://schemas.microsoft.com/office/drawing/2014/main" id="{0E772BA6-B86E-7D48-B4D7-94C3C742CB4E}"/>
              </a:ext>
            </a:extLst>
          </p:cNvPr>
          <p:cNvSpPr>
            <a:spLocks noGrp="1"/>
          </p:cNvSpPr>
          <p:nvPr>
            <p:ph type="body" sz="quarter" idx="23"/>
          </p:nvPr>
        </p:nvSpPr>
        <p:spPr>
          <a:xfrm>
            <a:off x="536426" y="2178120"/>
            <a:ext cx="2430058" cy="571500"/>
          </a:xfrm>
        </p:spPr>
        <p:txBody>
          <a:bodyPr/>
          <a:lstStyle/>
          <a:p>
            <a:r>
              <a:rPr lang="en-US" dirty="0"/>
              <a:t>PR News </a:t>
            </a:r>
          </a:p>
        </p:txBody>
      </p:sp>
      <p:sp>
        <p:nvSpPr>
          <p:cNvPr id="14" name="Content Placeholder 4">
            <a:extLst>
              <a:ext uri="{FF2B5EF4-FFF2-40B4-BE49-F238E27FC236}">
                <a16:creationId xmlns:a16="http://schemas.microsoft.com/office/drawing/2014/main" id="{C8F48492-5FD7-4A40-BA2D-183741034EE3}"/>
              </a:ext>
            </a:extLst>
          </p:cNvPr>
          <p:cNvSpPr txBox="1">
            <a:spLocks/>
          </p:cNvSpPr>
          <p:nvPr/>
        </p:nvSpPr>
        <p:spPr>
          <a:xfrm>
            <a:off x="8985526" y="4853592"/>
            <a:ext cx="2433084" cy="750087"/>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dirty="0">
                <a:solidFill>
                  <a:schemeClr val="tx2"/>
                </a:solidFill>
              </a:rPr>
              <a:t>2019 Best Places to Work</a:t>
            </a:r>
          </a:p>
          <a:p>
            <a:pPr>
              <a:spcBef>
                <a:spcPts val="1200"/>
              </a:spcBef>
            </a:pPr>
            <a:r>
              <a:rPr lang="en-US" dirty="0">
                <a:solidFill>
                  <a:schemeClr val="tx2"/>
                </a:solidFill>
              </a:rPr>
              <a:t>2018 Best Places to Work  </a:t>
            </a:r>
          </a:p>
        </p:txBody>
      </p:sp>
      <p:sp>
        <p:nvSpPr>
          <p:cNvPr id="15" name="Text Placeholder 5">
            <a:extLst>
              <a:ext uri="{FF2B5EF4-FFF2-40B4-BE49-F238E27FC236}">
                <a16:creationId xmlns:a16="http://schemas.microsoft.com/office/drawing/2014/main" id="{BCE2F0C4-30A7-7148-89C1-7F6B38F2F61F}"/>
              </a:ext>
            </a:extLst>
          </p:cNvPr>
          <p:cNvSpPr txBox="1">
            <a:spLocks/>
          </p:cNvSpPr>
          <p:nvPr/>
        </p:nvSpPr>
        <p:spPr>
          <a:xfrm>
            <a:off x="8988552" y="3974172"/>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Denver Business </a:t>
            </a:r>
            <a:br>
              <a:rPr lang="en-US" dirty="0"/>
            </a:br>
            <a:r>
              <a:rPr lang="en-US" dirty="0"/>
              <a:t>Journal</a:t>
            </a:r>
          </a:p>
        </p:txBody>
      </p:sp>
      <p:sp>
        <p:nvSpPr>
          <p:cNvPr id="16" name="Content Placeholder 4">
            <a:extLst>
              <a:ext uri="{FF2B5EF4-FFF2-40B4-BE49-F238E27FC236}">
                <a16:creationId xmlns:a16="http://schemas.microsoft.com/office/drawing/2014/main" id="{FE8E03CD-FF1D-914A-A3F8-BA527DC7E5D5}"/>
              </a:ext>
            </a:extLst>
          </p:cNvPr>
          <p:cNvSpPr txBox="1">
            <a:spLocks/>
          </p:cNvSpPr>
          <p:nvPr/>
        </p:nvSpPr>
        <p:spPr>
          <a:xfrm>
            <a:off x="3420498" y="4163756"/>
            <a:ext cx="2433084" cy="750087"/>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dirty="0">
                <a:solidFill>
                  <a:schemeClr val="tx2"/>
                </a:solidFill>
              </a:rPr>
              <a:t>2017-19 Best Places to Work</a:t>
            </a:r>
          </a:p>
          <a:p>
            <a:pPr>
              <a:spcBef>
                <a:spcPts val="1200"/>
              </a:spcBef>
            </a:pPr>
            <a:r>
              <a:rPr lang="en-US" dirty="0">
                <a:solidFill>
                  <a:schemeClr val="tx2"/>
                </a:solidFill>
              </a:rPr>
              <a:t>2017-18 Inc. 5000</a:t>
            </a:r>
          </a:p>
        </p:txBody>
      </p:sp>
      <p:sp>
        <p:nvSpPr>
          <p:cNvPr id="17" name="Text Placeholder 5">
            <a:extLst>
              <a:ext uri="{FF2B5EF4-FFF2-40B4-BE49-F238E27FC236}">
                <a16:creationId xmlns:a16="http://schemas.microsoft.com/office/drawing/2014/main" id="{3E995649-26C1-DD4F-A58F-849AF9695C85}"/>
              </a:ext>
            </a:extLst>
          </p:cNvPr>
          <p:cNvSpPr txBox="1">
            <a:spLocks/>
          </p:cNvSpPr>
          <p:nvPr/>
        </p:nvSpPr>
        <p:spPr>
          <a:xfrm>
            <a:off x="3423524" y="3540927"/>
            <a:ext cx="2430058" cy="249917"/>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Inc.</a:t>
            </a:r>
          </a:p>
        </p:txBody>
      </p:sp>
      <p:sp>
        <p:nvSpPr>
          <p:cNvPr id="18" name="Content Placeholder 9">
            <a:extLst>
              <a:ext uri="{FF2B5EF4-FFF2-40B4-BE49-F238E27FC236}">
                <a16:creationId xmlns:a16="http://schemas.microsoft.com/office/drawing/2014/main" id="{3AFC61A6-63E2-C24E-9F6D-4C655B21F605}"/>
              </a:ext>
            </a:extLst>
          </p:cNvPr>
          <p:cNvSpPr txBox="1">
            <a:spLocks/>
          </p:cNvSpPr>
          <p:nvPr/>
        </p:nvSpPr>
        <p:spPr>
          <a:xfrm>
            <a:off x="6325750" y="4163755"/>
            <a:ext cx="2433084" cy="469389"/>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dirty="0">
                <a:solidFill>
                  <a:schemeClr val="tx2"/>
                </a:solidFill>
              </a:rPr>
              <a:t>2017 Best Technology Campaign Finalist</a:t>
            </a:r>
          </a:p>
        </p:txBody>
      </p:sp>
      <p:sp>
        <p:nvSpPr>
          <p:cNvPr id="19" name="Text Placeholder 10">
            <a:extLst>
              <a:ext uri="{FF2B5EF4-FFF2-40B4-BE49-F238E27FC236}">
                <a16:creationId xmlns:a16="http://schemas.microsoft.com/office/drawing/2014/main" id="{42742957-EE46-2B4D-9F2E-1C698B28D546}"/>
              </a:ext>
            </a:extLst>
          </p:cNvPr>
          <p:cNvSpPr txBox="1">
            <a:spLocks/>
          </p:cNvSpPr>
          <p:nvPr/>
        </p:nvSpPr>
        <p:spPr>
          <a:xfrm>
            <a:off x="6325750" y="3540926"/>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PR Daily</a:t>
            </a:r>
          </a:p>
        </p:txBody>
      </p:sp>
      <p:cxnSp>
        <p:nvCxnSpPr>
          <p:cNvPr id="20" name="Straight Connector 19">
            <a:extLst>
              <a:ext uri="{FF2B5EF4-FFF2-40B4-BE49-F238E27FC236}">
                <a16:creationId xmlns:a16="http://schemas.microsoft.com/office/drawing/2014/main" id="{3FEF582C-0860-684E-9644-BDAD03000C45}"/>
              </a:ext>
            </a:extLst>
          </p:cNvPr>
          <p:cNvCxnSpPr>
            <a:cxnSpLocks/>
          </p:cNvCxnSpPr>
          <p:nvPr/>
        </p:nvCxnSpPr>
        <p:spPr>
          <a:xfrm>
            <a:off x="8978864" y="2630517"/>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B670433-C4C3-E04A-AF96-7FB47D0B1391}"/>
              </a:ext>
            </a:extLst>
          </p:cNvPr>
          <p:cNvCxnSpPr>
            <a:cxnSpLocks/>
          </p:cNvCxnSpPr>
          <p:nvPr/>
        </p:nvCxnSpPr>
        <p:spPr>
          <a:xfrm>
            <a:off x="8978864" y="4691717"/>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A0BA1ED-5F40-F54E-AAC9-3A3594A8871A}"/>
              </a:ext>
            </a:extLst>
          </p:cNvPr>
          <p:cNvCxnSpPr>
            <a:cxnSpLocks/>
          </p:cNvCxnSpPr>
          <p:nvPr/>
        </p:nvCxnSpPr>
        <p:spPr>
          <a:xfrm>
            <a:off x="3420498" y="2630517"/>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3134143-E46E-4D4E-A1BB-E0D8834CDAF8}"/>
              </a:ext>
            </a:extLst>
          </p:cNvPr>
          <p:cNvCxnSpPr>
            <a:cxnSpLocks/>
          </p:cNvCxnSpPr>
          <p:nvPr/>
        </p:nvCxnSpPr>
        <p:spPr>
          <a:xfrm>
            <a:off x="3420498" y="3988320"/>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0BA9ADF-9802-B543-8A75-12FA7D7519CF}"/>
              </a:ext>
            </a:extLst>
          </p:cNvPr>
          <p:cNvCxnSpPr>
            <a:cxnSpLocks/>
          </p:cNvCxnSpPr>
          <p:nvPr/>
        </p:nvCxnSpPr>
        <p:spPr>
          <a:xfrm>
            <a:off x="6322724" y="2628193"/>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64B1520-3B66-FE4B-9E9B-454D9C44FF63}"/>
              </a:ext>
            </a:extLst>
          </p:cNvPr>
          <p:cNvCxnSpPr>
            <a:cxnSpLocks/>
          </p:cNvCxnSpPr>
          <p:nvPr/>
        </p:nvCxnSpPr>
        <p:spPr>
          <a:xfrm>
            <a:off x="6322723" y="3988319"/>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0" name="Content Placeholder 9">
            <a:extLst>
              <a:ext uri="{FF2B5EF4-FFF2-40B4-BE49-F238E27FC236}">
                <a16:creationId xmlns:a16="http://schemas.microsoft.com/office/drawing/2014/main" id="{E921C34C-219A-1943-81C0-2B0E29C4B89C}"/>
              </a:ext>
            </a:extLst>
          </p:cNvPr>
          <p:cNvSpPr txBox="1">
            <a:spLocks/>
          </p:cNvSpPr>
          <p:nvPr/>
        </p:nvSpPr>
        <p:spPr>
          <a:xfrm>
            <a:off x="6316673" y="5585679"/>
            <a:ext cx="2433084" cy="469389"/>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dirty="0">
                <a:solidFill>
                  <a:schemeClr val="tx2"/>
                </a:solidFill>
              </a:rPr>
              <a:t>2017 50 on Fire</a:t>
            </a:r>
          </a:p>
        </p:txBody>
      </p:sp>
      <p:sp>
        <p:nvSpPr>
          <p:cNvPr id="31" name="Text Placeholder 10">
            <a:extLst>
              <a:ext uri="{FF2B5EF4-FFF2-40B4-BE49-F238E27FC236}">
                <a16:creationId xmlns:a16="http://schemas.microsoft.com/office/drawing/2014/main" id="{BEFF8C9D-BDC8-B74F-B644-351D61EAE7B8}"/>
              </a:ext>
            </a:extLst>
          </p:cNvPr>
          <p:cNvSpPr txBox="1">
            <a:spLocks/>
          </p:cNvSpPr>
          <p:nvPr/>
        </p:nvSpPr>
        <p:spPr>
          <a:xfrm>
            <a:off x="6316673" y="4962850"/>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Austin Inno</a:t>
            </a:r>
          </a:p>
        </p:txBody>
      </p:sp>
      <p:cxnSp>
        <p:nvCxnSpPr>
          <p:cNvPr id="32" name="Straight Connector 31">
            <a:extLst>
              <a:ext uri="{FF2B5EF4-FFF2-40B4-BE49-F238E27FC236}">
                <a16:creationId xmlns:a16="http://schemas.microsoft.com/office/drawing/2014/main" id="{11332E31-83F8-0044-819A-2C0D8E713661}"/>
              </a:ext>
            </a:extLst>
          </p:cNvPr>
          <p:cNvCxnSpPr>
            <a:cxnSpLocks/>
          </p:cNvCxnSpPr>
          <p:nvPr/>
        </p:nvCxnSpPr>
        <p:spPr>
          <a:xfrm>
            <a:off x="6313646" y="5410243"/>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53F2329-10C6-2D46-94F6-C99ABCE0869D}"/>
              </a:ext>
            </a:extLst>
          </p:cNvPr>
          <p:cNvCxnSpPr>
            <a:cxnSpLocks/>
          </p:cNvCxnSpPr>
          <p:nvPr/>
        </p:nvCxnSpPr>
        <p:spPr>
          <a:xfrm>
            <a:off x="533400" y="2628193"/>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itle 27">
            <a:extLst>
              <a:ext uri="{FF2B5EF4-FFF2-40B4-BE49-F238E27FC236}">
                <a16:creationId xmlns:a16="http://schemas.microsoft.com/office/drawing/2014/main" id="{34B6CB3E-2C72-D546-B0FB-521F5478D6E6}"/>
              </a:ext>
            </a:extLst>
          </p:cNvPr>
          <p:cNvSpPr>
            <a:spLocks noGrp="1"/>
          </p:cNvSpPr>
          <p:nvPr>
            <p:ph type="title"/>
          </p:nvPr>
        </p:nvSpPr>
        <p:spPr>
          <a:xfrm>
            <a:off x="533399" y="400848"/>
            <a:ext cx="4519863" cy="1131782"/>
          </a:xfrm>
        </p:spPr>
        <p:txBody>
          <a:bodyPr/>
          <a:lstStyle/>
          <a:p>
            <a:r>
              <a:rPr lang="en-US" dirty="0"/>
              <a:t>A leader in tech PR       </a:t>
            </a:r>
            <a:br>
              <a:rPr lang="en-US" dirty="0"/>
            </a:br>
            <a:r>
              <a:rPr lang="en-US" dirty="0"/>
              <a:t>A great place to work</a:t>
            </a:r>
          </a:p>
        </p:txBody>
      </p:sp>
      <p:sp>
        <p:nvSpPr>
          <p:cNvPr id="35" name="Content Placeholder 4">
            <a:extLst>
              <a:ext uri="{FF2B5EF4-FFF2-40B4-BE49-F238E27FC236}">
                <a16:creationId xmlns:a16="http://schemas.microsoft.com/office/drawing/2014/main" id="{BE39E035-DAA8-BC42-96EB-060336C12F4C}"/>
              </a:ext>
            </a:extLst>
          </p:cNvPr>
          <p:cNvSpPr txBox="1">
            <a:spLocks/>
          </p:cNvSpPr>
          <p:nvPr/>
        </p:nvSpPr>
        <p:spPr>
          <a:xfrm>
            <a:off x="3420498" y="5740608"/>
            <a:ext cx="2433084" cy="314460"/>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dirty="0">
                <a:solidFill>
                  <a:schemeClr val="tx2"/>
                </a:solidFill>
              </a:rPr>
              <a:t>Global Top 250</a:t>
            </a:r>
          </a:p>
        </p:txBody>
      </p:sp>
      <p:sp>
        <p:nvSpPr>
          <p:cNvPr id="36" name="Text Placeholder 5">
            <a:extLst>
              <a:ext uri="{FF2B5EF4-FFF2-40B4-BE49-F238E27FC236}">
                <a16:creationId xmlns:a16="http://schemas.microsoft.com/office/drawing/2014/main" id="{082F1C2A-E224-A044-9C98-71B65C06E9AA}"/>
              </a:ext>
            </a:extLst>
          </p:cNvPr>
          <p:cNvSpPr txBox="1">
            <a:spLocks/>
          </p:cNvSpPr>
          <p:nvPr/>
        </p:nvSpPr>
        <p:spPr>
          <a:xfrm>
            <a:off x="3423524" y="5117778"/>
            <a:ext cx="2430058" cy="249917"/>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PROVOKE</a:t>
            </a:r>
          </a:p>
        </p:txBody>
      </p:sp>
      <p:cxnSp>
        <p:nvCxnSpPr>
          <p:cNvPr id="37" name="Straight Connector 36">
            <a:extLst>
              <a:ext uri="{FF2B5EF4-FFF2-40B4-BE49-F238E27FC236}">
                <a16:creationId xmlns:a16="http://schemas.microsoft.com/office/drawing/2014/main" id="{AA58E3F9-99F6-3D47-A3B6-8F6ECCDDEC60}"/>
              </a:ext>
            </a:extLst>
          </p:cNvPr>
          <p:cNvCxnSpPr>
            <a:cxnSpLocks/>
          </p:cNvCxnSpPr>
          <p:nvPr/>
        </p:nvCxnSpPr>
        <p:spPr>
          <a:xfrm>
            <a:off x="3420498" y="5565171"/>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45729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3">
            <a:extLst>
              <a:ext uri="{FF2B5EF4-FFF2-40B4-BE49-F238E27FC236}">
                <a16:creationId xmlns:a16="http://schemas.microsoft.com/office/drawing/2014/main" id="{13F160C0-9BD7-9147-B25B-85B5D5B4CC0B}"/>
              </a:ext>
            </a:extLst>
          </p:cNvPr>
          <p:cNvPicPr>
            <a:picLocks noChangeAspect="1"/>
          </p:cNvPicPr>
          <p:nvPr/>
        </p:nvPicPr>
        <p:blipFill>
          <a:blip r:embed="rId3" cstate="print">
            <a:alphaModFix amt="50000"/>
            <a:extLst>
              <a:ext uri="{28A0092B-C50C-407E-A947-70E740481C1C}">
                <a14:useLocalDpi xmlns:a14="http://schemas.microsoft.com/office/drawing/2010/main"/>
              </a:ext>
            </a:extLst>
          </a:blip>
          <a:srcRect/>
          <a:stretch/>
        </p:blipFill>
        <p:spPr>
          <a:xfrm>
            <a:off x="-2" y="0"/>
            <a:ext cx="12192000" cy="5842084"/>
          </a:xfrm>
          <a:prstGeom prst="rect">
            <a:avLst/>
          </a:prstGeom>
          <a:solidFill>
            <a:srgbClr val="000000"/>
          </a:solidFill>
        </p:spPr>
      </p:pic>
      <p:sp>
        <p:nvSpPr>
          <p:cNvPr id="5" name="Rectangle 4">
            <a:extLst>
              <a:ext uri="{FF2B5EF4-FFF2-40B4-BE49-F238E27FC236}">
                <a16:creationId xmlns:a16="http://schemas.microsoft.com/office/drawing/2014/main" id="{3BB4904A-5F71-0040-B9C5-51A3953CCAAE}"/>
              </a:ext>
            </a:extLst>
          </p:cNvPr>
          <p:cNvSpPr/>
          <p:nvPr/>
        </p:nvSpPr>
        <p:spPr>
          <a:xfrm>
            <a:off x="-2" y="6011058"/>
            <a:ext cx="12192001" cy="846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98B076DD-425C-214B-94C8-E9E61E84A139}"/>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5454" b="-3895"/>
          <a:stretch/>
        </p:blipFill>
        <p:spPr>
          <a:xfrm>
            <a:off x="5881707" y="6025486"/>
            <a:ext cx="428586" cy="592552"/>
          </a:xfrm>
          <a:prstGeom prst="rect">
            <a:avLst/>
          </a:prstGeom>
        </p:spPr>
      </p:pic>
      <p:pic>
        <p:nvPicPr>
          <p:cNvPr id="7" name="Picture 6">
            <a:extLst>
              <a:ext uri="{FF2B5EF4-FFF2-40B4-BE49-F238E27FC236}">
                <a16:creationId xmlns:a16="http://schemas.microsoft.com/office/drawing/2014/main" id="{3EEAB3AF-C974-884B-AB43-7C9EFC7D63A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b="-2237"/>
          <a:stretch/>
        </p:blipFill>
        <p:spPr>
          <a:xfrm>
            <a:off x="7037572" y="6022869"/>
            <a:ext cx="494204" cy="544121"/>
          </a:xfrm>
          <a:prstGeom prst="rect">
            <a:avLst/>
          </a:prstGeom>
        </p:spPr>
      </p:pic>
      <p:pic>
        <p:nvPicPr>
          <p:cNvPr id="8" name="Picture 7">
            <a:extLst>
              <a:ext uri="{FF2B5EF4-FFF2-40B4-BE49-F238E27FC236}">
                <a16:creationId xmlns:a16="http://schemas.microsoft.com/office/drawing/2014/main" id="{359FC45F-A263-BE43-AEA0-C1AC239BA69D}"/>
              </a:ext>
            </a:extLst>
          </p:cNvPr>
          <p:cNvPicPr>
            <a:picLocks noChangeAspect="1"/>
          </p:cNvPicPr>
          <p:nvPr/>
        </p:nvPicPr>
        <p:blipFill>
          <a:blip r:embed="rId6"/>
          <a:stretch>
            <a:fillRect/>
          </a:stretch>
        </p:blipFill>
        <p:spPr>
          <a:xfrm>
            <a:off x="4571700" y="6062932"/>
            <a:ext cx="641966" cy="463995"/>
          </a:xfrm>
          <a:prstGeom prst="rect">
            <a:avLst/>
          </a:prstGeom>
        </p:spPr>
      </p:pic>
      <p:sp>
        <p:nvSpPr>
          <p:cNvPr id="9" name="Text Placeholder 3">
            <a:extLst>
              <a:ext uri="{FF2B5EF4-FFF2-40B4-BE49-F238E27FC236}">
                <a16:creationId xmlns:a16="http://schemas.microsoft.com/office/drawing/2014/main" id="{BF02FA33-2179-F846-9405-2606CE486EAF}"/>
              </a:ext>
            </a:extLst>
          </p:cNvPr>
          <p:cNvSpPr txBox="1">
            <a:spLocks/>
          </p:cNvSpPr>
          <p:nvPr/>
        </p:nvSpPr>
        <p:spPr>
          <a:xfrm>
            <a:off x="1661747" y="1484886"/>
            <a:ext cx="8868508" cy="2872312"/>
          </a:xfrm>
          <a:prstGeom prst="rect">
            <a:avLst/>
          </a:prstGeom>
        </p:spPr>
        <p:txBody>
          <a:bodyPr vert="horz" lIns="0" tIns="0" rIns="0" bIns="0" rtlCol="0" anchor="b" anchorCtr="0">
            <a:noAutofit/>
          </a:bodyPr>
          <a:lstStyle>
            <a:lvl1pPr marL="0" indent="0" algn="ctr" defTabSz="914400" rtl="0" eaLnBrk="1" latinLnBrk="0" hangingPunct="1">
              <a:lnSpc>
                <a:spcPct val="100000"/>
              </a:lnSpc>
              <a:spcBef>
                <a:spcPts val="600"/>
              </a:spcBef>
              <a:buFont typeface="Arial"/>
              <a:buNone/>
              <a:defRPr sz="6000" b="0" i="0" kern="1200" cap="all" baseline="0">
                <a:solidFill>
                  <a:schemeClr val="bg1"/>
                </a:solidFill>
                <a:latin typeface="League Gothic" charset="0"/>
                <a:ea typeface="League Gothic" charset="0"/>
                <a:cs typeface="League Gothic" charset="0"/>
              </a:defRPr>
            </a:lvl1pPr>
            <a:lvl2pPr marL="457200" indent="0" algn="l" defTabSz="914400" rtl="0" eaLnBrk="1" latinLnBrk="0" hangingPunct="1">
              <a:lnSpc>
                <a:spcPct val="100000"/>
              </a:lnSpc>
              <a:spcBef>
                <a:spcPts val="500"/>
              </a:spcBef>
              <a:buFont typeface="Arial"/>
              <a:buNone/>
              <a:defRPr sz="2000" b="0" i="0" kern="1200">
                <a:solidFill>
                  <a:schemeClr val="tx1">
                    <a:tint val="75000"/>
                  </a:schemeClr>
                </a:solidFill>
                <a:latin typeface="Brandon Grotesque" charset="0"/>
                <a:ea typeface="Brandon Grotesque" charset="0"/>
                <a:cs typeface="Brandon Grotesque" charset="0"/>
              </a:defRPr>
            </a:lvl2pPr>
            <a:lvl3pPr marL="914400" indent="0" algn="l" defTabSz="914400" rtl="0" eaLnBrk="1" latinLnBrk="0" hangingPunct="1">
              <a:lnSpc>
                <a:spcPct val="100000"/>
              </a:lnSpc>
              <a:spcBef>
                <a:spcPts val="500"/>
              </a:spcBef>
              <a:buFont typeface="Arial"/>
              <a:buNone/>
              <a:defRPr sz="1800" b="0" i="0" kern="1200">
                <a:solidFill>
                  <a:schemeClr val="tx1">
                    <a:tint val="75000"/>
                  </a:schemeClr>
                </a:solidFill>
                <a:latin typeface="Brandon Grotesque" charset="0"/>
                <a:ea typeface="Brandon Grotesque" charset="0"/>
                <a:cs typeface="Brandon Grotesque" charset="0"/>
              </a:defRPr>
            </a:lvl3pPr>
            <a:lvl4pPr marL="13716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4pPr>
            <a:lvl5pPr marL="18288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nSpc>
                <a:spcPct val="80000"/>
              </a:lnSpc>
            </a:pPr>
            <a:r>
              <a:rPr lang="en-US" sz="2800" cap="none" dirty="0">
                <a:latin typeface="League Gothic" pitchFamily="2" charset="0"/>
              </a:rPr>
              <a:t>OUR MISSION IS SIMPLE, BUT IT GUIDES EVERYTHING WE DO.</a:t>
            </a:r>
            <a:br>
              <a:rPr lang="en-US" sz="2500" cap="none" dirty="0">
                <a:latin typeface="Brandon Grotesque" panose="020B0503020203060202" pitchFamily="34" charset="77"/>
              </a:rPr>
            </a:br>
            <a:endParaRPr lang="en-US" sz="2500" cap="none" dirty="0">
              <a:latin typeface="Brandon Grotesque" panose="020B0503020203060202" pitchFamily="34" charset="77"/>
            </a:endParaRPr>
          </a:p>
          <a:p>
            <a:pPr>
              <a:lnSpc>
                <a:spcPct val="80000"/>
              </a:lnSpc>
            </a:pPr>
            <a:r>
              <a:rPr lang="en-US" sz="8000" dirty="0"/>
              <a:t>Good work with good people makes for a good life.</a:t>
            </a:r>
          </a:p>
        </p:txBody>
      </p:sp>
    </p:spTree>
    <p:extLst>
      <p:ext uri="{BB962C8B-B14F-4D97-AF65-F5344CB8AC3E}">
        <p14:creationId xmlns:p14="http://schemas.microsoft.com/office/powerpoint/2010/main" val="25081056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0B116F-B4B3-5345-A3BA-BA5A91A71AF8}"/>
              </a:ext>
            </a:extLst>
          </p:cNvPr>
          <p:cNvSpPr>
            <a:spLocks noGrp="1"/>
          </p:cNvSpPr>
          <p:nvPr>
            <p:ph type="body" idx="1"/>
          </p:nvPr>
        </p:nvSpPr>
        <p:spPr/>
        <p:txBody>
          <a:bodyPr/>
          <a:lstStyle/>
          <a:p>
            <a:r>
              <a:rPr lang="en-US" dirty="0"/>
              <a:t>Speaking of good people, let’s talk about you.</a:t>
            </a:r>
          </a:p>
        </p:txBody>
      </p:sp>
    </p:spTree>
    <p:extLst>
      <p:ext uri="{BB962C8B-B14F-4D97-AF65-F5344CB8AC3E}">
        <p14:creationId xmlns:p14="http://schemas.microsoft.com/office/powerpoint/2010/main" val="38280563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794E37-DB92-4F4F-85B6-8EBE34801F02}"/>
              </a:ext>
            </a:extLst>
          </p:cNvPr>
          <p:cNvSpPr>
            <a:spLocks noGrp="1"/>
          </p:cNvSpPr>
          <p:nvPr>
            <p:ph type="body" idx="1"/>
          </p:nvPr>
        </p:nvSpPr>
        <p:spPr/>
        <p:txBody>
          <a:bodyPr/>
          <a:lstStyle/>
          <a:p>
            <a:r>
              <a:rPr lang="en-US" sz="1800" dirty="0"/>
              <a:t>[Explanation]</a:t>
            </a:r>
          </a:p>
        </p:txBody>
      </p:sp>
      <p:sp>
        <p:nvSpPr>
          <p:cNvPr id="3" name="Title 2">
            <a:extLst>
              <a:ext uri="{FF2B5EF4-FFF2-40B4-BE49-F238E27FC236}">
                <a16:creationId xmlns:a16="http://schemas.microsoft.com/office/drawing/2014/main" id="{B81846E0-D182-FE46-AE9E-46CD741FB017}"/>
              </a:ext>
            </a:extLst>
          </p:cNvPr>
          <p:cNvSpPr>
            <a:spLocks noGrp="1"/>
          </p:cNvSpPr>
          <p:nvPr>
            <p:ph type="title"/>
          </p:nvPr>
        </p:nvSpPr>
        <p:spPr/>
        <p:txBody>
          <a:bodyPr/>
          <a:lstStyle/>
          <a:p>
            <a:r>
              <a:rPr lang="en-US" dirty="0"/>
              <a:t>[key finding]</a:t>
            </a:r>
          </a:p>
        </p:txBody>
      </p:sp>
      <p:sp>
        <p:nvSpPr>
          <p:cNvPr id="4" name="Content Placeholder 3">
            <a:extLst>
              <a:ext uri="{FF2B5EF4-FFF2-40B4-BE49-F238E27FC236}">
                <a16:creationId xmlns:a16="http://schemas.microsoft.com/office/drawing/2014/main" id="{081EDD2E-F4A4-B942-B317-19DDB58E95D5}"/>
              </a:ext>
            </a:extLst>
          </p:cNvPr>
          <p:cNvSpPr>
            <a:spLocks noGrp="1"/>
          </p:cNvSpPr>
          <p:nvPr>
            <p:ph idx="11"/>
          </p:nvPr>
        </p:nvSpPr>
        <p:spPr/>
        <p:txBody>
          <a:bodyPr/>
          <a:lstStyle/>
          <a:p>
            <a:r>
              <a:rPr lang="en-US" dirty="0">
                <a:solidFill>
                  <a:schemeClr val="accent4"/>
                </a:solidFill>
              </a:rPr>
              <a:t>LANDSCAPE</a:t>
            </a:r>
          </a:p>
        </p:txBody>
      </p:sp>
      <p:cxnSp>
        <p:nvCxnSpPr>
          <p:cNvPr id="5" name="Straight Connector 4">
            <a:extLst>
              <a:ext uri="{FF2B5EF4-FFF2-40B4-BE49-F238E27FC236}">
                <a16:creationId xmlns:a16="http://schemas.microsoft.com/office/drawing/2014/main" id="{27FD6227-08C4-6A4B-A0E6-3ACF9C5583F5}"/>
              </a:ext>
            </a:extLst>
          </p:cNvPr>
          <p:cNvCxnSpPr>
            <a:cxnSpLocks/>
          </p:cNvCxnSpPr>
          <p:nvPr/>
        </p:nvCxnSpPr>
        <p:spPr>
          <a:xfrm>
            <a:off x="533400" y="3088097"/>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26527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030F8D-56A3-7C4A-ADFC-05A1000999D7}"/>
              </a:ext>
            </a:extLst>
          </p:cNvPr>
          <p:cNvSpPr>
            <a:spLocks noGrp="1"/>
          </p:cNvSpPr>
          <p:nvPr>
            <p:ph type="body" idx="1"/>
          </p:nvPr>
        </p:nvSpPr>
        <p:spPr>
          <a:xfrm>
            <a:off x="533399" y="3429000"/>
            <a:ext cx="8476785" cy="2373853"/>
          </a:xfrm>
        </p:spPr>
        <p:txBody>
          <a:bodyPr/>
          <a:lstStyle/>
          <a:p>
            <a:r>
              <a:rPr lang="en-US" sz="1800" dirty="0"/>
              <a:t>[Explanation]</a:t>
            </a:r>
          </a:p>
        </p:txBody>
      </p:sp>
      <p:sp>
        <p:nvSpPr>
          <p:cNvPr id="3" name="Title 2">
            <a:extLst>
              <a:ext uri="{FF2B5EF4-FFF2-40B4-BE49-F238E27FC236}">
                <a16:creationId xmlns:a16="http://schemas.microsoft.com/office/drawing/2014/main" id="{9A32BC8D-27C7-CA42-906A-3E6E2EA20FA3}"/>
              </a:ext>
            </a:extLst>
          </p:cNvPr>
          <p:cNvSpPr>
            <a:spLocks noGrp="1"/>
          </p:cNvSpPr>
          <p:nvPr>
            <p:ph type="title"/>
          </p:nvPr>
        </p:nvSpPr>
        <p:spPr/>
        <p:txBody>
          <a:bodyPr/>
          <a:lstStyle/>
          <a:p>
            <a:r>
              <a:rPr lang="en-US" dirty="0"/>
              <a:t>[High level strategy]</a:t>
            </a:r>
          </a:p>
        </p:txBody>
      </p:sp>
      <p:sp>
        <p:nvSpPr>
          <p:cNvPr id="4" name="Content Placeholder 3">
            <a:extLst>
              <a:ext uri="{FF2B5EF4-FFF2-40B4-BE49-F238E27FC236}">
                <a16:creationId xmlns:a16="http://schemas.microsoft.com/office/drawing/2014/main" id="{AF5FA33B-D133-CF4F-9D44-84F69ED718EE}"/>
              </a:ext>
            </a:extLst>
          </p:cNvPr>
          <p:cNvSpPr>
            <a:spLocks noGrp="1"/>
          </p:cNvSpPr>
          <p:nvPr>
            <p:ph idx="11"/>
          </p:nvPr>
        </p:nvSpPr>
        <p:spPr/>
        <p:txBody>
          <a:bodyPr/>
          <a:lstStyle/>
          <a:p>
            <a:r>
              <a:rPr lang="en-US" dirty="0">
                <a:solidFill>
                  <a:schemeClr val="accent4"/>
                </a:solidFill>
              </a:rPr>
              <a:t>Recommendation</a:t>
            </a:r>
          </a:p>
        </p:txBody>
      </p:sp>
      <p:cxnSp>
        <p:nvCxnSpPr>
          <p:cNvPr id="5" name="Straight Connector 4">
            <a:extLst>
              <a:ext uri="{FF2B5EF4-FFF2-40B4-BE49-F238E27FC236}">
                <a16:creationId xmlns:a16="http://schemas.microsoft.com/office/drawing/2014/main" id="{FC06D53A-42F2-334A-9D29-264D4E0AC97D}"/>
              </a:ext>
            </a:extLst>
          </p:cNvPr>
          <p:cNvCxnSpPr>
            <a:cxnSpLocks/>
          </p:cNvCxnSpPr>
          <p:nvPr/>
        </p:nvCxnSpPr>
        <p:spPr>
          <a:xfrm>
            <a:off x="533400" y="3088097"/>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064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FC5D79-828E-5047-9CCF-4354428CCCD1}"/>
              </a:ext>
            </a:extLst>
          </p:cNvPr>
          <p:cNvSpPr>
            <a:spLocks noGrp="1"/>
          </p:cNvSpPr>
          <p:nvPr>
            <p:ph type="sldNum" sz="quarter" idx="12"/>
          </p:nvPr>
        </p:nvSpPr>
        <p:spPr/>
        <p:txBody>
          <a:bodyPr/>
          <a:lstStyle/>
          <a:p>
            <a:fld id="{B15A4BD5-B51F-9048-892F-7599ACE81F82}" type="slidenum">
              <a:rPr lang="en-US" smtClean="0"/>
              <a:pPr/>
              <a:t>29</a:t>
            </a:fld>
            <a:endParaRPr lang="en-US" dirty="0"/>
          </a:p>
        </p:txBody>
      </p:sp>
      <p:sp>
        <p:nvSpPr>
          <p:cNvPr id="3" name="Footer Placeholder 2">
            <a:extLst>
              <a:ext uri="{FF2B5EF4-FFF2-40B4-BE49-F238E27FC236}">
                <a16:creationId xmlns:a16="http://schemas.microsoft.com/office/drawing/2014/main" id="{718C0451-C7A5-8D4D-9151-44FBD16488C4}"/>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3DE8D98A-6D61-7D4C-B4DC-D902A846C71E}"/>
              </a:ext>
            </a:extLst>
          </p:cNvPr>
          <p:cNvSpPr>
            <a:spLocks noGrp="1"/>
          </p:cNvSpPr>
          <p:nvPr>
            <p:ph type="title"/>
          </p:nvPr>
        </p:nvSpPr>
        <p:spPr/>
        <p:txBody>
          <a:bodyPr/>
          <a:lstStyle/>
          <a:p>
            <a:r>
              <a:rPr lang="en-US" dirty="0"/>
              <a:t>program overview</a:t>
            </a:r>
          </a:p>
        </p:txBody>
      </p:sp>
      <p:cxnSp>
        <p:nvCxnSpPr>
          <p:cNvPr id="8" name="Straight Connector 7">
            <a:extLst>
              <a:ext uri="{FF2B5EF4-FFF2-40B4-BE49-F238E27FC236}">
                <a16:creationId xmlns:a16="http://schemas.microsoft.com/office/drawing/2014/main" id="{0E08F9AD-0582-EE43-AB7C-53C4365995BE}"/>
              </a:ext>
            </a:extLst>
          </p:cNvPr>
          <p:cNvCxnSpPr>
            <a:cxnSpLocks/>
          </p:cNvCxnSpPr>
          <p:nvPr/>
        </p:nvCxnSpPr>
        <p:spPr>
          <a:xfrm>
            <a:off x="3180741" y="1678349"/>
            <a:ext cx="0" cy="386675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14" name="Content Placeholder 4">
            <a:extLst>
              <a:ext uri="{FF2B5EF4-FFF2-40B4-BE49-F238E27FC236}">
                <a16:creationId xmlns:a16="http://schemas.microsoft.com/office/drawing/2014/main" id="{0321EA47-098D-C149-BB0D-F712DB7B3819}"/>
              </a:ext>
            </a:extLst>
          </p:cNvPr>
          <p:cNvSpPr txBox="1">
            <a:spLocks/>
          </p:cNvSpPr>
          <p:nvPr/>
        </p:nvSpPr>
        <p:spPr>
          <a:xfrm>
            <a:off x="533400" y="1632003"/>
            <a:ext cx="2433084" cy="3913095"/>
          </a:xfrm>
          <a:prstGeom prst="rect">
            <a:avLst/>
          </a:prstGeom>
        </p:spPr>
        <p:txBody>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b="1" dirty="0">
                <a:solidFill>
                  <a:schemeClr val="accent4"/>
                </a:solidFill>
                <a:latin typeface="Brandon Grotesque" panose="020B0503020203060202" pitchFamily="34" charset="77"/>
              </a:rPr>
              <a:t>AUDIENCE UNDERSTANDING + MEDIA POSITIONING  </a:t>
            </a:r>
          </a:p>
          <a:p>
            <a:r>
              <a:rPr lang="en-US" sz="1200" dirty="0">
                <a:latin typeface="Brandon Grotesque" panose="020B0503020203060202" pitchFamily="34" charset="77"/>
              </a:rPr>
              <a:t>We’re pumped you’ve completed audience persona work and have foundational marketing elements. Get us up to speed and then we’ll finesse key corporate messages into campaigns that inform, educate and persuade key stakeholders. </a:t>
            </a:r>
            <a:br>
              <a:rPr lang="en-US" sz="1200" dirty="0">
                <a:latin typeface="Brandon Grotesque" panose="020B0503020203060202" pitchFamily="34" charset="77"/>
              </a:rPr>
            </a:br>
            <a:r>
              <a:rPr lang="en-US" sz="1200" i="1" dirty="0">
                <a:latin typeface="Brandon Grotesque" panose="020B0503020203060202" pitchFamily="34" charset="77"/>
              </a:rPr>
              <a:t> </a:t>
            </a:r>
            <a:br>
              <a:rPr lang="en-US" sz="1200" i="1" dirty="0">
                <a:latin typeface="Brandon Grotesque" panose="020B0503020203060202" pitchFamily="34" charset="77"/>
              </a:rPr>
            </a:br>
            <a:r>
              <a:rPr lang="en-US" sz="1200" i="1" dirty="0">
                <a:solidFill>
                  <a:schemeClr val="tx2"/>
                </a:solidFill>
                <a:latin typeface="Brandon Grotesque" panose="020B0503020203060202" pitchFamily="34" charset="77"/>
              </a:rPr>
              <a:t>What we need from you: meeting of the minds on all you’ve learned thus far, feedback to our media positioning ideas, and any insights gleaned from customer engagements as we go.</a:t>
            </a:r>
          </a:p>
        </p:txBody>
      </p:sp>
      <p:sp>
        <p:nvSpPr>
          <p:cNvPr id="15" name="Text Placeholder 9">
            <a:extLst>
              <a:ext uri="{FF2B5EF4-FFF2-40B4-BE49-F238E27FC236}">
                <a16:creationId xmlns:a16="http://schemas.microsoft.com/office/drawing/2014/main" id="{04B99527-2299-C344-8B50-BC697609DBC4}"/>
              </a:ext>
            </a:extLst>
          </p:cNvPr>
          <p:cNvSpPr txBox="1">
            <a:spLocks/>
          </p:cNvSpPr>
          <p:nvPr/>
        </p:nvSpPr>
        <p:spPr>
          <a:xfrm>
            <a:off x="3394998" y="1639271"/>
            <a:ext cx="2433084" cy="3866749"/>
          </a:xfrm>
          <a:prstGeom prst="rect">
            <a:avLst/>
          </a:prstGeom>
        </p:spPr>
        <p:txBody>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b="1" dirty="0">
                <a:solidFill>
                  <a:schemeClr val="accent4"/>
                </a:solidFill>
                <a:latin typeface="Brandon Grotesque" panose="020B0503020203060202" pitchFamily="34" charset="77"/>
              </a:rPr>
              <a:t>MEDIA AND ANALYST</a:t>
            </a:r>
            <a:br>
              <a:rPr lang="en-US" sz="1600" b="1" dirty="0">
                <a:solidFill>
                  <a:schemeClr val="accent4"/>
                </a:solidFill>
                <a:latin typeface="Brandon Grotesque" panose="020B0503020203060202" pitchFamily="34" charset="77"/>
              </a:rPr>
            </a:br>
            <a:r>
              <a:rPr lang="en-US" sz="1600" b="1" dirty="0">
                <a:solidFill>
                  <a:schemeClr val="accent4"/>
                </a:solidFill>
                <a:latin typeface="Brandon Grotesque" panose="020B0503020203060202" pitchFamily="34" charset="77"/>
              </a:rPr>
              <a:t>RELATIONS  </a:t>
            </a:r>
          </a:p>
          <a:p>
            <a:r>
              <a:rPr lang="en-US" sz="1200" dirty="0">
                <a:latin typeface="Brandon Grotesque" panose="020B0503020203060202" pitchFamily="34" charset="77"/>
              </a:rPr>
              <a:t>We get coverage for our clients by pitching handcrafted storylines personally and often. We do not mass pitch press releases (we use press releases to get everyone on the same page, and for lower tier trade media aggregation). We create pitch banks of ideas – including current articles and events on which we can response pitch – and we don’t let a day go by without a pitch going out. </a:t>
            </a:r>
            <a:br>
              <a:rPr lang="en-US" sz="1200" dirty="0">
                <a:latin typeface="Brandon Grotesque" panose="020B0503020203060202" pitchFamily="34" charset="77"/>
              </a:rPr>
            </a:br>
            <a:br>
              <a:rPr lang="en-US" sz="1200" i="1" dirty="0">
                <a:latin typeface="Brandon Grotesque" panose="020B0503020203060202" pitchFamily="34" charset="77"/>
              </a:rPr>
            </a:br>
            <a:r>
              <a:rPr lang="en-US" sz="1200" i="1" dirty="0">
                <a:solidFill>
                  <a:schemeClr val="tx2"/>
                </a:solidFill>
                <a:latin typeface="Brandon Grotesque" panose="020B0503020203060202" pitchFamily="34" charset="77"/>
              </a:rPr>
              <a:t>What we need from you: customer success stories and newsworthy milestones we can turn into pitches. Compelling spokespeople who have opinions and are willing to share them, quickly. </a:t>
            </a:r>
          </a:p>
        </p:txBody>
      </p:sp>
      <p:sp>
        <p:nvSpPr>
          <p:cNvPr id="16" name="Content Placeholder 6">
            <a:extLst>
              <a:ext uri="{FF2B5EF4-FFF2-40B4-BE49-F238E27FC236}">
                <a16:creationId xmlns:a16="http://schemas.microsoft.com/office/drawing/2014/main" id="{5C2F06EC-C32C-EE46-BFDC-13A3B635A09C}"/>
              </a:ext>
            </a:extLst>
          </p:cNvPr>
          <p:cNvSpPr txBox="1">
            <a:spLocks/>
          </p:cNvSpPr>
          <p:nvPr/>
        </p:nvSpPr>
        <p:spPr>
          <a:xfrm>
            <a:off x="6256596" y="1671252"/>
            <a:ext cx="2527740" cy="3834767"/>
          </a:xfrm>
          <a:prstGeom prst="rect">
            <a:avLst/>
          </a:prstGeom>
        </p:spPr>
        <p:txBody>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b="1" dirty="0">
                <a:solidFill>
                  <a:schemeClr val="accent4"/>
                </a:solidFill>
                <a:latin typeface="Brandon Grotesque" panose="020B0503020203060202" pitchFamily="34" charset="77"/>
              </a:rPr>
              <a:t>THOUGHT LEADERSHIP CONTENT</a:t>
            </a:r>
          </a:p>
          <a:p>
            <a:r>
              <a:rPr lang="en-US" sz="1200" dirty="0">
                <a:latin typeface="Brandon Grotesque" panose="020B0503020203060202" pitchFamily="34" charset="77"/>
              </a:rPr>
              <a:t>Media rooms are being decimated by layoffs, and LineVision has a topic (separate of the product) on which to educate its audience – these two things can equal a lot of opportunity for contributed content placement across all sectors of media for LineVision leaders. We recommend increasing quantity and consistency of blog posting – those topics can also be used (tweaked) for contributed content.</a:t>
            </a:r>
            <a:br>
              <a:rPr lang="en-US" sz="1200" dirty="0">
                <a:latin typeface="Brandon Grotesque" panose="020B0503020203060202" pitchFamily="34" charset="77"/>
              </a:rPr>
            </a:br>
            <a:br>
              <a:rPr lang="en-US" sz="1200" i="1" dirty="0">
                <a:latin typeface="Brandon Grotesque" panose="020B0503020203060202" pitchFamily="34" charset="77"/>
              </a:rPr>
            </a:br>
            <a:r>
              <a:rPr lang="en-US" sz="1200" i="1" dirty="0">
                <a:solidFill>
                  <a:schemeClr val="tx2"/>
                </a:solidFill>
                <a:latin typeface="Brandon Grotesque" panose="020B0503020203060202" pitchFamily="34" charset="77"/>
              </a:rPr>
              <a:t>What we need from you: we’ll secure the opportunities and outline the needs of the piece; you’ll need to do the writing internally above 1 piece a month. </a:t>
            </a:r>
          </a:p>
        </p:txBody>
      </p:sp>
      <p:sp>
        <p:nvSpPr>
          <p:cNvPr id="17" name="Content Placeholder 16">
            <a:extLst>
              <a:ext uri="{FF2B5EF4-FFF2-40B4-BE49-F238E27FC236}">
                <a16:creationId xmlns:a16="http://schemas.microsoft.com/office/drawing/2014/main" id="{A250269B-B341-4344-8966-F1BEC6EF52DC}"/>
              </a:ext>
            </a:extLst>
          </p:cNvPr>
          <p:cNvSpPr txBox="1">
            <a:spLocks/>
          </p:cNvSpPr>
          <p:nvPr/>
        </p:nvSpPr>
        <p:spPr>
          <a:xfrm>
            <a:off x="9212848" y="1678349"/>
            <a:ext cx="2433084" cy="3827670"/>
          </a:xfrm>
          <a:prstGeom prst="rect">
            <a:avLst/>
          </a:prstGeom>
        </p:spPr>
        <p:txBody>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b="1" dirty="0">
                <a:solidFill>
                  <a:schemeClr val="accent4"/>
                </a:solidFill>
                <a:latin typeface="Brandon Grotesque" panose="020B0503020203060202" pitchFamily="34" charset="77"/>
              </a:rPr>
              <a:t>EVENTS AND PARTNERSHIPS </a:t>
            </a:r>
          </a:p>
          <a:p>
            <a:r>
              <a:rPr lang="en-US" sz="1200" dirty="0">
                <a:latin typeface="Brandon Grotesque" panose="020B0503020203060202" pitchFamily="34" charset="77"/>
              </a:rPr>
              <a:t>Participating in events, sponsoring key research, partnering with industry leaders to push an agenda forward – these are all areas in which INK has experience and can help. We’d manage speaker submissions and share strategy and ideas for making the most of your presence (even virtually) at key events throughout the year.</a:t>
            </a:r>
            <a:br>
              <a:rPr lang="en-US" sz="1200" dirty="0">
                <a:latin typeface="Brandon Grotesque" panose="020B0503020203060202" pitchFamily="34" charset="77"/>
              </a:rPr>
            </a:br>
            <a:br>
              <a:rPr lang="en-US" sz="1200" dirty="0">
                <a:latin typeface="Brandon Grotesque" panose="020B0503020203060202" pitchFamily="34" charset="77"/>
              </a:rPr>
            </a:br>
            <a:r>
              <a:rPr lang="en-US" sz="1200" i="1" dirty="0">
                <a:solidFill>
                  <a:schemeClr val="tx2"/>
                </a:solidFill>
                <a:latin typeface="Brandon Grotesque" panose="020B0503020203060202" pitchFamily="34" charset="77"/>
              </a:rPr>
              <a:t>What we need from you: alignment on prioritization of events, availability of spokespeople</a:t>
            </a:r>
            <a:endParaRPr lang="en-US" sz="1200" dirty="0">
              <a:solidFill>
                <a:schemeClr val="tx2"/>
              </a:solidFill>
              <a:latin typeface="Brandon Grotesque" panose="020B0503020203060202" pitchFamily="34" charset="77"/>
            </a:endParaRPr>
          </a:p>
        </p:txBody>
      </p:sp>
      <p:cxnSp>
        <p:nvCxnSpPr>
          <p:cNvPr id="21" name="Straight Connector 20">
            <a:extLst>
              <a:ext uri="{FF2B5EF4-FFF2-40B4-BE49-F238E27FC236}">
                <a16:creationId xmlns:a16="http://schemas.microsoft.com/office/drawing/2014/main" id="{1A435F59-D9B0-024F-BCB2-5BB122F819BC}"/>
              </a:ext>
            </a:extLst>
          </p:cNvPr>
          <p:cNvCxnSpPr>
            <a:cxnSpLocks/>
          </p:cNvCxnSpPr>
          <p:nvPr/>
        </p:nvCxnSpPr>
        <p:spPr>
          <a:xfrm>
            <a:off x="6042339" y="1678349"/>
            <a:ext cx="0" cy="386675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3EE6F2C-FAA7-FB4E-9D3C-8B8560D6A6DA}"/>
              </a:ext>
            </a:extLst>
          </p:cNvPr>
          <p:cNvCxnSpPr>
            <a:cxnSpLocks/>
          </p:cNvCxnSpPr>
          <p:nvPr/>
        </p:nvCxnSpPr>
        <p:spPr>
          <a:xfrm>
            <a:off x="8998593" y="1678349"/>
            <a:ext cx="0" cy="386675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C37B5955-5285-1C4B-A74B-302AA103EA04}"/>
              </a:ext>
            </a:extLst>
          </p:cNvPr>
          <p:cNvSpPr/>
          <p:nvPr/>
        </p:nvSpPr>
        <p:spPr>
          <a:xfrm>
            <a:off x="4084320" y="365126"/>
            <a:ext cx="4297680" cy="10217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 – update for your </a:t>
            </a:r>
            <a:r>
              <a:rPr lang="en-US" dirty="0" err="1"/>
              <a:t>opp</a:t>
            </a:r>
            <a:endParaRPr lang="en-US" dirty="0"/>
          </a:p>
        </p:txBody>
      </p:sp>
    </p:spTree>
    <p:extLst>
      <p:ext uri="{BB962C8B-B14F-4D97-AF65-F5344CB8AC3E}">
        <p14:creationId xmlns:p14="http://schemas.microsoft.com/office/powerpoint/2010/main" val="2987200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ACB3CD-EFD7-D14E-A082-20A3EE5D85D4}"/>
              </a:ext>
            </a:extLst>
          </p:cNvPr>
          <p:cNvSpPr/>
          <p:nvPr/>
        </p:nvSpPr>
        <p:spPr>
          <a:xfrm>
            <a:off x="834572" y="705757"/>
            <a:ext cx="10522856" cy="5446486"/>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League Gothic" pitchFamily="2" charset="77"/>
              </a:rPr>
              <a:t>SIMPLE INTRO TEMPLATE</a:t>
            </a:r>
          </a:p>
        </p:txBody>
      </p:sp>
    </p:spTree>
    <p:extLst>
      <p:ext uri="{BB962C8B-B14F-4D97-AF65-F5344CB8AC3E}">
        <p14:creationId xmlns:p14="http://schemas.microsoft.com/office/powerpoint/2010/main" val="18566597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EF6886-FCC7-284D-84D3-6541BAD3AA3E}"/>
              </a:ext>
            </a:extLst>
          </p:cNvPr>
          <p:cNvSpPr>
            <a:spLocks noGrp="1"/>
          </p:cNvSpPr>
          <p:nvPr>
            <p:ph type="sldNum" sz="quarter" idx="12"/>
          </p:nvPr>
        </p:nvSpPr>
        <p:spPr/>
        <p:txBody>
          <a:bodyPr/>
          <a:lstStyle/>
          <a:p>
            <a:fld id="{B15A4BD5-B51F-9048-892F-7599ACE81F82}" type="slidenum">
              <a:rPr lang="en-US" smtClean="0"/>
              <a:pPr/>
              <a:t>30</a:t>
            </a:fld>
            <a:endParaRPr lang="en-US"/>
          </a:p>
        </p:txBody>
      </p:sp>
      <p:sp>
        <p:nvSpPr>
          <p:cNvPr id="3" name="Footer Placeholder 2">
            <a:extLst>
              <a:ext uri="{FF2B5EF4-FFF2-40B4-BE49-F238E27FC236}">
                <a16:creationId xmlns:a16="http://schemas.microsoft.com/office/drawing/2014/main" id="{FFF83722-CAC8-8544-8606-5A6599BB3C0B}"/>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4068F21B-5B00-424B-9329-2AEDE7715D08}"/>
              </a:ext>
            </a:extLst>
          </p:cNvPr>
          <p:cNvSpPr>
            <a:spLocks noGrp="1"/>
          </p:cNvSpPr>
          <p:nvPr>
            <p:ph type="title"/>
          </p:nvPr>
        </p:nvSpPr>
        <p:spPr/>
        <p:txBody>
          <a:bodyPr/>
          <a:lstStyle/>
          <a:p>
            <a:r>
              <a:rPr lang="en-US" dirty="0"/>
              <a:t>Who you </a:t>
            </a:r>
            <a:br>
              <a:rPr lang="en-US" dirty="0"/>
            </a:br>
            <a:r>
              <a:rPr lang="en-US" dirty="0"/>
              <a:t>need to know</a:t>
            </a:r>
          </a:p>
        </p:txBody>
      </p:sp>
      <p:sp>
        <p:nvSpPr>
          <p:cNvPr id="5" name="Content Placeholder 4">
            <a:extLst>
              <a:ext uri="{FF2B5EF4-FFF2-40B4-BE49-F238E27FC236}">
                <a16:creationId xmlns:a16="http://schemas.microsoft.com/office/drawing/2014/main" id="{C3B2EB3C-F37B-7C4C-A53F-E0330AC050F7}"/>
              </a:ext>
            </a:extLst>
          </p:cNvPr>
          <p:cNvSpPr>
            <a:spLocks noGrp="1"/>
          </p:cNvSpPr>
          <p:nvPr>
            <p:ph sz="quarter" idx="13"/>
          </p:nvPr>
        </p:nvSpPr>
        <p:spPr/>
        <p:txBody>
          <a:bodyPr/>
          <a:lstStyle/>
          <a:p>
            <a:pPr>
              <a:spcBef>
                <a:spcPts val="0"/>
              </a:spcBef>
            </a:pPr>
            <a:r>
              <a:rPr lang="en-US" dirty="0" err="1"/>
              <a:t>AltEnergy</a:t>
            </a:r>
            <a:r>
              <a:rPr lang="en-US" dirty="0"/>
              <a:t> Mag</a:t>
            </a:r>
          </a:p>
          <a:p>
            <a:pPr>
              <a:spcBef>
                <a:spcPts val="0"/>
              </a:spcBef>
            </a:pPr>
            <a:r>
              <a:rPr lang="en-US" dirty="0"/>
              <a:t>Breaking Energy</a:t>
            </a:r>
          </a:p>
          <a:p>
            <a:pPr>
              <a:spcBef>
                <a:spcPts val="0"/>
              </a:spcBef>
            </a:pPr>
            <a:r>
              <a:rPr lang="en-US" dirty="0"/>
              <a:t>E&amp;E News</a:t>
            </a:r>
          </a:p>
          <a:p>
            <a:pPr>
              <a:spcBef>
                <a:spcPts val="0"/>
              </a:spcBef>
            </a:pPr>
            <a:r>
              <a:rPr lang="en-US" dirty="0"/>
              <a:t>Energy Central </a:t>
            </a:r>
          </a:p>
          <a:p>
            <a:pPr>
              <a:spcBef>
                <a:spcPts val="0"/>
              </a:spcBef>
            </a:pPr>
            <a:r>
              <a:rPr lang="en-US" dirty="0"/>
              <a:t>Energy CIO Insights </a:t>
            </a:r>
          </a:p>
          <a:p>
            <a:pPr>
              <a:spcBef>
                <a:spcPts val="0"/>
              </a:spcBef>
            </a:pPr>
            <a:r>
              <a:rPr lang="en-US" dirty="0"/>
              <a:t>Energy Digital</a:t>
            </a:r>
          </a:p>
          <a:p>
            <a:pPr>
              <a:spcBef>
                <a:spcPts val="0"/>
              </a:spcBef>
            </a:pPr>
            <a:r>
              <a:rPr lang="en-US" dirty="0"/>
              <a:t>Energy Manager Today </a:t>
            </a:r>
          </a:p>
          <a:p>
            <a:pPr>
              <a:spcBef>
                <a:spcPts val="0"/>
              </a:spcBef>
            </a:pPr>
            <a:r>
              <a:rPr lang="en-US" dirty="0"/>
              <a:t>Greentech Media</a:t>
            </a:r>
          </a:p>
          <a:p>
            <a:pPr>
              <a:spcBef>
                <a:spcPts val="0"/>
              </a:spcBef>
            </a:pPr>
            <a:r>
              <a:rPr lang="en-US" dirty="0"/>
              <a:t>Recharge</a:t>
            </a:r>
          </a:p>
          <a:p>
            <a:pPr>
              <a:spcBef>
                <a:spcPts val="0"/>
              </a:spcBef>
            </a:pPr>
            <a:endParaRPr lang="en-US" dirty="0"/>
          </a:p>
          <a:p>
            <a:endParaRPr lang="en-US" dirty="0"/>
          </a:p>
        </p:txBody>
      </p:sp>
      <p:sp>
        <p:nvSpPr>
          <p:cNvPr id="6" name="Text Placeholder 5">
            <a:extLst>
              <a:ext uri="{FF2B5EF4-FFF2-40B4-BE49-F238E27FC236}">
                <a16:creationId xmlns:a16="http://schemas.microsoft.com/office/drawing/2014/main" id="{2EEADDD0-EEA5-C448-86E7-034CBE951623}"/>
              </a:ext>
            </a:extLst>
          </p:cNvPr>
          <p:cNvSpPr>
            <a:spLocks noGrp="1"/>
          </p:cNvSpPr>
          <p:nvPr>
            <p:ph type="body" sz="quarter" idx="17"/>
          </p:nvPr>
        </p:nvSpPr>
        <p:spPr/>
        <p:txBody>
          <a:bodyPr/>
          <a:lstStyle/>
          <a:p>
            <a:r>
              <a:rPr lang="en-US" dirty="0"/>
              <a:t>ENERGY</a:t>
            </a:r>
          </a:p>
        </p:txBody>
      </p:sp>
      <p:sp>
        <p:nvSpPr>
          <p:cNvPr id="7" name="Text Placeholder 6">
            <a:extLst>
              <a:ext uri="{FF2B5EF4-FFF2-40B4-BE49-F238E27FC236}">
                <a16:creationId xmlns:a16="http://schemas.microsoft.com/office/drawing/2014/main" id="{B7A0BDFF-DD17-B643-84E6-84BF9D72FCE6}"/>
              </a:ext>
            </a:extLst>
          </p:cNvPr>
          <p:cNvSpPr>
            <a:spLocks noGrp="1"/>
          </p:cNvSpPr>
          <p:nvPr>
            <p:ph type="body" idx="1"/>
          </p:nvPr>
        </p:nvSpPr>
        <p:spPr/>
        <p:txBody>
          <a:bodyPr/>
          <a:lstStyle/>
          <a:p>
            <a:r>
              <a:rPr lang="en-US" dirty="0"/>
              <a:t>This is an example – not exhaustive – list of media and influencers that need to have LineVision on their radar. INK has worked with a cross-section of reporters from these outlets over the years, most recently via our work with Enel and its partners and customers. </a:t>
            </a:r>
          </a:p>
        </p:txBody>
      </p:sp>
      <p:sp>
        <p:nvSpPr>
          <p:cNvPr id="8" name="Content Placeholder 7">
            <a:extLst>
              <a:ext uri="{FF2B5EF4-FFF2-40B4-BE49-F238E27FC236}">
                <a16:creationId xmlns:a16="http://schemas.microsoft.com/office/drawing/2014/main" id="{4F202B93-13FC-FA43-A0FB-1FC9E5DBEAC1}"/>
              </a:ext>
            </a:extLst>
          </p:cNvPr>
          <p:cNvSpPr>
            <a:spLocks noGrp="1"/>
          </p:cNvSpPr>
          <p:nvPr>
            <p:ph sz="quarter" idx="18"/>
          </p:nvPr>
        </p:nvSpPr>
        <p:spPr/>
        <p:txBody>
          <a:bodyPr/>
          <a:lstStyle/>
          <a:p>
            <a:pPr>
              <a:spcBef>
                <a:spcPts val="0"/>
              </a:spcBef>
            </a:pPr>
            <a:r>
              <a:rPr lang="en-US" dirty="0"/>
              <a:t>Electric Light &amp; Power </a:t>
            </a:r>
          </a:p>
          <a:p>
            <a:pPr>
              <a:spcBef>
                <a:spcPts val="0"/>
              </a:spcBef>
            </a:pPr>
            <a:r>
              <a:rPr lang="en-US" dirty="0"/>
              <a:t>IEEE Spectrum</a:t>
            </a:r>
          </a:p>
          <a:p>
            <a:pPr>
              <a:spcBef>
                <a:spcPts val="0"/>
              </a:spcBef>
            </a:pPr>
            <a:r>
              <a:rPr lang="en-US" dirty="0"/>
              <a:t>POWER Magazine </a:t>
            </a:r>
          </a:p>
          <a:p>
            <a:pPr>
              <a:spcBef>
                <a:spcPts val="0"/>
              </a:spcBef>
            </a:pPr>
            <a:r>
              <a:rPr lang="en-US" dirty="0"/>
              <a:t>POWERGRID</a:t>
            </a:r>
          </a:p>
          <a:p>
            <a:pPr>
              <a:spcBef>
                <a:spcPts val="0"/>
              </a:spcBef>
            </a:pPr>
            <a:r>
              <a:rPr lang="en-US" dirty="0"/>
              <a:t>RTO Insider</a:t>
            </a:r>
          </a:p>
          <a:p>
            <a:pPr>
              <a:spcBef>
                <a:spcPts val="0"/>
              </a:spcBef>
            </a:pPr>
            <a:r>
              <a:rPr lang="en-US" dirty="0"/>
              <a:t>T&amp;D World</a:t>
            </a:r>
          </a:p>
          <a:p>
            <a:pPr>
              <a:spcBef>
                <a:spcPts val="0"/>
              </a:spcBef>
            </a:pPr>
            <a:r>
              <a:rPr lang="en-US" dirty="0"/>
              <a:t>Utility Dive</a:t>
            </a:r>
          </a:p>
          <a:p>
            <a:pPr>
              <a:spcBef>
                <a:spcPts val="0"/>
              </a:spcBef>
            </a:pPr>
            <a:endParaRPr lang="en-US" dirty="0"/>
          </a:p>
          <a:p>
            <a:pPr>
              <a:spcBef>
                <a:spcPts val="0"/>
              </a:spcBef>
            </a:pPr>
            <a:endParaRPr lang="en-US" dirty="0"/>
          </a:p>
          <a:p>
            <a:endParaRPr lang="en-US" dirty="0"/>
          </a:p>
        </p:txBody>
      </p:sp>
      <p:sp>
        <p:nvSpPr>
          <p:cNvPr id="9" name="Text Placeholder 8">
            <a:extLst>
              <a:ext uri="{FF2B5EF4-FFF2-40B4-BE49-F238E27FC236}">
                <a16:creationId xmlns:a16="http://schemas.microsoft.com/office/drawing/2014/main" id="{88835BF6-177A-294B-9090-6F2D112FF32C}"/>
              </a:ext>
            </a:extLst>
          </p:cNvPr>
          <p:cNvSpPr>
            <a:spLocks noGrp="1"/>
          </p:cNvSpPr>
          <p:nvPr>
            <p:ph type="body" sz="quarter" idx="19"/>
          </p:nvPr>
        </p:nvSpPr>
        <p:spPr/>
        <p:txBody>
          <a:bodyPr/>
          <a:lstStyle/>
          <a:p>
            <a:r>
              <a:rPr lang="en-US" dirty="0"/>
              <a:t>UTILITY</a:t>
            </a:r>
          </a:p>
        </p:txBody>
      </p:sp>
      <p:sp>
        <p:nvSpPr>
          <p:cNvPr id="10" name="Content Placeholder 9">
            <a:extLst>
              <a:ext uri="{FF2B5EF4-FFF2-40B4-BE49-F238E27FC236}">
                <a16:creationId xmlns:a16="http://schemas.microsoft.com/office/drawing/2014/main" id="{8A1A7D95-BB3D-974B-9121-643185447325}"/>
              </a:ext>
            </a:extLst>
          </p:cNvPr>
          <p:cNvSpPr>
            <a:spLocks noGrp="1"/>
          </p:cNvSpPr>
          <p:nvPr>
            <p:ph sz="quarter" idx="20"/>
          </p:nvPr>
        </p:nvSpPr>
        <p:spPr/>
        <p:txBody>
          <a:bodyPr/>
          <a:lstStyle/>
          <a:p>
            <a:pPr>
              <a:spcBef>
                <a:spcPts val="0"/>
              </a:spcBef>
            </a:pPr>
            <a:r>
              <a:rPr lang="en-US" dirty="0" err="1"/>
              <a:t>Axios</a:t>
            </a:r>
            <a:r>
              <a:rPr lang="en-US" dirty="0"/>
              <a:t> </a:t>
            </a:r>
          </a:p>
          <a:p>
            <a:pPr>
              <a:spcBef>
                <a:spcPts val="0"/>
              </a:spcBef>
            </a:pPr>
            <a:r>
              <a:rPr lang="en-US" dirty="0"/>
              <a:t>Bloomberg</a:t>
            </a:r>
          </a:p>
          <a:p>
            <a:pPr>
              <a:spcBef>
                <a:spcPts val="0"/>
              </a:spcBef>
            </a:pPr>
            <a:r>
              <a:rPr lang="en-US" dirty="0"/>
              <a:t>Business Insider </a:t>
            </a:r>
          </a:p>
          <a:p>
            <a:pPr>
              <a:spcBef>
                <a:spcPts val="0"/>
              </a:spcBef>
            </a:pPr>
            <a:r>
              <a:rPr lang="en-US" dirty="0"/>
              <a:t>Financial Times</a:t>
            </a:r>
          </a:p>
          <a:p>
            <a:pPr>
              <a:spcBef>
                <a:spcPts val="0"/>
              </a:spcBef>
            </a:pPr>
            <a:r>
              <a:rPr lang="en-US" dirty="0"/>
              <a:t>Forbes</a:t>
            </a:r>
          </a:p>
          <a:p>
            <a:pPr>
              <a:spcBef>
                <a:spcPts val="0"/>
              </a:spcBef>
            </a:pPr>
            <a:r>
              <a:rPr lang="en-US" dirty="0"/>
              <a:t>Fortune</a:t>
            </a:r>
          </a:p>
          <a:p>
            <a:pPr>
              <a:spcBef>
                <a:spcPts val="0"/>
              </a:spcBef>
            </a:pPr>
            <a:r>
              <a:rPr lang="en-US" dirty="0"/>
              <a:t>New York Times</a:t>
            </a:r>
          </a:p>
          <a:p>
            <a:pPr>
              <a:spcBef>
                <a:spcPts val="0"/>
              </a:spcBef>
            </a:pPr>
            <a:r>
              <a:rPr lang="en-US" dirty="0"/>
              <a:t>The Verge</a:t>
            </a:r>
          </a:p>
          <a:p>
            <a:pPr>
              <a:spcBef>
                <a:spcPts val="0"/>
              </a:spcBef>
            </a:pPr>
            <a:r>
              <a:rPr lang="en-US" dirty="0"/>
              <a:t>Wall Street Journal</a:t>
            </a:r>
          </a:p>
          <a:p>
            <a:pPr>
              <a:spcBef>
                <a:spcPts val="0"/>
              </a:spcBef>
            </a:pPr>
            <a:r>
              <a:rPr lang="en-US" dirty="0"/>
              <a:t>Washington Post</a:t>
            </a:r>
          </a:p>
        </p:txBody>
      </p:sp>
      <p:sp>
        <p:nvSpPr>
          <p:cNvPr id="11" name="Text Placeholder 10">
            <a:extLst>
              <a:ext uri="{FF2B5EF4-FFF2-40B4-BE49-F238E27FC236}">
                <a16:creationId xmlns:a16="http://schemas.microsoft.com/office/drawing/2014/main" id="{221AA4F9-68D3-5548-90A3-463B5B1603C9}"/>
              </a:ext>
            </a:extLst>
          </p:cNvPr>
          <p:cNvSpPr>
            <a:spLocks noGrp="1"/>
          </p:cNvSpPr>
          <p:nvPr>
            <p:ph type="body" sz="quarter" idx="21"/>
          </p:nvPr>
        </p:nvSpPr>
        <p:spPr/>
        <p:txBody>
          <a:bodyPr/>
          <a:lstStyle/>
          <a:p>
            <a:r>
              <a:rPr lang="en-US" dirty="0"/>
              <a:t>NATIONAL</a:t>
            </a:r>
          </a:p>
        </p:txBody>
      </p:sp>
      <p:sp>
        <p:nvSpPr>
          <p:cNvPr id="12" name="Content Placeholder 11">
            <a:extLst>
              <a:ext uri="{FF2B5EF4-FFF2-40B4-BE49-F238E27FC236}">
                <a16:creationId xmlns:a16="http://schemas.microsoft.com/office/drawing/2014/main" id="{011467F6-4157-4145-AED6-E37BB8EDFAEF}"/>
              </a:ext>
            </a:extLst>
          </p:cNvPr>
          <p:cNvSpPr>
            <a:spLocks noGrp="1"/>
          </p:cNvSpPr>
          <p:nvPr>
            <p:ph sz="quarter" idx="22"/>
          </p:nvPr>
        </p:nvSpPr>
        <p:spPr>
          <a:xfrm>
            <a:off x="9212847" y="3047030"/>
            <a:ext cx="2629747" cy="3008140"/>
          </a:xfrm>
        </p:spPr>
        <p:txBody>
          <a:bodyPr/>
          <a:lstStyle/>
          <a:p>
            <a:pPr>
              <a:spcBef>
                <a:spcPts val="0"/>
              </a:spcBef>
            </a:pPr>
            <a:r>
              <a:rPr lang="en-US" dirty="0"/>
              <a:t>ACEG</a:t>
            </a:r>
          </a:p>
          <a:p>
            <a:pPr>
              <a:spcBef>
                <a:spcPts val="0"/>
              </a:spcBef>
            </a:pPr>
            <a:r>
              <a:rPr lang="en-US" dirty="0"/>
              <a:t>Bloomberg New Energy Finance</a:t>
            </a:r>
          </a:p>
          <a:p>
            <a:pPr>
              <a:spcBef>
                <a:spcPts val="0"/>
              </a:spcBef>
            </a:pPr>
            <a:r>
              <a:rPr lang="en-US" dirty="0"/>
              <a:t>Energy Finance Daily (S&amp;P Global Market Intelligence)</a:t>
            </a:r>
          </a:p>
          <a:p>
            <a:pPr>
              <a:spcBef>
                <a:spcPts val="0"/>
              </a:spcBef>
            </a:pPr>
            <a:r>
              <a:rPr lang="en-US" dirty="0"/>
              <a:t>Grid Strategies</a:t>
            </a:r>
          </a:p>
          <a:p>
            <a:pPr>
              <a:spcBef>
                <a:spcPts val="0"/>
              </a:spcBef>
            </a:pPr>
            <a:r>
              <a:rPr lang="en-US" dirty="0"/>
              <a:t>IHS Energy </a:t>
            </a:r>
          </a:p>
          <a:p>
            <a:pPr>
              <a:spcBef>
                <a:spcPts val="0"/>
              </a:spcBef>
            </a:pPr>
            <a:r>
              <a:rPr lang="en-US" dirty="0"/>
              <a:t>Penn Energy </a:t>
            </a:r>
          </a:p>
          <a:p>
            <a:pPr>
              <a:spcBef>
                <a:spcPts val="0"/>
              </a:spcBef>
            </a:pPr>
            <a:r>
              <a:rPr lang="en-US" dirty="0"/>
              <a:t>Navigant Research</a:t>
            </a:r>
          </a:p>
          <a:p>
            <a:pPr>
              <a:spcBef>
                <a:spcPts val="0"/>
              </a:spcBef>
            </a:pPr>
            <a:r>
              <a:rPr lang="en-US" dirty="0"/>
              <a:t>The Energy Journal (International Association for Energy Economics)</a:t>
            </a:r>
          </a:p>
          <a:p>
            <a:pPr>
              <a:spcBef>
                <a:spcPts val="0"/>
              </a:spcBef>
            </a:pPr>
            <a:r>
              <a:rPr lang="en-US" dirty="0"/>
              <a:t>WATT Coalition</a:t>
            </a:r>
          </a:p>
          <a:p>
            <a:pPr>
              <a:spcBef>
                <a:spcPts val="0"/>
              </a:spcBef>
            </a:pPr>
            <a:endParaRPr lang="en-US" dirty="0"/>
          </a:p>
          <a:p>
            <a:endParaRPr lang="en-US" dirty="0"/>
          </a:p>
        </p:txBody>
      </p:sp>
      <p:sp>
        <p:nvSpPr>
          <p:cNvPr id="13" name="Text Placeholder 12">
            <a:extLst>
              <a:ext uri="{FF2B5EF4-FFF2-40B4-BE49-F238E27FC236}">
                <a16:creationId xmlns:a16="http://schemas.microsoft.com/office/drawing/2014/main" id="{E9486E65-F2C0-3A4F-B74B-0141AEEE6019}"/>
              </a:ext>
            </a:extLst>
          </p:cNvPr>
          <p:cNvSpPr>
            <a:spLocks noGrp="1"/>
          </p:cNvSpPr>
          <p:nvPr>
            <p:ph type="body" sz="quarter" idx="23"/>
          </p:nvPr>
        </p:nvSpPr>
        <p:spPr/>
        <p:txBody>
          <a:bodyPr/>
          <a:lstStyle/>
          <a:p>
            <a:r>
              <a:rPr lang="en-US" dirty="0"/>
              <a:t>INFLUENCERS</a:t>
            </a:r>
          </a:p>
        </p:txBody>
      </p:sp>
      <p:sp>
        <p:nvSpPr>
          <p:cNvPr id="14" name="Rectangle 13">
            <a:extLst>
              <a:ext uri="{FF2B5EF4-FFF2-40B4-BE49-F238E27FC236}">
                <a16:creationId xmlns:a16="http://schemas.microsoft.com/office/drawing/2014/main" id="{AC952CAC-AB04-7D43-9506-BD21EAD05BE8}"/>
              </a:ext>
            </a:extLst>
          </p:cNvPr>
          <p:cNvSpPr/>
          <p:nvPr/>
        </p:nvSpPr>
        <p:spPr>
          <a:xfrm>
            <a:off x="2839234" y="3806820"/>
            <a:ext cx="4674085" cy="15119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 – Required slide for any program recommending MR, please fill in relevant targets for your prospect</a:t>
            </a:r>
          </a:p>
        </p:txBody>
      </p:sp>
    </p:spTree>
    <p:extLst>
      <p:ext uri="{BB962C8B-B14F-4D97-AF65-F5344CB8AC3E}">
        <p14:creationId xmlns:p14="http://schemas.microsoft.com/office/powerpoint/2010/main" val="22346592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299E7E-B2E4-964E-A355-6E22A4304E07}"/>
              </a:ext>
            </a:extLst>
          </p:cNvPr>
          <p:cNvSpPr/>
          <p:nvPr/>
        </p:nvSpPr>
        <p:spPr>
          <a:xfrm>
            <a:off x="518617" y="1232246"/>
            <a:ext cx="1373978" cy="3626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Google Shape;358;p37">
            <a:extLst>
              <a:ext uri="{FF2B5EF4-FFF2-40B4-BE49-F238E27FC236}">
                <a16:creationId xmlns:a16="http://schemas.microsoft.com/office/drawing/2014/main" id="{AF825F0C-9736-DA44-BE90-18A3475CBE73}"/>
              </a:ext>
            </a:extLst>
          </p:cNvPr>
          <p:cNvCxnSpPr>
            <a:cxnSpLocks/>
          </p:cNvCxnSpPr>
          <p:nvPr/>
        </p:nvCxnSpPr>
        <p:spPr>
          <a:xfrm>
            <a:off x="4370445" y="1232246"/>
            <a:ext cx="0" cy="4824390"/>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33" name="Google Shape;358;p37">
            <a:extLst>
              <a:ext uri="{FF2B5EF4-FFF2-40B4-BE49-F238E27FC236}">
                <a16:creationId xmlns:a16="http://schemas.microsoft.com/office/drawing/2014/main" id="{7B65340A-C3DF-DF42-A585-1B903305767B}"/>
              </a:ext>
            </a:extLst>
          </p:cNvPr>
          <p:cNvCxnSpPr>
            <a:cxnSpLocks/>
          </p:cNvCxnSpPr>
          <p:nvPr/>
        </p:nvCxnSpPr>
        <p:spPr>
          <a:xfrm>
            <a:off x="11658600" y="1213016"/>
            <a:ext cx="0" cy="4917714"/>
          </a:xfrm>
          <a:prstGeom prst="straightConnector1">
            <a:avLst/>
          </a:prstGeom>
          <a:noFill/>
          <a:ln w="12700" cap="flat" cmpd="sng">
            <a:solidFill>
              <a:srgbClr val="262626">
                <a:alpha val="29411"/>
              </a:srgbClr>
            </a:solidFill>
            <a:prstDash val="solid"/>
            <a:round/>
            <a:headEnd type="none" w="sm" len="sm"/>
            <a:tailEnd type="none" w="sm" len="sm"/>
          </a:ln>
        </p:spPr>
      </p:cxnSp>
      <p:sp>
        <p:nvSpPr>
          <p:cNvPr id="54" name="Slide Number Placeholder 1">
            <a:extLst>
              <a:ext uri="{FF2B5EF4-FFF2-40B4-BE49-F238E27FC236}">
                <a16:creationId xmlns:a16="http://schemas.microsoft.com/office/drawing/2014/main" id="{F4885907-C28A-A44A-8891-EE9B5545E170}"/>
              </a:ext>
            </a:extLst>
          </p:cNvPr>
          <p:cNvSpPr>
            <a:spLocks noGrp="1"/>
          </p:cNvSpPr>
          <p:nvPr>
            <p:ph type="sldNum" sz="quarter" idx="12"/>
          </p:nvPr>
        </p:nvSpPr>
        <p:spPr/>
        <p:txBody>
          <a:bodyPr/>
          <a:lstStyle/>
          <a:p>
            <a:fld id="{B15A4BD5-B51F-9048-892F-7599ACE81F82}" type="slidenum">
              <a:rPr lang="en-US" smtClean="0"/>
              <a:pPr/>
              <a:t>31</a:t>
            </a:fld>
            <a:endParaRPr lang="en-US"/>
          </a:p>
        </p:txBody>
      </p:sp>
      <p:sp>
        <p:nvSpPr>
          <p:cNvPr id="55" name="Footer Placeholder 2">
            <a:extLst>
              <a:ext uri="{FF2B5EF4-FFF2-40B4-BE49-F238E27FC236}">
                <a16:creationId xmlns:a16="http://schemas.microsoft.com/office/drawing/2014/main" id="{2D16D4CF-11B0-A342-84E6-C986FD55D831}"/>
              </a:ext>
            </a:extLst>
          </p:cNvPr>
          <p:cNvSpPr>
            <a:spLocks noGrp="1"/>
          </p:cNvSpPr>
          <p:nvPr>
            <p:ph type="ftr" sz="quarter" idx="3"/>
          </p:nvPr>
        </p:nvSpPr>
        <p:spPr/>
        <p:txBody>
          <a:bodyPr/>
          <a:lstStyle/>
          <a:p>
            <a:r>
              <a:rPr lang="en-US"/>
              <a:t>INK-CO.COM  |</a:t>
            </a:r>
          </a:p>
        </p:txBody>
      </p:sp>
      <p:sp>
        <p:nvSpPr>
          <p:cNvPr id="2" name="Title 1"/>
          <p:cNvSpPr>
            <a:spLocks noGrp="1"/>
          </p:cNvSpPr>
          <p:nvPr>
            <p:ph type="title"/>
          </p:nvPr>
        </p:nvSpPr>
        <p:spPr>
          <a:xfrm>
            <a:off x="518617" y="365126"/>
            <a:ext cx="11191164" cy="849525"/>
          </a:xfrm>
        </p:spPr>
        <p:txBody>
          <a:bodyPr/>
          <a:lstStyle/>
          <a:p>
            <a:r>
              <a:rPr lang="en-US" dirty="0"/>
              <a:t>Program Overview:</a:t>
            </a:r>
            <a:br>
              <a:rPr lang="en-US" dirty="0"/>
            </a:br>
            <a:r>
              <a:rPr lang="en-US" dirty="0"/>
              <a:t>Q1 2020 – Q2 2020</a:t>
            </a:r>
          </a:p>
        </p:txBody>
      </p:sp>
      <p:sp>
        <p:nvSpPr>
          <p:cNvPr id="91" name="Google Shape;362;p37">
            <a:extLst>
              <a:ext uri="{FF2B5EF4-FFF2-40B4-BE49-F238E27FC236}">
                <a16:creationId xmlns:a16="http://schemas.microsoft.com/office/drawing/2014/main" id="{AAD5F4E7-853B-6F4C-B78F-7352AE92E35D}"/>
              </a:ext>
            </a:extLst>
          </p:cNvPr>
          <p:cNvSpPr/>
          <p:nvPr/>
        </p:nvSpPr>
        <p:spPr>
          <a:xfrm>
            <a:off x="10360413" y="3833505"/>
            <a:ext cx="1188720" cy="1088136"/>
          </a:xfrm>
          <a:prstGeom prst="roundRect">
            <a:avLst>
              <a:gd name="adj" fmla="val 16667"/>
            </a:avLst>
          </a:prstGeom>
          <a:solidFill>
            <a:schemeClr val="bg1"/>
          </a:solidFill>
          <a:ln w="12700" cap="flat" cmpd="sng">
            <a:solidFill>
              <a:schemeClr val="accent3"/>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Brand Awareness and Education</a:t>
            </a:r>
          </a:p>
        </p:txBody>
      </p:sp>
      <p:sp>
        <p:nvSpPr>
          <p:cNvPr id="92" name="Google Shape;362;p37">
            <a:extLst>
              <a:ext uri="{FF2B5EF4-FFF2-40B4-BE49-F238E27FC236}">
                <a16:creationId xmlns:a16="http://schemas.microsoft.com/office/drawing/2014/main" id="{B05C55C6-5FE2-A842-BCE8-4779AFCE9A8C}"/>
              </a:ext>
            </a:extLst>
          </p:cNvPr>
          <p:cNvSpPr/>
          <p:nvPr/>
        </p:nvSpPr>
        <p:spPr>
          <a:xfrm>
            <a:off x="10360379" y="2624415"/>
            <a:ext cx="1173913"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Momentum / Nealon Appt</a:t>
            </a:r>
          </a:p>
        </p:txBody>
      </p:sp>
      <p:cxnSp>
        <p:nvCxnSpPr>
          <p:cNvPr id="93" name="Google Shape;358;p37">
            <a:extLst>
              <a:ext uri="{FF2B5EF4-FFF2-40B4-BE49-F238E27FC236}">
                <a16:creationId xmlns:a16="http://schemas.microsoft.com/office/drawing/2014/main" id="{6B290633-B3C2-9E46-8F70-732BCCC7FDFD}"/>
              </a:ext>
            </a:extLst>
          </p:cNvPr>
          <p:cNvCxnSpPr>
            <a:cxnSpLocks/>
          </p:cNvCxnSpPr>
          <p:nvPr/>
        </p:nvCxnSpPr>
        <p:spPr>
          <a:xfrm>
            <a:off x="10210800" y="1232246"/>
            <a:ext cx="0" cy="4824390"/>
          </a:xfrm>
          <a:prstGeom prst="straightConnector1">
            <a:avLst/>
          </a:prstGeom>
          <a:noFill/>
          <a:ln w="12700" cap="flat" cmpd="sng">
            <a:solidFill>
              <a:srgbClr val="262626">
                <a:alpha val="29411"/>
              </a:srgbClr>
            </a:solidFill>
            <a:prstDash val="solid"/>
            <a:round/>
            <a:headEnd type="none" w="sm" len="sm"/>
            <a:tailEnd type="none" w="sm" len="sm"/>
          </a:ln>
        </p:spPr>
      </p:cxnSp>
      <p:sp>
        <p:nvSpPr>
          <p:cNvPr id="98" name="Google Shape;362;p37">
            <a:extLst>
              <a:ext uri="{FF2B5EF4-FFF2-40B4-BE49-F238E27FC236}">
                <a16:creationId xmlns:a16="http://schemas.microsoft.com/office/drawing/2014/main" id="{D5E73697-1293-8648-ADF5-295B2F185503}"/>
              </a:ext>
            </a:extLst>
          </p:cNvPr>
          <p:cNvSpPr/>
          <p:nvPr/>
        </p:nvSpPr>
        <p:spPr>
          <a:xfrm>
            <a:off x="8902323" y="3833505"/>
            <a:ext cx="1188720" cy="1088136"/>
          </a:xfrm>
          <a:prstGeom prst="roundRect">
            <a:avLst>
              <a:gd name="adj" fmla="val 16667"/>
            </a:avLst>
          </a:prstGeom>
          <a:solidFill>
            <a:schemeClr val="bg1"/>
          </a:solidFill>
          <a:ln w="12700" cap="flat" cmpd="sng">
            <a:solidFill>
              <a:schemeClr val="accent3"/>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Education</a:t>
            </a:r>
          </a:p>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Vertical</a:t>
            </a:r>
          </a:p>
        </p:txBody>
      </p:sp>
      <p:sp>
        <p:nvSpPr>
          <p:cNvPr id="99" name="Google Shape;362;p37">
            <a:extLst>
              <a:ext uri="{FF2B5EF4-FFF2-40B4-BE49-F238E27FC236}">
                <a16:creationId xmlns:a16="http://schemas.microsoft.com/office/drawing/2014/main" id="{E9035A42-9832-6C4C-991A-21D681470C3E}"/>
              </a:ext>
            </a:extLst>
          </p:cNvPr>
          <p:cNvSpPr/>
          <p:nvPr/>
        </p:nvSpPr>
        <p:spPr>
          <a:xfrm>
            <a:off x="8894854" y="2624415"/>
            <a:ext cx="1188720" cy="1088136"/>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Education Vertical + Sunnyside Case Study</a:t>
            </a:r>
          </a:p>
        </p:txBody>
      </p:sp>
      <p:cxnSp>
        <p:nvCxnSpPr>
          <p:cNvPr id="100" name="Google Shape;358;p37">
            <a:extLst>
              <a:ext uri="{FF2B5EF4-FFF2-40B4-BE49-F238E27FC236}">
                <a16:creationId xmlns:a16="http://schemas.microsoft.com/office/drawing/2014/main" id="{2FEFE532-CF10-2B44-9D6B-80F4CF20D0F4}"/>
              </a:ext>
            </a:extLst>
          </p:cNvPr>
          <p:cNvCxnSpPr>
            <a:cxnSpLocks/>
          </p:cNvCxnSpPr>
          <p:nvPr/>
        </p:nvCxnSpPr>
        <p:spPr>
          <a:xfrm>
            <a:off x="8746789" y="1225775"/>
            <a:ext cx="0" cy="4824390"/>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06" name="Google Shape;358;p37">
            <a:extLst>
              <a:ext uri="{FF2B5EF4-FFF2-40B4-BE49-F238E27FC236}">
                <a16:creationId xmlns:a16="http://schemas.microsoft.com/office/drawing/2014/main" id="{343E15BB-D4C8-9C49-B86A-E7CD44D65EE2}"/>
              </a:ext>
            </a:extLst>
          </p:cNvPr>
          <p:cNvCxnSpPr>
            <a:cxnSpLocks/>
          </p:cNvCxnSpPr>
          <p:nvPr/>
        </p:nvCxnSpPr>
        <p:spPr>
          <a:xfrm>
            <a:off x="7288699" y="1229821"/>
            <a:ext cx="0" cy="4824390"/>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07" name="Google Shape;358;p37">
            <a:extLst>
              <a:ext uri="{FF2B5EF4-FFF2-40B4-BE49-F238E27FC236}">
                <a16:creationId xmlns:a16="http://schemas.microsoft.com/office/drawing/2014/main" id="{4CF73B33-D3C9-7048-B135-75C6E102C4E0}"/>
              </a:ext>
            </a:extLst>
          </p:cNvPr>
          <p:cNvCxnSpPr>
            <a:cxnSpLocks/>
          </p:cNvCxnSpPr>
          <p:nvPr/>
        </p:nvCxnSpPr>
        <p:spPr>
          <a:xfrm>
            <a:off x="5840899" y="1184193"/>
            <a:ext cx="0" cy="4891313"/>
          </a:xfrm>
          <a:prstGeom prst="straightConnector1">
            <a:avLst/>
          </a:prstGeom>
          <a:noFill/>
          <a:ln w="12700" cap="flat" cmpd="sng">
            <a:solidFill>
              <a:srgbClr val="262626">
                <a:alpha val="29411"/>
              </a:srgbClr>
            </a:solidFill>
            <a:prstDash val="solid"/>
            <a:round/>
            <a:headEnd type="none" w="sm" len="sm"/>
            <a:tailEnd type="none" w="sm" len="sm"/>
          </a:ln>
        </p:spPr>
      </p:cxnSp>
      <p:sp>
        <p:nvSpPr>
          <p:cNvPr id="108" name="Google Shape;372;p37">
            <a:extLst>
              <a:ext uri="{FF2B5EF4-FFF2-40B4-BE49-F238E27FC236}">
                <a16:creationId xmlns:a16="http://schemas.microsoft.com/office/drawing/2014/main" id="{641E2997-4B1E-B647-99F2-75D9254F60BD}"/>
              </a:ext>
            </a:extLst>
          </p:cNvPr>
          <p:cNvSpPr/>
          <p:nvPr/>
        </p:nvSpPr>
        <p:spPr>
          <a:xfrm>
            <a:off x="4497522" y="1407608"/>
            <a:ext cx="2665278" cy="475488"/>
          </a:xfrm>
          <a:prstGeom prst="roundRect">
            <a:avLst>
              <a:gd name="adj" fmla="val 16667"/>
            </a:avLst>
          </a:prstGeom>
          <a:solidFill>
            <a:schemeClr val="bg1"/>
          </a:solidFill>
          <a:ln w="12700" cap="flat" cmpd="sng">
            <a:solidFill>
              <a:schemeClr val="accent6"/>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Hive Fabric 7.2</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111" name="Google Shape;362;p37">
            <a:extLst>
              <a:ext uri="{FF2B5EF4-FFF2-40B4-BE49-F238E27FC236}">
                <a16:creationId xmlns:a16="http://schemas.microsoft.com/office/drawing/2014/main" id="{FC5283E9-290E-4B4C-B3AA-C55E2091C21A}"/>
              </a:ext>
            </a:extLst>
          </p:cNvPr>
          <p:cNvSpPr/>
          <p:nvPr/>
        </p:nvSpPr>
        <p:spPr>
          <a:xfrm>
            <a:off x="5969462" y="3833505"/>
            <a:ext cx="1188720" cy="1088136"/>
          </a:xfrm>
          <a:prstGeom prst="roundRect">
            <a:avLst>
              <a:gd name="adj" fmla="val 16667"/>
            </a:avLst>
          </a:prstGeom>
          <a:solidFill>
            <a:schemeClr val="bg1"/>
          </a:solidFill>
          <a:ln w="12700" cap="flat" cmpd="sng">
            <a:solidFill>
              <a:schemeClr val="accent3"/>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Hive Fabric 7.2</a:t>
            </a:r>
          </a:p>
        </p:txBody>
      </p:sp>
      <p:sp>
        <p:nvSpPr>
          <p:cNvPr id="112" name="Google Shape;362;p37">
            <a:extLst>
              <a:ext uri="{FF2B5EF4-FFF2-40B4-BE49-F238E27FC236}">
                <a16:creationId xmlns:a16="http://schemas.microsoft.com/office/drawing/2014/main" id="{5062B1D1-B430-9C41-9862-C738388E33A7}"/>
              </a:ext>
            </a:extLst>
          </p:cNvPr>
          <p:cNvSpPr/>
          <p:nvPr/>
        </p:nvSpPr>
        <p:spPr>
          <a:xfrm>
            <a:off x="10360378" y="3232883"/>
            <a:ext cx="1170432"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err="1">
                <a:solidFill>
                  <a:schemeClr val="dk1"/>
                </a:solidFill>
                <a:latin typeface="Brandon Grotesque" panose="020B0503020203060202" pitchFamily="34" charset="77"/>
                <a:ea typeface="Arial"/>
                <a:cs typeface="Arial"/>
                <a:sym typeface="Arial"/>
              </a:rPr>
              <a:t>CoNarrative</a:t>
            </a:r>
            <a:r>
              <a:rPr lang="en-US" sz="1200" dirty="0">
                <a:solidFill>
                  <a:schemeClr val="dk1"/>
                </a:solidFill>
                <a:latin typeface="Brandon Grotesque" panose="020B0503020203060202" pitchFamily="34" charset="77"/>
                <a:ea typeface="Arial"/>
                <a:cs typeface="Arial"/>
                <a:sym typeface="Arial"/>
              </a:rPr>
              <a:t> </a:t>
            </a:r>
          </a:p>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Case Study</a:t>
            </a:r>
          </a:p>
        </p:txBody>
      </p:sp>
      <p:sp>
        <p:nvSpPr>
          <p:cNvPr id="114" name="Google Shape;372;p37">
            <a:extLst>
              <a:ext uri="{FF2B5EF4-FFF2-40B4-BE49-F238E27FC236}">
                <a16:creationId xmlns:a16="http://schemas.microsoft.com/office/drawing/2014/main" id="{7FEC7F0F-6FF8-6C43-BE5D-3EA002E62F04}"/>
              </a:ext>
            </a:extLst>
          </p:cNvPr>
          <p:cNvSpPr/>
          <p:nvPr/>
        </p:nvSpPr>
        <p:spPr>
          <a:xfrm>
            <a:off x="3076196" y="2019132"/>
            <a:ext cx="3410712" cy="475488"/>
          </a:xfrm>
          <a:prstGeom prst="roundRect">
            <a:avLst>
              <a:gd name="adj" fmla="val 16667"/>
            </a:avLst>
          </a:prstGeom>
          <a:solidFill>
            <a:schemeClr val="bg1"/>
          </a:solidFill>
          <a:ln w="12700" cap="flat" cmpd="sng">
            <a:solidFill>
              <a:schemeClr val="accent5"/>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b="0" i="0" u="none" strike="noStrike" cap="none" dirty="0">
                <a:solidFill>
                  <a:schemeClr val="dk1"/>
                </a:solidFill>
                <a:latin typeface="Brandon Grotesque" panose="020B0503020203060202" pitchFamily="34" charset="77"/>
                <a:ea typeface="Arial"/>
                <a:cs typeface="Arial"/>
                <a:sym typeface="Arial"/>
              </a:rPr>
              <a:t>Predictions Prep and Execution</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118" name="Google Shape;362;p37">
            <a:extLst>
              <a:ext uri="{FF2B5EF4-FFF2-40B4-BE49-F238E27FC236}">
                <a16:creationId xmlns:a16="http://schemas.microsoft.com/office/drawing/2014/main" id="{9CFBCEF6-A712-9C4F-9B1A-0643B7B3CC70}"/>
              </a:ext>
            </a:extLst>
          </p:cNvPr>
          <p:cNvSpPr/>
          <p:nvPr/>
        </p:nvSpPr>
        <p:spPr>
          <a:xfrm>
            <a:off x="4528869" y="3232883"/>
            <a:ext cx="1188720"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Arrow </a:t>
            </a:r>
          </a:p>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Webinar</a:t>
            </a:r>
          </a:p>
        </p:txBody>
      </p:sp>
      <p:cxnSp>
        <p:nvCxnSpPr>
          <p:cNvPr id="120" name="Google Shape;358;p37">
            <a:extLst>
              <a:ext uri="{FF2B5EF4-FFF2-40B4-BE49-F238E27FC236}">
                <a16:creationId xmlns:a16="http://schemas.microsoft.com/office/drawing/2014/main" id="{A522B530-11F3-8D49-8B10-56379BDBDB5C}"/>
              </a:ext>
            </a:extLst>
          </p:cNvPr>
          <p:cNvCxnSpPr>
            <a:cxnSpLocks/>
          </p:cNvCxnSpPr>
          <p:nvPr/>
        </p:nvCxnSpPr>
        <p:spPr>
          <a:xfrm>
            <a:off x="2922645" y="1184193"/>
            <a:ext cx="0" cy="4891313"/>
          </a:xfrm>
          <a:prstGeom prst="straightConnector1">
            <a:avLst/>
          </a:prstGeom>
          <a:noFill/>
          <a:ln w="12700" cap="flat" cmpd="sng">
            <a:solidFill>
              <a:srgbClr val="262626">
                <a:alpha val="29411"/>
              </a:srgbClr>
            </a:solidFill>
            <a:prstDash val="solid"/>
            <a:round/>
            <a:headEnd type="none" w="sm" len="sm"/>
            <a:tailEnd type="none" w="sm" len="sm"/>
          </a:ln>
        </p:spPr>
      </p:cxnSp>
      <p:sp>
        <p:nvSpPr>
          <p:cNvPr id="121" name="Google Shape;372;p37">
            <a:extLst>
              <a:ext uri="{FF2B5EF4-FFF2-40B4-BE49-F238E27FC236}">
                <a16:creationId xmlns:a16="http://schemas.microsoft.com/office/drawing/2014/main" id="{0B0F9F92-D0A7-D447-B287-4E2FF52E189E}"/>
              </a:ext>
            </a:extLst>
          </p:cNvPr>
          <p:cNvSpPr/>
          <p:nvPr/>
        </p:nvSpPr>
        <p:spPr>
          <a:xfrm>
            <a:off x="3075230" y="1407608"/>
            <a:ext cx="1185752" cy="475488"/>
          </a:xfrm>
          <a:prstGeom prst="roundRect">
            <a:avLst>
              <a:gd name="adj" fmla="val 16667"/>
            </a:avLst>
          </a:prstGeom>
          <a:solidFill>
            <a:schemeClr val="bg1"/>
          </a:solidFill>
          <a:ln w="12700" cap="flat" cmpd="sng">
            <a:solidFill>
              <a:schemeClr val="accent6"/>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Media + Analyst Introductions</a:t>
            </a:r>
          </a:p>
        </p:txBody>
      </p:sp>
      <p:sp>
        <p:nvSpPr>
          <p:cNvPr id="125" name="Google Shape;362;p37">
            <a:extLst>
              <a:ext uri="{FF2B5EF4-FFF2-40B4-BE49-F238E27FC236}">
                <a16:creationId xmlns:a16="http://schemas.microsoft.com/office/drawing/2014/main" id="{66C3415A-E94D-C848-A0E6-32AE8C9E8DCB}"/>
              </a:ext>
            </a:extLst>
          </p:cNvPr>
          <p:cNvSpPr/>
          <p:nvPr/>
        </p:nvSpPr>
        <p:spPr>
          <a:xfrm>
            <a:off x="3080210" y="2624415"/>
            <a:ext cx="2650095"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Predictions Campaign</a:t>
            </a:r>
          </a:p>
        </p:txBody>
      </p:sp>
      <p:sp>
        <p:nvSpPr>
          <p:cNvPr id="24" name="Google Shape;369;p37">
            <a:extLst>
              <a:ext uri="{FF2B5EF4-FFF2-40B4-BE49-F238E27FC236}">
                <a16:creationId xmlns:a16="http://schemas.microsoft.com/office/drawing/2014/main" id="{00FD66C0-5175-464C-8B59-87C06EF2900C}"/>
              </a:ext>
            </a:extLst>
          </p:cNvPr>
          <p:cNvSpPr/>
          <p:nvPr/>
        </p:nvSpPr>
        <p:spPr>
          <a:xfrm>
            <a:off x="3075230" y="5042594"/>
            <a:ext cx="8478728" cy="1088136"/>
          </a:xfrm>
          <a:prstGeom prst="roundRect">
            <a:avLst>
              <a:gd name="adj" fmla="val 16667"/>
            </a:avLst>
          </a:prstGeom>
          <a:solidFill>
            <a:srgbClr val="FFFFFF"/>
          </a:solidFill>
          <a:ln w="12700" cap="flat" cmpd="sng">
            <a:solidFill>
              <a:schemeClr val="accent2"/>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b="0" i="0" u="none" strike="noStrike" cap="none" dirty="0">
                <a:latin typeface="Brandon Grotesque" panose="020B0503020203060202" pitchFamily="34" charset="77"/>
                <a:ea typeface="Arial"/>
                <a:cs typeface="Arial"/>
                <a:sym typeface="Arial"/>
              </a:rPr>
              <a:t>Content; </a:t>
            </a:r>
            <a:r>
              <a:rPr lang="en-US" sz="1200" dirty="0">
                <a:latin typeface="Brandon Grotesque" panose="020B0503020203060202" pitchFamily="34" charset="77"/>
                <a:ea typeface="Arial"/>
                <a:cs typeface="Arial"/>
                <a:sym typeface="Arial"/>
              </a:rPr>
              <a:t>Thought Leadership; Events, Speaking, Awards; Reporting and Analytics; Strategy </a:t>
            </a:r>
            <a:r>
              <a:rPr lang="en-US" sz="1200" b="0" i="0" u="none" strike="noStrike" cap="none" dirty="0">
                <a:latin typeface="Brandon Grotesque" panose="020B0503020203060202" pitchFamily="34" charset="77"/>
                <a:ea typeface="Arial"/>
                <a:cs typeface="Arial"/>
                <a:sym typeface="Arial"/>
              </a:rPr>
              <a:t>Planning; Account Management</a:t>
            </a:r>
            <a:endParaRPr sz="1200" b="0" i="0" u="none" strike="sngStrike" cap="none" dirty="0">
              <a:latin typeface="Brandon Grotesque" panose="020B0503020203060202" pitchFamily="34" charset="77"/>
              <a:ea typeface="Arial"/>
              <a:cs typeface="Arial"/>
              <a:sym typeface="Arial"/>
            </a:endParaRPr>
          </a:p>
        </p:txBody>
      </p:sp>
      <p:sp>
        <p:nvSpPr>
          <p:cNvPr id="3" name="TextBox 2">
            <a:extLst>
              <a:ext uri="{FF2B5EF4-FFF2-40B4-BE49-F238E27FC236}">
                <a16:creationId xmlns:a16="http://schemas.microsoft.com/office/drawing/2014/main" id="{1C72318D-B45F-0048-BB42-6CBF8DD9B92A}"/>
              </a:ext>
            </a:extLst>
          </p:cNvPr>
          <p:cNvSpPr txBox="1"/>
          <p:nvPr/>
        </p:nvSpPr>
        <p:spPr>
          <a:xfrm>
            <a:off x="3083045" y="1042946"/>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JAN</a:t>
            </a:r>
            <a:endParaRPr lang="en-US" sz="1400" dirty="0"/>
          </a:p>
        </p:txBody>
      </p:sp>
      <p:sp>
        <p:nvSpPr>
          <p:cNvPr id="126" name="TextBox 125">
            <a:extLst>
              <a:ext uri="{FF2B5EF4-FFF2-40B4-BE49-F238E27FC236}">
                <a16:creationId xmlns:a16="http://schemas.microsoft.com/office/drawing/2014/main" id="{EC14096E-C6E3-CD43-B149-8E309A3981C7}"/>
              </a:ext>
            </a:extLst>
          </p:cNvPr>
          <p:cNvSpPr txBox="1"/>
          <p:nvPr/>
        </p:nvSpPr>
        <p:spPr>
          <a:xfrm>
            <a:off x="4542101" y="1042946"/>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FEB</a:t>
            </a:r>
            <a:endParaRPr lang="en-US" sz="1400" dirty="0"/>
          </a:p>
        </p:txBody>
      </p:sp>
      <p:sp>
        <p:nvSpPr>
          <p:cNvPr id="128" name="TextBox 127">
            <a:extLst>
              <a:ext uri="{FF2B5EF4-FFF2-40B4-BE49-F238E27FC236}">
                <a16:creationId xmlns:a16="http://schemas.microsoft.com/office/drawing/2014/main" id="{D3742BCF-1DFD-A546-91C5-F855FE0D9F17}"/>
              </a:ext>
            </a:extLst>
          </p:cNvPr>
          <p:cNvSpPr txBox="1"/>
          <p:nvPr/>
        </p:nvSpPr>
        <p:spPr>
          <a:xfrm>
            <a:off x="5983702" y="1033934"/>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MAR</a:t>
            </a:r>
            <a:endParaRPr lang="en-US" sz="1400" dirty="0"/>
          </a:p>
        </p:txBody>
      </p:sp>
      <p:sp>
        <p:nvSpPr>
          <p:cNvPr id="129" name="TextBox 128">
            <a:extLst>
              <a:ext uri="{FF2B5EF4-FFF2-40B4-BE49-F238E27FC236}">
                <a16:creationId xmlns:a16="http://schemas.microsoft.com/office/drawing/2014/main" id="{BF2C516B-1AF0-CC43-BDBD-C7696695BA9A}"/>
              </a:ext>
            </a:extLst>
          </p:cNvPr>
          <p:cNvSpPr txBox="1"/>
          <p:nvPr/>
        </p:nvSpPr>
        <p:spPr>
          <a:xfrm>
            <a:off x="7462971" y="1033934"/>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APR</a:t>
            </a:r>
            <a:endParaRPr lang="en-US" sz="1400" dirty="0"/>
          </a:p>
        </p:txBody>
      </p:sp>
      <p:sp>
        <p:nvSpPr>
          <p:cNvPr id="130" name="TextBox 129">
            <a:extLst>
              <a:ext uri="{FF2B5EF4-FFF2-40B4-BE49-F238E27FC236}">
                <a16:creationId xmlns:a16="http://schemas.microsoft.com/office/drawing/2014/main" id="{F4F0B3C6-64C6-D040-A875-8611DC23969A}"/>
              </a:ext>
            </a:extLst>
          </p:cNvPr>
          <p:cNvSpPr txBox="1"/>
          <p:nvPr/>
        </p:nvSpPr>
        <p:spPr>
          <a:xfrm>
            <a:off x="8910630" y="1024488"/>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MAY</a:t>
            </a:r>
            <a:endParaRPr lang="en-US" sz="1400" dirty="0"/>
          </a:p>
        </p:txBody>
      </p:sp>
      <p:sp>
        <p:nvSpPr>
          <p:cNvPr id="131" name="TextBox 130">
            <a:extLst>
              <a:ext uri="{FF2B5EF4-FFF2-40B4-BE49-F238E27FC236}">
                <a16:creationId xmlns:a16="http://schemas.microsoft.com/office/drawing/2014/main" id="{C1DDAE58-23FE-B44A-8671-7F332E911656}"/>
              </a:ext>
            </a:extLst>
          </p:cNvPr>
          <p:cNvSpPr txBox="1"/>
          <p:nvPr/>
        </p:nvSpPr>
        <p:spPr>
          <a:xfrm>
            <a:off x="10360379" y="1024488"/>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JUN</a:t>
            </a:r>
            <a:endParaRPr lang="en-US" sz="1400" dirty="0"/>
          </a:p>
        </p:txBody>
      </p:sp>
      <p:sp>
        <p:nvSpPr>
          <p:cNvPr id="95" name="Google Shape;372;p37">
            <a:extLst>
              <a:ext uri="{FF2B5EF4-FFF2-40B4-BE49-F238E27FC236}">
                <a16:creationId xmlns:a16="http://schemas.microsoft.com/office/drawing/2014/main" id="{F726318A-D055-C047-AF75-C2DB17D17867}"/>
              </a:ext>
            </a:extLst>
          </p:cNvPr>
          <p:cNvSpPr/>
          <p:nvPr/>
        </p:nvSpPr>
        <p:spPr>
          <a:xfrm>
            <a:off x="7445369" y="1407608"/>
            <a:ext cx="2689231" cy="475488"/>
          </a:xfrm>
          <a:prstGeom prst="roundRect">
            <a:avLst>
              <a:gd name="adj" fmla="val 16667"/>
            </a:avLst>
          </a:prstGeom>
          <a:solidFill>
            <a:schemeClr val="bg1"/>
          </a:solidFill>
          <a:ln w="12700" cap="flat" cmpd="sng">
            <a:solidFill>
              <a:schemeClr val="accent6"/>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Education Vertical</a:t>
            </a:r>
          </a:p>
        </p:txBody>
      </p:sp>
      <p:sp>
        <p:nvSpPr>
          <p:cNvPr id="101" name="Google Shape;372;p37">
            <a:extLst>
              <a:ext uri="{FF2B5EF4-FFF2-40B4-BE49-F238E27FC236}">
                <a16:creationId xmlns:a16="http://schemas.microsoft.com/office/drawing/2014/main" id="{ED43E394-0EDF-0E49-B916-49A9E7BD0E6A}"/>
              </a:ext>
            </a:extLst>
          </p:cNvPr>
          <p:cNvSpPr/>
          <p:nvPr/>
        </p:nvSpPr>
        <p:spPr>
          <a:xfrm>
            <a:off x="6589160" y="2019132"/>
            <a:ext cx="2060373" cy="475488"/>
          </a:xfrm>
          <a:prstGeom prst="roundRect">
            <a:avLst>
              <a:gd name="adj" fmla="val 16667"/>
            </a:avLst>
          </a:prstGeom>
          <a:solidFill>
            <a:srgbClr val="D5EDD9"/>
          </a:solidFill>
          <a:ln w="12700" cap="flat" cmpd="sng">
            <a:solidFill>
              <a:schemeClr val="accent5"/>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b="0" i="0" u="none" strike="noStrike" cap="none" dirty="0">
                <a:solidFill>
                  <a:schemeClr val="dk1"/>
                </a:solidFill>
                <a:latin typeface="Brandon Grotesque" panose="020B0503020203060202" pitchFamily="34" charset="77"/>
                <a:ea typeface="Arial"/>
                <a:cs typeface="Arial"/>
                <a:sym typeface="Arial"/>
              </a:rPr>
              <a:t>2019 Planning</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80" name="Google Shape;372;p37">
            <a:extLst>
              <a:ext uri="{FF2B5EF4-FFF2-40B4-BE49-F238E27FC236}">
                <a16:creationId xmlns:a16="http://schemas.microsoft.com/office/drawing/2014/main" id="{B2CF2303-0369-AA4A-8B35-A3ED7E343E41}"/>
              </a:ext>
            </a:extLst>
          </p:cNvPr>
          <p:cNvSpPr/>
          <p:nvPr/>
        </p:nvSpPr>
        <p:spPr>
          <a:xfrm>
            <a:off x="8873468" y="2019132"/>
            <a:ext cx="2660822" cy="475488"/>
          </a:xfrm>
          <a:prstGeom prst="roundRect">
            <a:avLst>
              <a:gd name="adj" fmla="val 16667"/>
            </a:avLst>
          </a:prstGeom>
          <a:solidFill>
            <a:srgbClr val="D5EDD9"/>
          </a:solidFill>
          <a:ln w="12700" cap="flat" cmpd="sng">
            <a:solidFill>
              <a:schemeClr val="accent5"/>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Momentum Announcement / </a:t>
            </a:r>
          </a:p>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George Nealon Appointment</a:t>
            </a:r>
          </a:p>
        </p:txBody>
      </p:sp>
      <p:sp>
        <p:nvSpPr>
          <p:cNvPr id="59" name="Google Shape;362;p37">
            <a:extLst>
              <a:ext uri="{FF2B5EF4-FFF2-40B4-BE49-F238E27FC236}">
                <a16:creationId xmlns:a16="http://schemas.microsoft.com/office/drawing/2014/main" id="{C985A2FC-2C1F-6442-B709-33126997D761}"/>
              </a:ext>
            </a:extLst>
          </p:cNvPr>
          <p:cNvSpPr/>
          <p:nvPr/>
        </p:nvSpPr>
        <p:spPr>
          <a:xfrm>
            <a:off x="5972227" y="2624415"/>
            <a:ext cx="2060368"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algn="ctr">
              <a:buClr>
                <a:schemeClr val="dk1"/>
              </a:buClr>
              <a:buSzPts val="978"/>
            </a:pPr>
            <a:r>
              <a:rPr lang="en-US" sz="1200" dirty="0">
                <a:solidFill>
                  <a:schemeClr val="dk1"/>
                </a:solidFill>
                <a:latin typeface="Brandon Grotesque" panose="020B0503020203060202" pitchFamily="34" charset="77"/>
                <a:ea typeface="Arial"/>
                <a:cs typeface="Arial"/>
                <a:sym typeface="Arial"/>
              </a:rPr>
              <a:t>Hive Fabric 7.2</a:t>
            </a:r>
          </a:p>
        </p:txBody>
      </p:sp>
      <p:sp>
        <p:nvSpPr>
          <p:cNvPr id="61" name="Google Shape;372;p37">
            <a:extLst>
              <a:ext uri="{FF2B5EF4-FFF2-40B4-BE49-F238E27FC236}">
                <a16:creationId xmlns:a16="http://schemas.microsoft.com/office/drawing/2014/main" id="{B7E1D28C-B14E-5B47-BB30-02E949BDFF82}"/>
              </a:ext>
            </a:extLst>
          </p:cNvPr>
          <p:cNvSpPr/>
          <p:nvPr/>
        </p:nvSpPr>
        <p:spPr>
          <a:xfrm>
            <a:off x="10360379" y="1407608"/>
            <a:ext cx="1173911" cy="475488"/>
          </a:xfrm>
          <a:prstGeom prst="roundRect">
            <a:avLst>
              <a:gd name="adj" fmla="val 16667"/>
            </a:avLst>
          </a:prstGeom>
          <a:solidFill>
            <a:schemeClr val="bg1"/>
          </a:solidFill>
          <a:ln w="12700" cap="flat" cmpd="sng">
            <a:solidFill>
              <a:schemeClr val="accent6"/>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Healthcare Vertical</a:t>
            </a:r>
          </a:p>
        </p:txBody>
      </p:sp>
      <p:sp>
        <p:nvSpPr>
          <p:cNvPr id="62" name="Google Shape;362;p37">
            <a:extLst>
              <a:ext uri="{FF2B5EF4-FFF2-40B4-BE49-F238E27FC236}">
                <a16:creationId xmlns:a16="http://schemas.microsoft.com/office/drawing/2014/main" id="{238FA132-0B8D-3A4D-942E-700F52ABC4EC}"/>
              </a:ext>
            </a:extLst>
          </p:cNvPr>
          <p:cNvSpPr/>
          <p:nvPr/>
        </p:nvSpPr>
        <p:spPr>
          <a:xfrm>
            <a:off x="3070409" y="3232883"/>
            <a:ext cx="1188720"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Proactive Media</a:t>
            </a:r>
          </a:p>
        </p:txBody>
      </p:sp>
      <p:sp>
        <p:nvSpPr>
          <p:cNvPr id="41" name="Google Shape;362;p37">
            <a:extLst>
              <a:ext uri="{FF2B5EF4-FFF2-40B4-BE49-F238E27FC236}">
                <a16:creationId xmlns:a16="http://schemas.microsoft.com/office/drawing/2014/main" id="{EF78980C-411F-E344-B82B-D8F9BF9751FB}"/>
              </a:ext>
            </a:extLst>
          </p:cNvPr>
          <p:cNvSpPr/>
          <p:nvPr/>
        </p:nvSpPr>
        <p:spPr>
          <a:xfrm>
            <a:off x="7445369" y="3833505"/>
            <a:ext cx="1188720" cy="1088136"/>
          </a:xfrm>
          <a:prstGeom prst="roundRect">
            <a:avLst>
              <a:gd name="adj" fmla="val 16667"/>
            </a:avLst>
          </a:prstGeom>
          <a:solidFill>
            <a:schemeClr val="bg1"/>
          </a:solidFill>
          <a:ln w="12700" cap="flat" cmpd="sng">
            <a:solidFill>
              <a:schemeClr val="accent3"/>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Support Brand Awareness</a:t>
            </a:r>
          </a:p>
        </p:txBody>
      </p:sp>
      <p:sp>
        <p:nvSpPr>
          <p:cNvPr id="42" name="Google Shape;362;p37">
            <a:extLst>
              <a:ext uri="{FF2B5EF4-FFF2-40B4-BE49-F238E27FC236}">
                <a16:creationId xmlns:a16="http://schemas.microsoft.com/office/drawing/2014/main" id="{02AED11B-21DB-2344-8B95-AABC63ADD82C}"/>
              </a:ext>
            </a:extLst>
          </p:cNvPr>
          <p:cNvSpPr/>
          <p:nvPr/>
        </p:nvSpPr>
        <p:spPr>
          <a:xfrm>
            <a:off x="4521110" y="3833505"/>
            <a:ext cx="1188720" cy="1088136"/>
          </a:xfrm>
          <a:prstGeom prst="roundRect">
            <a:avLst>
              <a:gd name="adj" fmla="val 16667"/>
            </a:avLst>
          </a:prstGeom>
          <a:solidFill>
            <a:schemeClr val="bg1"/>
          </a:solidFill>
          <a:ln w="12700" cap="flat" cmpd="sng">
            <a:solidFill>
              <a:schemeClr val="accent3"/>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Support Webinars and Awareness</a:t>
            </a:r>
          </a:p>
        </p:txBody>
      </p:sp>
      <p:sp>
        <p:nvSpPr>
          <p:cNvPr id="43" name="Google Shape;364;p37">
            <a:extLst>
              <a:ext uri="{FF2B5EF4-FFF2-40B4-BE49-F238E27FC236}">
                <a16:creationId xmlns:a16="http://schemas.microsoft.com/office/drawing/2014/main" id="{3D6FD9E1-6947-D742-9F90-1B99CFCDC0D3}"/>
              </a:ext>
            </a:extLst>
          </p:cNvPr>
          <p:cNvSpPr/>
          <p:nvPr/>
        </p:nvSpPr>
        <p:spPr>
          <a:xfrm>
            <a:off x="461178" y="3833505"/>
            <a:ext cx="1815458" cy="1083956"/>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a:buClr>
                <a:schemeClr val="dk1"/>
              </a:buClr>
              <a:buSzPts val="978"/>
            </a:pPr>
            <a:r>
              <a:rPr lang="en-US" sz="1600" dirty="0">
                <a:solidFill>
                  <a:schemeClr val="dk1"/>
                </a:solidFill>
                <a:latin typeface="Brandon Grotesque" panose="020B0503020203060202" pitchFamily="34" charset="77"/>
                <a:cs typeface="Arial"/>
                <a:sym typeface="Arial"/>
              </a:rPr>
              <a:t>Social and Digital</a:t>
            </a:r>
            <a:endParaRPr sz="1600" dirty="0">
              <a:solidFill>
                <a:schemeClr val="tx2"/>
              </a:solidFill>
              <a:latin typeface="Brandon Grotesque" panose="020B0503020203060202" pitchFamily="34" charset="77"/>
              <a:cs typeface="Arial"/>
              <a:sym typeface="Arial"/>
            </a:endParaRPr>
          </a:p>
        </p:txBody>
      </p:sp>
      <p:sp>
        <p:nvSpPr>
          <p:cNvPr id="44" name="Google Shape;367;p37">
            <a:extLst>
              <a:ext uri="{FF2B5EF4-FFF2-40B4-BE49-F238E27FC236}">
                <a16:creationId xmlns:a16="http://schemas.microsoft.com/office/drawing/2014/main" id="{30529770-C718-D742-BB0F-BE1360B45DD4}"/>
              </a:ext>
            </a:extLst>
          </p:cNvPr>
          <p:cNvSpPr/>
          <p:nvPr/>
        </p:nvSpPr>
        <p:spPr>
          <a:xfrm>
            <a:off x="461178" y="5042594"/>
            <a:ext cx="1814291" cy="1088136"/>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marL="0" marR="0" lvl="0" indent="0" rtl="0">
              <a:lnSpc>
                <a:spcPct val="100000"/>
              </a:lnSpc>
              <a:spcBef>
                <a:spcPts val="0"/>
              </a:spcBef>
              <a:spcAft>
                <a:spcPts val="0"/>
              </a:spcAft>
              <a:buClr>
                <a:schemeClr val="dk1"/>
              </a:buClr>
              <a:buSzPts val="978"/>
              <a:buFont typeface="Arial"/>
              <a:buNone/>
            </a:pPr>
            <a:r>
              <a:rPr lang="en-US" sz="1600" dirty="0">
                <a:solidFill>
                  <a:schemeClr val="dk1"/>
                </a:solidFill>
                <a:latin typeface="Brandon Grotesque" panose="020B0503020203060202" pitchFamily="34" charset="77"/>
                <a:ea typeface="Arial"/>
                <a:cs typeface="Arial"/>
                <a:sym typeface="Arial"/>
              </a:rPr>
              <a:t>Integrated Comms Management</a:t>
            </a:r>
            <a:endParaRPr sz="1600" i="0" u="none" strike="noStrike" cap="none" dirty="0">
              <a:solidFill>
                <a:schemeClr val="dk1"/>
              </a:solidFill>
              <a:latin typeface="Brandon Grotesque" panose="020B0503020203060202" pitchFamily="34" charset="77"/>
              <a:ea typeface="Arial"/>
              <a:cs typeface="Arial"/>
              <a:sym typeface="Arial"/>
            </a:endParaRPr>
          </a:p>
        </p:txBody>
      </p:sp>
      <p:sp>
        <p:nvSpPr>
          <p:cNvPr id="45" name="Google Shape;372;p37">
            <a:extLst>
              <a:ext uri="{FF2B5EF4-FFF2-40B4-BE49-F238E27FC236}">
                <a16:creationId xmlns:a16="http://schemas.microsoft.com/office/drawing/2014/main" id="{570C0AC6-6F34-EA49-8972-FCE36711F198}"/>
              </a:ext>
            </a:extLst>
          </p:cNvPr>
          <p:cNvSpPr/>
          <p:nvPr/>
        </p:nvSpPr>
        <p:spPr>
          <a:xfrm>
            <a:off x="461178" y="2624415"/>
            <a:ext cx="1814291" cy="1088136"/>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a:buClr>
                <a:schemeClr val="dk1"/>
              </a:buClr>
              <a:buSzPts val="978"/>
            </a:pPr>
            <a:r>
              <a:rPr lang="en-US" sz="1600" dirty="0">
                <a:solidFill>
                  <a:schemeClr val="dk1"/>
                </a:solidFill>
                <a:latin typeface="Brandon Grotesque" panose="020B0503020203060202" pitchFamily="34" charset="77"/>
                <a:cs typeface="Arial"/>
                <a:sym typeface="Arial"/>
              </a:rPr>
              <a:t>Media and Analyst Relations</a:t>
            </a:r>
            <a:endParaRPr sz="1600" dirty="0">
              <a:solidFill>
                <a:schemeClr val="tx2"/>
              </a:solidFill>
              <a:latin typeface="Brandon Grotesque" panose="020B0503020203060202" pitchFamily="34" charset="77"/>
              <a:cs typeface="Arial"/>
              <a:sym typeface="Arial"/>
            </a:endParaRPr>
          </a:p>
        </p:txBody>
      </p:sp>
      <p:sp>
        <p:nvSpPr>
          <p:cNvPr id="46" name="Google Shape;372;p37">
            <a:extLst>
              <a:ext uri="{FF2B5EF4-FFF2-40B4-BE49-F238E27FC236}">
                <a16:creationId xmlns:a16="http://schemas.microsoft.com/office/drawing/2014/main" id="{86148975-8E5B-FC44-8092-5FCE5B243999}"/>
              </a:ext>
            </a:extLst>
          </p:cNvPr>
          <p:cNvSpPr/>
          <p:nvPr/>
        </p:nvSpPr>
        <p:spPr>
          <a:xfrm>
            <a:off x="461178" y="1407608"/>
            <a:ext cx="1819181" cy="1083957"/>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marL="0" marR="0" lvl="0" indent="0" rtl="0">
              <a:lnSpc>
                <a:spcPct val="100000"/>
              </a:lnSpc>
              <a:spcBef>
                <a:spcPts val="0"/>
              </a:spcBef>
              <a:spcAft>
                <a:spcPts val="0"/>
              </a:spcAft>
              <a:buClr>
                <a:schemeClr val="dk1"/>
              </a:buClr>
              <a:buSzPts val="978"/>
              <a:buFont typeface="Arial"/>
              <a:buNone/>
            </a:pPr>
            <a:r>
              <a:rPr lang="en-US" sz="1600" dirty="0">
                <a:solidFill>
                  <a:schemeClr val="dk1"/>
                </a:solidFill>
                <a:latin typeface="Brandon Grotesque" panose="020B0503020203060202" pitchFamily="34" charset="77"/>
                <a:ea typeface="Arial"/>
                <a:cs typeface="Arial"/>
                <a:sym typeface="Arial"/>
              </a:rPr>
              <a:t>Priorities</a:t>
            </a:r>
            <a:endParaRPr sz="1600" i="0" u="none" strike="noStrike" cap="none" dirty="0">
              <a:solidFill>
                <a:schemeClr val="tx2"/>
              </a:solidFill>
              <a:latin typeface="Brandon Grotesque" panose="020B0503020203060202" pitchFamily="34" charset="77"/>
              <a:ea typeface="Arial"/>
              <a:cs typeface="Arial"/>
              <a:sym typeface="Arial"/>
            </a:endParaRPr>
          </a:p>
        </p:txBody>
      </p:sp>
    </p:spTree>
    <p:extLst>
      <p:ext uri="{BB962C8B-B14F-4D97-AF65-F5344CB8AC3E}">
        <p14:creationId xmlns:p14="http://schemas.microsoft.com/office/powerpoint/2010/main" val="31877474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B549A1-85BC-4F49-8FA8-AA6D8ADEDC1F}"/>
              </a:ext>
            </a:extLst>
          </p:cNvPr>
          <p:cNvSpPr>
            <a:spLocks noGrp="1"/>
          </p:cNvSpPr>
          <p:nvPr>
            <p:ph type="sldNum" sz="quarter" idx="12"/>
          </p:nvPr>
        </p:nvSpPr>
        <p:spPr/>
        <p:txBody>
          <a:bodyPr/>
          <a:lstStyle/>
          <a:p>
            <a:fld id="{B15A4BD5-B51F-9048-892F-7599ACE81F82}" type="slidenum">
              <a:rPr lang="en-US" smtClean="0"/>
              <a:pPr/>
              <a:t>32</a:t>
            </a:fld>
            <a:endParaRPr lang="en-US"/>
          </a:p>
        </p:txBody>
      </p:sp>
      <p:sp>
        <p:nvSpPr>
          <p:cNvPr id="3" name="Footer Placeholder 2">
            <a:extLst>
              <a:ext uri="{FF2B5EF4-FFF2-40B4-BE49-F238E27FC236}">
                <a16:creationId xmlns:a16="http://schemas.microsoft.com/office/drawing/2014/main" id="{84F9BD49-995E-844B-9C51-A934CD3E17A2}"/>
              </a:ext>
            </a:extLst>
          </p:cNvPr>
          <p:cNvSpPr>
            <a:spLocks noGrp="1"/>
          </p:cNvSpPr>
          <p:nvPr>
            <p:ph type="ftr" sz="quarter" idx="3"/>
          </p:nvPr>
        </p:nvSpPr>
        <p:spPr/>
        <p:txBody>
          <a:bodyPr/>
          <a:lstStyle/>
          <a:p>
            <a:r>
              <a:rPr lang="en-US"/>
              <a:t>INK-CO.COM  |</a:t>
            </a:r>
          </a:p>
        </p:txBody>
      </p:sp>
      <p:sp>
        <p:nvSpPr>
          <p:cNvPr id="11" name="Title 1">
            <a:extLst>
              <a:ext uri="{FF2B5EF4-FFF2-40B4-BE49-F238E27FC236}">
                <a16:creationId xmlns:a16="http://schemas.microsoft.com/office/drawing/2014/main" id="{88D9531C-62BC-8943-A304-F01E1E908DF3}"/>
              </a:ext>
            </a:extLst>
          </p:cNvPr>
          <p:cNvSpPr txBox="1">
            <a:spLocks/>
          </p:cNvSpPr>
          <p:nvPr/>
        </p:nvSpPr>
        <p:spPr>
          <a:xfrm>
            <a:off x="312420" y="98058"/>
            <a:ext cx="11567160" cy="766895"/>
          </a:xfrm>
          <a:prstGeom prst="rect">
            <a:avLst/>
          </a:prstGeom>
        </p:spPr>
        <p:txBody>
          <a:bodyPr anchor="ct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r>
              <a:rPr lang="en-US" dirty="0"/>
              <a:t>2020 program timeline</a:t>
            </a:r>
          </a:p>
        </p:txBody>
      </p:sp>
      <p:sp>
        <p:nvSpPr>
          <p:cNvPr id="12" name="Rounded Rectangle 112">
            <a:extLst>
              <a:ext uri="{FF2B5EF4-FFF2-40B4-BE49-F238E27FC236}">
                <a16:creationId xmlns:a16="http://schemas.microsoft.com/office/drawing/2014/main" id="{C160EE1B-987B-8640-AE17-830020C20FE5}"/>
              </a:ext>
            </a:extLst>
          </p:cNvPr>
          <p:cNvSpPr>
            <a:spLocks noChangeArrowheads="1"/>
          </p:cNvSpPr>
          <p:nvPr/>
        </p:nvSpPr>
        <p:spPr bwMode="auto">
          <a:xfrm>
            <a:off x="1479950" y="1040524"/>
            <a:ext cx="106846" cy="4925726"/>
          </a:xfrm>
          <a:prstGeom prst="roundRect">
            <a:avLst>
              <a:gd name="adj" fmla="val 16667"/>
            </a:avLst>
          </a:prstGeom>
          <a:solidFill>
            <a:schemeClr val="accent2">
              <a:lumMod val="75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bg1"/>
              </a:solidFill>
            </a:endParaRPr>
          </a:p>
        </p:txBody>
      </p:sp>
      <p:sp>
        <p:nvSpPr>
          <p:cNvPr id="18" name="Rectangle 213">
            <a:extLst>
              <a:ext uri="{FF2B5EF4-FFF2-40B4-BE49-F238E27FC236}">
                <a16:creationId xmlns:a16="http://schemas.microsoft.com/office/drawing/2014/main" id="{FEE0264C-4A87-9645-ABD4-8E37C2B25E57}"/>
              </a:ext>
            </a:extLst>
          </p:cNvPr>
          <p:cNvSpPr>
            <a:spLocks noChangeArrowheads="1"/>
          </p:cNvSpPr>
          <p:nvPr/>
        </p:nvSpPr>
        <p:spPr bwMode="auto">
          <a:xfrm>
            <a:off x="895030" y="899584"/>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23" name="TextBox 201">
            <a:extLst>
              <a:ext uri="{FF2B5EF4-FFF2-40B4-BE49-F238E27FC236}">
                <a16:creationId xmlns:a16="http://schemas.microsoft.com/office/drawing/2014/main" id="{C7257469-DF7D-D04D-B552-CC290652C010}"/>
              </a:ext>
            </a:extLst>
          </p:cNvPr>
          <p:cNvSpPr txBox="1">
            <a:spLocks noChangeArrowheads="1"/>
          </p:cNvSpPr>
          <p:nvPr/>
        </p:nvSpPr>
        <p:spPr bwMode="auto">
          <a:xfrm>
            <a:off x="893450" y="665611"/>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MAY</a:t>
            </a:r>
          </a:p>
        </p:txBody>
      </p:sp>
      <p:sp>
        <p:nvSpPr>
          <p:cNvPr id="31" name="Rounded Rectangle 112">
            <a:extLst>
              <a:ext uri="{FF2B5EF4-FFF2-40B4-BE49-F238E27FC236}">
                <a16:creationId xmlns:a16="http://schemas.microsoft.com/office/drawing/2014/main" id="{48C85A5E-0B73-864E-B589-F49AA2AE17F5}"/>
              </a:ext>
            </a:extLst>
          </p:cNvPr>
          <p:cNvSpPr>
            <a:spLocks noChangeArrowheads="1"/>
          </p:cNvSpPr>
          <p:nvPr/>
        </p:nvSpPr>
        <p:spPr bwMode="auto">
          <a:xfrm>
            <a:off x="1635984" y="1186185"/>
            <a:ext cx="1188621" cy="193016"/>
          </a:xfrm>
          <a:prstGeom prst="roundRect">
            <a:avLst>
              <a:gd name="adj" fmla="val 16667"/>
            </a:avLst>
          </a:prstGeom>
          <a:solidFill>
            <a:schemeClr val="accent2">
              <a:lumMod val="20000"/>
              <a:lumOff val="8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38" name="Rounded Rectangle 116">
            <a:extLst>
              <a:ext uri="{FF2B5EF4-FFF2-40B4-BE49-F238E27FC236}">
                <a16:creationId xmlns:a16="http://schemas.microsoft.com/office/drawing/2014/main" id="{48772487-47AE-A04F-9390-2C0284BC952A}"/>
              </a:ext>
            </a:extLst>
          </p:cNvPr>
          <p:cNvSpPr>
            <a:spLocks noChangeArrowheads="1"/>
          </p:cNvSpPr>
          <p:nvPr/>
        </p:nvSpPr>
        <p:spPr bwMode="auto">
          <a:xfrm>
            <a:off x="1220257" y="963833"/>
            <a:ext cx="649022" cy="175569"/>
          </a:xfrm>
          <a:prstGeom prst="roundRect">
            <a:avLst>
              <a:gd name="adj" fmla="val 16667"/>
            </a:avLst>
          </a:prstGeom>
          <a:solidFill>
            <a:schemeClr val="accent2">
              <a:lumMod val="75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FontTx/>
              <a:buNone/>
            </a:pPr>
            <a:r>
              <a:rPr lang="en-US" altLang="en-US" sz="900" dirty="0">
                <a:solidFill>
                  <a:schemeClr val="bg1"/>
                </a:solidFill>
                <a:latin typeface="Helvetica Neue LT Std 55 Roman" charset="0"/>
                <a:ea typeface="Helvetica Neue LT Std 55 Roman" charset="0"/>
                <a:cs typeface="Helvetica Neue LT Std 55 Roman" charset="0"/>
              </a:rPr>
              <a:t>Kick Off</a:t>
            </a:r>
          </a:p>
        </p:txBody>
      </p:sp>
      <p:sp>
        <p:nvSpPr>
          <p:cNvPr id="58" name="Rounded Rectangle 116">
            <a:extLst>
              <a:ext uri="{FF2B5EF4-FFF2-40B4-BE49-F238E27FC236}">
                <a16:creationId xmlns:a16="http://schemas.microsoft.com/office/drawing/2014/main" id="{0F516F42-48CC-4245-A915-412A35D78318}"/>
              </a:ext>
            </a:extLst>
          </p:cNvPr>
          <p:cNvSpPr>
            <a:spLocks noChangeArrowheads="1"/>
          </p:cNvSpPr>
          <p:nvPr/>
        </p:nvSpPr>
        <p:spPr bwMode="auto">
          <a:xfrm rot="16200000">
            <a:off x="-401058" y="1588756"/>
            <a:ext cx="1839351" cy="556263"/>
          </a:xfrm>
          <a:prstGeom prst="roundRect">
            <a:avLst>
              <a:gd name="adj" fmla="val 16667"/>
            </a:avLst>
          </a:prstGeom>
          <a:solidFill>
            <a:schemeClr val="accent2">
              <a:lumMod val="20000"/>
              <a:lumOff val="80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ts val="880"/>
              </a:lnSpc>
              <a:spcBef>
                <a:spcPct val="0"/>
              </a:spcBef>
              <a:buSzTx/>
              <a:buFontTx/>
              <a:buNone/>
            </a:pPr>
            <a:r>
              <a:rPr lang="en-US" altLang="en-US" sz="900" dirty="0">
                <a:solidFill>
                  <a:schemeClr val="tx1"/>
                </a:solidFill>
                <a:latin typeface="Helvetica Neue LT Std 55 Roman" charset="0"/>
                <a:ea typeface="Helvetica Neue LT Std 55 Roman" charset="0"/>
                <a:cs typeface="Helvetica Neue LT Std 55 Roman" charset="0"/>
              </a:rPr>
              <a:t>Audience Research</a:t>
            </a:r>
          </a:p>
        </p:txBody>
      </p:sp>
      <p:sp>
        <p:nvSpPr>
          <p:cNvPr id="60" name="Rounded Rectangle 116">
            <a:extLst>
              <a:ext uri="{FF2B5EF4-FFF2-40B4-BE49-F238E27FC236}">
                <a16:creationId xmlns:a16="http://schemas.microsoft.com/office/drawing/2014/main" id="{4FE83A9A-9C5D-024F-A475-A616C3FFBF5C}"/>
              </a:ext>
            </a:extLst>
          </p:cNvPr>
          <p:cNvSpPr>
            <a:spLocks noChangeArrowheads="1"/>
          </p:cNvSpPr>
          <p:nvPr/>
        </p:nvSpPr>
        <p:spPr bwMode="auto">
          <a:xfrm rot="16200000">
            <a:off x="-279418" y="3383676"/>
            <a:ext cx="1574106" cy="556263"/>
          </a:xfrm>
          <a:prstGeom prst="roundRect">
            <a:avLst>
              <a:gd name="adj" fmla="val 16667"/>
            </a:avLst>
          </a:prstGeom>
          <a:solidFill>
            <a:schemeClr val="accent1">
              <a:lumMod val="60000"/>
              <a:lumOff val="40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ts val="880"/>
              </a:lnSpc>
              <a:spcBef>
                <a:spcPct val="0"/>
              </a:spcBef>
              <a:buSzTx/>
              <a:buFontTx/>
              <a:buNone/>
            </a:pPr>
            <a:r>
              <a:rPr lang="en-US" altLang="en-US" sz="900" dirty="0">
                <a:solidFill>
                  <a:schemeClr val="tx1"/>
                </a:solidFill>
                <a:latin typeface="Helvetica Neue LT Std 55 Roman" charset="0"/>
                <a:ea typeface="Helvetica Neue LT Std 55 Roman" charset="0"/>
                <a:cs typeface="Helvetica Neue LT Std 55 Roman" charset="0"/>
              </a:rPr>
              <a:t>Messaging</a:t>
            </a:r>
          </a:p>
        </p:txBody>
      </p:sp>
      <p:sp>
        <p:nvSpPr>
          <p:cNvPr id="64" name="Rounded Rectangle 116">
            <a:extLst>
              <a:ext uri="{FF2B5EF4-FFF2-40B4-BE49-F238E27FC236}">
                <a16:creationId xmlns:a16="http://schemas.microsoft.com/office/drawing/2014/main" id="{728E962B-B945-064E-B5DC-BB3008C0200F}"/>
              </a:ext>
            </a:extLst>
          </p:cNvPr>
          <p:cNvSpPr>
            <a:spLocks noChangeArrowheads="1"/>
          </p:cNvSpPr>
          <p:nvPr/>
        </p:nvSpPr>
        <p:spPr bwMode="auto">
          <a:xfrm rot="16200000">
            <a:off x="-181010" y="4956149"/>
            <a:ext cx="1378221" cy="556263"/>
          </a:xfrm>
          <a:prstGeom prst="roundRect">
            <a:avLst>
              <a:gd name="adj" fmla="val 16667"/>
            </a:avLst>
          </a:prstGeom>
          <a:solidFill>
            <a:schemeClr val="accent5">
              <a:lumMod val="75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ts val="880"/>
              </a:lnSpc>
              <a:spcBef>
                <a:spcPct val="0"/>
              </a:spcBef>
              <a:buSzTx/>
              <a:buNone/>
            </a:pPr>
            <a:r>
              <a:rPr lang="en-US" altLang="en-US" sz="900" dirty="0" err="1">
                <a:solidFill>
                  <a:schemeClr val="tx1"/>
                </a:solidFill>
                <a:latin typeface="Helvetica Neue LT Std 55 Roman" charset="0"/>
                <a:ea typeface="Helvetica Neue LT Std 55 Roman" charset="0"/>
                <a:cs typeface="Helvetica Neue LT Std 55 Roman" charset="0"/>
              </a:rPr>
              <a:t>Pilor</a:t>
            </a:r>
            <a:r>
              <a:rPr lang="en-US" altLang="en-US" sz="900" dirty="0">
                <a:solidFill>
                  <a:schemeClr val="tx1"/>
                </a:solidFill>
                <a:latin typeface="Helvetica Neue LT Std 55 Roman" charset="0"/>
                <a:ea typeface="Helvetica Neue LT Std 55 Roman" charset="0"/>
                <a:cs typeface="Helvetica Neue LT Std 55 Roman" charset="0"/>
              </a:rPr>
              <a:t> Campaign</a:t>
            </a:r>
          </a:p>
        </p:txBody>
      </p:sp>
      <p:sp>
        <p:nvSpPr>
          <p:cNvPr id="63" name="Rectangle 213">
            <a:extLst>
              <a:ext uri="{FF2B5EF4-FFF2-40B4-BE49-F238E27FC236}">
                <a16:creationId xmlns:a16="http://schemas.microsoft.com/office/drawing/2014/main" id="{BFB42CFD-CC0C-0C4D-AFA5-1BB7B7AC7B21}"/>
              </a:ext>
            </a:extLst>
          </p:cNvPr>
          <p:cNvSpPr>
            <a:spLocks noChangeArrowheads="1"/>
          </p:cNvSpPr>
          <p:nvPr/>
        </p:nvSpPr>
        <p:spPr bwMode="auto">
          <a:xfrm>
            <a:off x="2287428" y="899450"/>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65" name="TextBox 201">
            <a:extLst>
              <a:ext uri="{FF2B5EF4-FFF2-40B4-BE49-F238E27FC236}">
                <a16:creationId xmlns:a16="http://schemas.microsoft.com/office/drawing/2014/main" id="{4C8B3CA0-40C6-EA4C-8FD2-10E977D66B08}"/>
              </a:ext>
            </a:extLst>
          </p:cNvPr>
          <p:cNvSpPr txBox="1">
            <a:spLocks noChangeArrowheads="1"/>
          </p:cNvSpPr>
          <p:nvPr/>
        </p:nvSpPr>
        <p:spPr bwMode="auto">
          <a:xfrm>
            <a:off x="2285848" y="665477"/>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JUNE</a:t>
            </a:r>
          </a:p>
        </p:txBody>
      </p:sp>
      <p:sp>
        <p:nvSpPr>
          <p:cNvPr id="68" name="Rounded Rectangle 112">
            <a:extLst>
              <a:ext uri="{FF2B5EF4-FFF2-40B4-BE49-F238E27FC236}">
                <a16:creationId xmlns:a16="http://schemas.microsoft.com/office/drawing/2014/main" id="{9E124F1E-506F-F849-9E04-331881ED5FA2}"/>
              </a:ext>
            </a:extLst>
          </p:cNvPr>
          <p:cNvSpPr>
            <a:spLocks noChangeArrowheads="1"/>
          </p:cNvSpPr>
          <p:nvPr/>
        </p:nvSpPr>
        <p:spPr bwMode="auto">
          <a:xfrm>
            <a:off x="1647109" y="1425984"/>
            <a:ext cx="1021035" cy="191531"/>
          </a:xfrm>
          <a:prstGeom prst="roundRect">
            <a:avLst>
              <a:gd name="adj" fmla="val 16667"/>
            </a:avLst>
          </a:prstGeom>
          <a:solidFill>
            <a:schemeClr val="accent2">
              <a:lumMod val="20000"/>
              <a:lumOff val="8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69" name="Rectangle 213">
            <a:extLst>
              <a:ext uri="{FF2B5EF4-FFF2-40B4-BE49-F238E27FC236}">
                <a16:creationId xmlns:a16="http://schemas.microsoft.com/office/drawing/2014/main" id="{DDD8DA01-3E69-014B-9C9C-00BD7437C011}"/>
              </a:ext>
            </a:extLst>
          </p:cNvPr>
          <p:cNvSpPr>
            <a:spLocks noChangeArrowheads="1"/>
          </p:cNvSpPr>
          <p:nvPr/>
        </p:nvSpPr>
        <p:spPr bwMode="auto">
          <a:xfrm>
            <a:off x="3678788" y="900629"/>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70" name="TextBox 201">
            <a:extLst>
              <a:ext uri="{FF2B5EF4-FFF2-40B4-BE49-F238E27FC236}">
                <a16:creationId xmlns:a16="http://schemas.microsoft.com/office/drawing/2014/main" id="{956AF219-F039-974E-8EBC-6F9E64B80C4E}"/>
              </a:ext>
            </a:extLst>
          </p:cNvPr>
          <p:cNvSpPr txBox="1">
            <a:spLocks noChangeArrowheads="1"/>
          </p:cNvSpPr>
          <p:nvPr/>
        </p:nvSpPr>
        <p:spPr bwMode="auto">
          <a:xfrm>
            <a:off x="3677208" y="666656"/>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JULY</a:t>
            </a:r>
          </a:p>
        </p:txBody>
      </p:sp>
      <p:sp>
        <p:nvSpPr>
          <p:cNvPr id="72" name="Rounded Rectangle 112">
            <a:extLst>
              <a:ext uri="{FF2B5EF4-FFF2-40B4-BE49-F238E27FC236}">
                <a16:creationId xmlns:a16="http://schemas.microsoft.com/office/drawing/2014/main" id="{48A115C3-143E-8E4D-ABBD-0A36BCBD607A}"/>
              </a:ext>
            </a:extLst>
          </p:cNvPr>
          <p:cNvSpPr>
            <a:spLocks noChangeArrowheads="1"/>
          </p:cNvSpPr>
          <p:nvPr/>
        </p:nvSpPr>
        <p:spPr bwMode="auto">
          <a:xfrm>
            <a:off x="2758632" y="1192789"/>
            <a:ext cx="1470623"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Interview Recruiting</a:t>
            </a:r>
            <a:endParaRPr lang="en-US" sz="900" dirty="0">
              <a:solidFill>
                <a:schemeClr val="tx1"/>
              </a:solidFill>
            </a:endParaRPr>
          </a:p>
        </p:txBody>
      </p:sp>
      <p:sp>
        <p:nvSpPr>
          <p:cNvPr id="74" name="Rounded Rectangle 112">
            <a:extLst>
              <a:ext uri="{FF2B5EF4-FFF2-40B4-BE49-F238E27FC236}">
                <a16:creationId xmlns:a16="http://schemas.microsoft.com/office/drawing/2014/main" id="{7B7697FB-DCEC-754F-A882-980B1F29D0AC}"/>
              </a:ext>
            </a:extLst>
          </p:cNvPr>
          <p:cNvSpPr>
            <a:spLocks noChangeArrowheads="1"/>
          </p:cNvSpPr>
          <p:nvPr/>
        </p:nvSpPr>
        <p:spPr bwMode="auto">
          <a:xfrm>
            <a:off x="2589470" y="1419380"/>
            <a:ext cx="1509744" cy="191531"/>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Question Development</a:t>
            </a:r>
            <a:endParaRPr lang="en-US" sz="900" dirty="0">
              <a:solidFill>
                <a:schemeClr val="tx1"/>
              </a:solidFill>
            </a:endParaRPr>
          </a:p>
        </p:txBody>
      </p:sp>
      <p:sp>
        <p:nvSpPr>
          <p:cNvPr id="75" name="Rounded Rectangle 112">
            <a:extLst>
              <a:ext uri="{FF2B5EF4-FFF2-40B4-BE49-F238E27FC236}">
                <a16:creationId xmlns:a16="http://schemas.microsoft.com/office/drawing/2014/main" id="{F5B72017-C080-A347-B0C0-4CB3D6A58256}"/>
              </a:ext>
            </a:extLst>
          </p:cNvPr>
          <p:cNvSpPr>
            <a:spLocks noChangeArrowheads="1"/>
          </p:cNvSpPr>
          <p:nvPr/>
        </p:nvSpPr>
        <p:spPr bwMode="auto">
          <a:xfrm>
            <a:off x="3544139" y="1686270"/>
            <a:ext cx="1929569" cy="182880"/>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Instructional Leader Interviews</a:t>
            </a:r>
            <a:endParaRPr lang="en-US" sz="900" dirty="0">
              <a:solidFill>
                <a:schemeClr val="tx1"/>
              </a:solidFill>
            </a:endParaRPr>
          </a:p>
        </p:txBody>
      </p:sp>
      <p:sp>
        <p:nvSpPr>
          <p:cNvPr id="76" name="Rounded Rectangle 112">
            <a:extLst>
              <a:ext uri="{FF2B5EF4-FFF2-40B4-BE49-F238E27FC236}">
                <a16:creationId xmlns:a16="http://schemas.microsoft.com/office/drawing/2014/main" id="{7D4379F4-C804-CA44-9EB0-9CB7D7A41A4A}"/>
              </a:ext>
            </a:extLst>
          </p:cNvPr>
          <p:cNvSpPr>
            <a:spLocks noChangeArrowheads="1"/>
          </p:cNvSpPr>
          <p:nvPr/>
        </p:nvSpPr>
        <p:spPr bwMode="auto">
          <a:xfrm>
            <a:off x="3540493" y="1948715"/>
            <a:ext cx="1929569" cy="182880"/>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Technology Provider Interviews</a:t>
            </a:r>
            <a:endParaRPr lang="en-US" sz="900" dirty="0">
              <a:solidFill>
                <a:schemeClr val="tx1"/>
              </a:solidFill>
            </a:endParaRPr>
          </a:p>
        </p:txBody>
      </p:sp>
      <p:sp>
        <p:nvSpPr>
          <p:cNvPr id="77" name="Rounded Rectangle 112">
            <a:extLst>
              <a:ext uri="{FF2B5EF4-FFF2-40B4-BE49-F238E27FC236}">
                <a16:creationId xmlns:a16="http://schemas.microsoft.com/office/drawing/2014/main" id="{AAF6C20F-B6C6-214B-B074-6D31C0999DF2}"/>
              </a:ext>
            </a:extLst>
          </p:cNvPr>
          <p:cNvSpPr>
            <a:spLocks noChangeArrowheads="1"/>
          </p:cNvSpPr>
          <p:nvPr/>
        </p:nvSpPr>
        <p:spPr bwMode="auto">
          <a:xfrm>
            <a:off x="3942263" y="2186480"/>
            <a:ext cx="2713283" cy="171037"/>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Interviews Transcribed &amp; Analyzed</a:t>
            </a:r>
            <a:endParaRPr lang="en-US" sz="900" dirty="0">
              <a:solidFill>
                <a:schemeClr val="tx1"/>
              </a:solidFill>
            </a:endParaRPr>
          </a:p>
        </p:txBody>
      </p:sp>
      <p:sp>
        <p:nvSpPr>
          <p:cNvPr id="78" name="Rounded Rectangle 112">
            <a:extLst>
              <a:ext uri="{FF2B5EF4-FFF2-40B4-BE49-F238E27FC236}">
                <a16:creationId xmlns:a16="http://schemas.microsoft.com/office/drawing/2014/main" id="{7C41FB42-CF30-8443-B3E3-043BCC0CE074}"/>
              </a:ext>
            </a:extLst>
          </p:cNvPr>
          <p:cNvSpPr>
            <a:spLocks noChangeArrowheads="1"/>
          </p:cNvSpPr>
          <p:nvPr/>
        </p:nvSpPr>
        <p:spPr bwMode="auto">
          <a:xfrm>
            <a:off x="2824605" y="1683095"/>
            <a:ext cx="776627" cy="191531"/>
          </a:xfrm>
          <a:prstGeom prst="roundRect">
            <a:avLst>
              <a:gd name="adj" fmla="val 16667"/>
            </a:avLst>
          </a:prstGeom>
          <a:solidFill>
            <a:schemeClr val="accent2">
              <a:lumMod val="20000"/>
              <a:lumOff val="8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79" name="Rounded Rectangle 112">
            <a:extLst>
              <a:ext uri="{FF2B5EF4-FFF2-40B4-BE49-F238E27FC236}">
                <a16:creationId xmlns:a16="http://schemas.microsoft.com/office/drawing/2014/main" id="{AB5DA211-977A-5144-BA8E-BF795F9FB3F4}"/>
              </a:ext>
            </a:extLst>
          </p:cNvPr>
          <p:cNvSpPr>
            <a:spLocks noChangeArrowheads="1"/>
          </p:cNvSpPr>
          <p:nvPr/>
        </p:nvSpPr>
        <p:spPr bwMode="auto">
          <a:xfrm>
            <a:off x="2822609" y="1944941"/>
            <a:ext cx="776627" cy="191531"/>
          </a:xfrm>
          <a:prstGeom prst="roundRect">
            <a:avLst>
              <a:gd name="adj" fmla="val 16667"/>
            </a:avLst>
          </a:prstGeom>
          <a:solidFill>
            <a:schemeClr val="accent2">
              <a:lumMod val="20000"/>
              <a:lumOff val="8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80" name="Rounded Rectangle 112">
            <a:extLst>
              <a:ext uri="{FF2B5EF4-FFF2-40B4-BE49-F238E27FC236}">
                <a16:creationId xmlns:a16="http://schemas.microsoft.com/office/drawing/2014/main" id="{406A55B4-66F3-364A-A24D-13A069462459}"/>
              </a:ext>
            </a:extLst>
          </p:cNvPr>
          <p:cNvSpPr>
            <a:spLocks noChangeArrowheads="1"/>
          </p:cNvSpPr>
          <p:nvPr/>
        </p:nvSpPr>
        <p:spPr bwMode="auto">
          <a:xfrm>
            <a:off x="2822608" y="2185957"/>
            <a:ext cx="1577436" cy="191531"/>
          </a:xfrm>
          <a:prstGeom prst="roundRect">
            <a:avLst>
              <a:gd name="adj" fmla="val 16667"/>
            </a:avLst>
          </a:prstGeom>
          <a:solidFill>
            <a:schemeClr val="accent2">
              <a:lumMod val="20000"/>
              <a:lumOff val="8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93" name="Rounded Rectangle 112">
            <a:extLst>
              <a:ext uri="{FF2B5EF4-FFF2-40B4-BE49-F238E27FC236}">
                <a16:creationId xmlns:a16="http://schemas.microsoft.com/office/drawing/2014/main" id="{E4211313-6896-6F4D-B8BB-755CA7894604}"/>
              </a:ext>
            </a:extLst>
          </p:cNvPr>
          <p:cNvSpPr>
            <a:spLocks noChangeArrowheads="1"/>
          </p:cNvSpPr>
          <p:nvPr/>
        </p:nvSpPr>
        <p:spPr bwMode="auto">
          <a:xfrm>
            <a:off x="3685397" y="2442926"/>
            <a:ext cx="876094" cy="343636"/>
          </a:xfrm>
          <a:prstGeom prst="roundRect">
            <a:avLst>
              <a:gd name="adj" fmla="val 16667"/>
            </a:avLst>
          </a:prstGeom>
          <a:solidFill>
            <a:schemeClr val="accent2">
              <a:lumMod val="20000"/>
              <a:lumOff val="80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r>
              <a:rPr lang="en-US" sz="900" b="1" dirty="0">
                <a:solidFill>
                  <a:schemeClr val="tx1"/>
                </a:solidFill>
              </a:rPr>
              <a:t>Interview Brief</a:t>
            </a:r>
          </a:p>
        </p:txBody>
      </p:sp>
      <p:sp>
        <p:nvSpPr>
          <p:cNvPr id="94" name="Rounded Rectangle 112">
            <a:extLst>
              <a:ext uri="{FF2B5EF4-FFF2-40B4-BE49-F238E27FC236}">
                <a16:creationId xmlns:a16="http://schemas.microsoft.com/office/drawing/2014/main" id="{BEAC9A35-9572-EC43-A269-694C46BA45E1}"/>
              </a:ext>
            </a:extLst>
          </p:cNvPr>
          <p:cNvSpPr>
            <a:spLocks noChangeArrowheads="1"/>
          </p:cNvSpPr>
          <p:nvPr/>
        </p:nvSpPr>
        <p:spPr bwMode="auto">
          <a:xfrm>
            <a:off x="3686034" y="2876439"/>
            <a:ext cx="876094" cy="171156"/>
          </a:xfrm>
          <a:prstGeom prst="roundRect">
            <a:avLst>
              <a:gd name="adj" fmla="val 16667"/>
            </a:avLst>
          </a:prstGeom>
          <a:solidFill>
            <a:schemeClr val="accent1">
              <a:lumMod val="60000"/>
              <a:lumOff val="4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97" name="Rounded Rectangle 112">
            <a:extLst>
              <a:ext uri="{FF2B5EF4-FFF2-40B4-BE49-F238E27FC236}">
                <a16:creationId xmlns:a16="http://schemas.microsoft.com/office/drawing/2014/main" id="{53B2A6C8-93C2-824F-979E-92896F3714F2}"/>
              </a:ext>
            </a:extLst>
          </p:cNvPr>
          <p:cNvSpPr>
            <a:spLocks noChangeArrowheads="1"/>
          </p:cNvSpPr>
          <p:nvPr/>
        </p:nvSpPr>
        <p:spPr bwMode="auto">
          <a:xfrm>
            <a:off x="4482126" y="2876439"/>
            <a:ext cx="1925493"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Current Message Analysis</a:t>
            </a:r>
            <a:endParaRPr lang="en-US" sz="900" dirty="0">
              <a:solidFill>
                <a:schemeClr val="tx1"/>
              </a:solidFill>
            </a:endParaRPr>
          </a:p>
        </p:txBody>
      </p:sp>
      <p:sp>
        <p:nvSpPr>
          <p:cNvPr id="108" name="Rounded Rectangle 112">
            <a:extLst>
              <a:ext uri="{FF2B5EF4-FFF2-40B4-BE49-F238E27FC236}">
                <a16:creationId xmlns:a16="http://schemas.microsoft.com/office/drawing/2014/main" id="{463AC0B2-34E2-7F48-B1D6-46A94C5CA18C}"/>
              </a:ext>
            </a:extLst>
          </p:cNvPr>
          <p:cNvSpPr>
            <a:spLocks noChangeArrowheads="1"/>
          </p:cNvSpPr>
          <p:nvPr/>
        </p:nvSpPr>
        <p:spPr bwMode="auto">
          <a:xfrm>
            <a:off x="4073030" y="3105663"/>
            <a:ext cx="489097" cy="191531"/>
          </a:xfrm>
          <a:prstGeom prst="roundRect">
            <a:avLst>
              <a:gd name="adj" fmla="val 16667"/>
            </a:avLst>
          </a:prstGeom>
          <a:solidFill>
            <a:schemeClr val="accent1">
              <a:lumMod val="60000"/>
              <a:lumOff val="4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109" name="Rounded Rectangle 112">
            <a:extLst>
              <a:ext uri="{FF2B5EF4-FFF2-40B4-BE49-F238E27FC236}">
                <a16:creationId xmlns:a16="http://schemas.microsoft.com/office/drawing/2014/main" id="{691B531E-2D8E-6949-9D07-104A578D64D0}"/>
              </a:ext>
            </a:extLst>
          </p:cNvPr>
          <p:cNvSpPr>
            <a:spLocks noChangeArrowheads="1"/>
          </p:cNvSpPr>
          <p:nvPr/>
        </p:nvSpPr>
        <p:spPr bwMode="auto">
          <a:xfrm>
            <a:off x="4482126" y="3126038"/>
            <a:ext cx="2348052" cy="191530"/>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Messaging Workshop Preparation</a:t>
            </a:r>
            <a:endParaRPr lang="en-US" sz="900" dirty="0">
              <a:solidFill>
                <a:schemeClr val="tx1"/>
              </a:solidFill>
            </a:endParaRPr>
          </a:p>
        </p:txBody>
      </p:sp>
      <p:sp>
        <p:nvSpPr>
          <p:cNvPr id="110" name="Rounded Rectangle 112">
            <a:extLst>
              <a:ext uri="{FF2B5EF4-FFF2-40B4-BE49-F238E27FC236}">
                <a16:creationId xmlns:a16="http://schemas.microsoft.com/office/drawing/2014/main" id="{8DC9CC84-43E1-E24B-9A48-3349D92320EB}"/>
              </a:ext>
            </a:extLst>
          </p:cNvPr>
          <p:cNvSpPr>
            <a:spLocks noChangeArrowheads="1"/>
          </p:cNvSpPr>
          <p:nvPr/>
        </p:nvSpPr>
        <p:spPr bwMode="auto">
          <a:xfrm>
            <a:off x="4554037" y="3379311"/>
            <a:ext cx="792654" cy="351543"/>
          </a:xfrm>
          <a:prstGeom prst="roundRect">
            <a:avLst>
              <a:gd name="adj" fmla="val 16667"/>
            </a:avLst>
          </a:prstGeom>
          <a:solidFill>
            <a:schemeClr val="accent1">
              <a:lumMod val="60000"/>
              <a:lumOff val="40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r>
              <a:rPr lang="en-US" sz="900" b="1" dirty="0">
                <a:solidFill>
                  <a:schemeClr val="tx1"/>
                </a:solidFill>
              </a:rPr>
              <a:t>Messaging Workshop</a:t>
            </a:r>
          </a:p>
        </p:txBody>
      </p:sp>
      <p:sp>
        <p:nvSpPr>
          <p:cNvPr id="111" name="Rectangle 213">
            <a:extLst>
              <a:ext uri="{FF2B5EF4-FFF2-40B4-BE49-F238E27FC236}">
                <a16:creationId xmlns:a16="http://schemas.microsoft.com/office/drawing/2014/main" id="{5DFF438E-E51E-0C40-8FC9-8DABC349D156}"/>
              </a:ext>
            </a:extLst>
          </p:cNvPr>
          <p:cNvSpPr>
            <a:spLocks noChangeArrowheads="1"/>
          </p:cNvSpPr>
          <p:nvPr/>
        </p:nvSpPr>
        <p:spPr bwMode="auto">
          <a:xfrm>
            <a:off x="5074366" y="899450"/>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112" name="TextBox 201">
            <a:extLst>
              <a:ext uri="{FF2B5EF4-FFF2-40B4-BE49-F238E27FC236}">
                <a16:creationId xmlns:a16="http://schemas.microsoft.com/office/drawing/2014/main" id="{40B4A4CA-FE39-5A49-BAEC-30047BF22965}"/>
              </a:ext>
            </a:extLst>
          </p:cNvPr>
          <p:cNvSpPr txBox="1">
            <a:spLocks noChangeArrowheads="1"/>
          </p:cNvSpPr>
          <p:nvPr/>
        </p:nvSpPr>
        <p:spPr bwMode="auto">
          <a:xfrm>
            <a:off x="5072786" y="665477"/>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AUGUST</a:t>
            </a:r>
          </a:p>
        </p:txBody>
      </p:sp>
      <p:sp>
        <p:nvSpPr>
          <p:cNvPr id="113" name="Rectangle 213">
            <a:extLst>
              <a:ext uri="{FF2B5EF4-FFF2-40B4-BE49-F238E27FC236}">
                <a16:creationId xmlns:a16="http://schemas.microsoft.com/office/drawing/2014/main" id="{E1087E79-6C7F-BD46-B8B6-6253C32CD441}"/>
              </a:ext>
            </a:extLst>
          </p:cNvPr>
          <p:cNvSpPr>
            <a:spLocks noChangeArrowheads="1"/>
          </p:cNvSpPr>
          <p:nvPr/>
        </p:nvSpPr>
        <p:spPr bwMode="auto">
          <a:xfrm>
            <a:off x="6473104" y="899450"/>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114" name="TextBox 201">
            <a:extLst>
              <a:ext uri="{FF2B5EF4-FFF2-40B4-BE49-F238E27FC236}">
                <a16:creationId xmlns:a16="http://schemas.microsoft.com/office/drawing/2014/main" id="{DB655FD5-4003-F64A-857E-AB800D40FD73}"/>
              </a:ext>
            </a:extLst>
          </p:cNvPr>
          <p:cNvSpPr txBox="1">
            <a:spLocks noChangeArrowheads="1"/>
          </p:cNvSpPr>
          <p:nvPr/>
        </p:nvSpPr>
        <p:spPr bwMode="auto">
          <a:xfrm>
            <a:off x="6471524" y="665477"/>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SEPTEMBER</a:t>
            </a:r>
          </a:p>
        </p:txBody>
      </p:sp>
      <p:sp>
        <p:nvSpPr>
          <p:cNvPr id="115" name="Rectangle 213">
            <a:extLst>
              <a:ext uri="{FF2B5EF4-FFF2-40B4-BE49-F238E27FC236}">
                <a16:creationId xmlns:a16="http://schemas.microsoft.com/office/drawing/2014/main" id="{CC595646-0487-DB40-8CA2-C87C1CF0B194}"/>
              </a:ext>
            </a:extLst>
          </p:cNvPr>
          <p:cNvSpPr>
            <a:spLocks noChangeArrowheads="1"/>
          </p:cNvSpPr>
          <p:nvPr/>
        </p:nvSpPr>
        <p:spPr bwMode="auto">
          <a:xfrm>
            <a:off x="7868682" y="899450"/>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116" name="TextBox 201">
            <a:extLst>
              <a:ext uri="{FF2B5EF4-FFF2-40B4-BE49-F238E27FC236}">
                <a16:creationId xmlns:a16="http://schemas.microsoft.com/office/drawing/2014/main" id="{E12A0C06-C127-6144-A7B4-93CDC019B023}"/>
              </a:ext>
            </a:extLst>
          </p:cNvPr>
          <p:cNvSpPr txBox="1">
            <a:spLocks noChangeArrowheads="1"/>
          </p:cNvSpPr>
          <p:nvPr/>
        </p:nvSpPr>
        <p:spPr bwMode="auto">
          <a:xfrm>
            <a:off x="7867102" y="665477"/>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OCTOBER</a:t>
            </a:r>
          </a:p>
        </p:txBody>
      </p:sp>
      <p:sp>
        <p:nvSpPr>
          <p:cNvPr id="117" name="Rectangle 213">
            <a:extLst>
              <a:ext uri="{FF2B5EF4-FFF2-40B4-BE49-F238E27FC236}">
                <a16:creationId xmlns:a16="http://schemas.microsoft.com/office/drawing/2014/main" id="{64AC5614-B412-0B4F-912D-3D4577009DBC}"/>
              </a:ext>
            </a:extLst>
          </p:cNvPr>
          <p:cNvSpPr>
            <a:spLocks noChangeArrowheads="1"/>
          </p:cNvSpPr>
          <p:nvPr/>
        </p:nvSpPr>
        <p:spPr bwMode="auto">
          <a:xfrm>
            <a:off x="9262680" y="899450"/>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118" name="TextBox 201">
            <a:extLst>
              <a:ext uri="{FF2B5EF4-FFF2-40B4-BE49-F238E27FC236}">
                <a16:creationId xmlns:a16="http://schemas.microsoft.com/office/drawing/2014/main" id="{E26FC795-330D-364F-9C17-DD2335DC4556}"/>
              </a:ext>
            </a:extLst>
          </p:cNvPr>
          <p:cNvSpPr txBox="1">
            <a:spLocks noChangeArrowheads="1"/>
          </p:cNvSpPr>
          <p:nvPr/>
        </p:nvSpPr>
        <p:spPr bwMode="auto">
          <a:xfrm>
            <a:off x="9261100" y="665477"/>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NOVEMBER</a:t>
            </a:r>
          </a:p>
        </p:txBody>
      </p:sp>
      <p:sp>
        <p:nvSpPr>
          <p:cNvPr id="119" name="Rounded Rectangle 112">
            <a:extLst>
              <a:ext uri="{FF2B5EF4-FFF2-40B4-BE49-F238E27FC236}">
                <a16:creationId xmlns:a16="http://schemas.microsoft.com/office/drawing/2014/main" id="{DF1828AC-8411-4B4C-AEE0-9CED92B02C32}"/>
              </a:ext>
            </a:extLst>
          </p:cNvPr>
          <p:cNvSpPr>
            <a:spLocks noChangeArrowheads="1"/>
          </p:cNvSpPr>
          <p:nvPr/>
        </p:nvSpPr>
        <p:spPr bwMode="auto">
          <a:xfrm>
            <a:off x="5316500" y="3800702"/>
            <a:ext cx="876094" cy="171156"/>
          </a:xfrm>
          <a:prstGeom prst="roundRect">
            <a:avLst>
              <a:gd name="adj" fmla="val 16667"/>
            </a:avLst>
          </a:prstGeom>
          <a:solidFill>
            <a:schemeClr val="accent1">
              <a:lumMod val="60000"/>
              <a:lumOff val="4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120" name="Rounded Rectangle 112">
            <a:extLst>
              <a:ext uri="{FF2B5EF4-FFF2-40B4-BE49-F238E27FC236}">
                <a16:creationId xmlns:a16="http://schemas.microsoft.com/office/drawing/2014/main" id="{FD075226-B294-4A40-89FA-43CEF8E1BC3A}"/>
              </a:ext>
            </a:extLst>
          </p:cNvPr>
          <p:cNvSpPr>
            <a:spLocks noChangeArrowheads="1"/>
          </p:cNvSpPr>
          <p:nvPr/>
        </p:nvSpPr>
        <p:spPr bwMode="auto">
          <a:xfrm>
            <a:off x="6112592" y="3800702"/>
            <a:ext cx="1925493"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Message Development</a:t>
            </a:r>
            <a:endParaRPr lang="en-US" sz="900" dirty="0">
              <a:solidFill>
                <a:schemeClr val="tx1"/>
              </a:solidFill>
            </a:endParaRPr>
          </a:p>
        </p:txBody>
      </p:sp>
      <p:sp>
        <p:nvSpPr>
          <p:cNvPr id="121" name="Rounded Rectangle 112">
            <a:extLst>
              <a:ext uri="{FF2B5EF4-FFF2-40B4-BE49-F238E27FC236}">
                <a16:creationId xmlns:a16="http://schemas.microsoft.com/office/drawing/2014/main" id="{F6E27E62-788E-7A4B-87C0-28C3D58FD629}"/>
              </a:ext>
            </a:extLst>
          </p:cNvPr>
          <p:cNvSpPr>
            <a:spLocks noChangeArrowheads="1"/>
          </p:cNvSpPr>
          <p:nvPr/>
        </p:nvSpPr>
        <p:spPr bwMode="auto">
          <a:xfrm>
            <a:off x="6192593" y="4097316"/>
            <a:ext cx="882745" cy="351543"/>
          </a:xfrm>
          <a:prstGeom prst="roundRect">
            <a:avLst>
              <a:gd name="adj" fmla="val 16667"/>
            </a:avLst>
          </a:prstGeom>
          <a:solidFill>
            <a:schemeClr val="accent1">
              <a:lumMod val="60000"/>
              <a:lumOff val="40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r>
              <a:rPr lang="en-US" sz="900" b="1" dirty="0">
                <a:solidFill>
                  <a:schemeClr val="tx1"/>
                </a:solidFill>
              </a:rPr>
              <a:t>Key Messages Finalized</a:t>
            </a:r>
          </a:p>
        </p:txBody>
      </p:sp>
      <p:sp>
        <p:nvSpPr>
          <p:cNvPr id="122" name="Rounded Rectangle 112">
            <a:extLst>
              <a:ext uri="{FF2B5EF4-FFF2-40B4-BE49-F238E27FC236}">
                <a16:creationId xmlns:a16="http://schemas.microsoft.com/office/drawing/2014/main" id="{4F937B2F-AD0E-2F47-B3A1-67BF593296DA}"/>
              </a:ext>
            </a:extLst>
          </p:cNvPr>
          <p:cNvSpPr>
            <a:spLocks noChangeArrowheads="1"/>
          </p:cNvSpPr>
          <p:nvPr/>
        </p:nvSpPr>
        <p:spPr bwMode="auto">
          <a:xfrm>
            <a:off x="5316939" y="4574317"/>
            <a:ext cx="876094" cy="171156"/>
          </a:xfrm>
          <a:prstGeom prst="roundRect">
            <a:avLst>
              <a:gd name="adj" fmla="val 16667"/>
            </a:avLst>
          </a:prstGeom>
          <a:solidFill>
            <a:schemeClr val="accent5">
              <a:lumMod val="75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123" name="Rounded Rectangle 112">
            <a:extLst>
              <a:ext uri="{FF2B5EF4-FFF2-40B4-BE49-F238E27FC236}">
                <a16:creationId xmlns:a16="http://schemas.microsoft.com/office/drawing/2014/main" id="{606242C5-E766-E24D-B1D1-CAFD8D6BAEFC}"/>
              </a:ext>
            </a:extLst>
          </p:cNvPr>
          <p:cNvSpPr>
            <a:spLocks noChangeArrowheads="1"/>
          </p:cNvSpPr>
          <p:nvPr/>
        </p:nvSpPr>
        <p:spPr bwMode="auto">
          <a:xfrm>
            <a:off x="6144878" y="4572072"/>
            <a:ext cx="1925493"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Campaign Planning</a:t>
            </a:r>
            <a:endParaRPr lang="en-US" sz="900" dirty="0">
              <a:solidFill>
                <a:schemeClr val="tx1"/>
              </a:solidFill>
            </a:endParaRPr>
          </a:p>
        </p:txBody>
      </p:sp>
      <p:sp>
        <p:nvSpPr>
          <p:cNvPr id="124" name="Rounded Rectangle 112">
            <a:extLst>
              <a:ext uri="{FF2B5EF4-FFF2-40B4-BE49-F238E27FC236}">
                <a16:creationId xmlns:a16="http://schemas.microsoft.com/office/drawing/2014/main" id="{64E7C0BF-6B23-7D40-BE3C-FAB8B9D65321}"/>
              </a:ext>
            </a:extLst>
          </p:cNvPr>
          <p:cNvSpPr>
            <a:spLocks noChangeArrowheads="1"/>
          </p:cNvSpPr>
          <p:nvPr/>
        </p:nvSpPr>
        <p:spPr bwMode="auto">
          <a:xfrm>
            <a:off x="7071010" y="4793147"/>
            <a:ext cx="737359" cy="171156"/>
          </a:xfrm>
          <a:prstGeom prst="roundRect">
            <a:avLst>
              <a:gd name="adj" fmla="val 16667"/>
            </a:avLst>
          </a:prstGeom>
          <a:solidFill>
            <a:schemeClr val="accent5">
              <a:lumMod val="75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125" name="Rounded Rectangle 112">
            <a:extLst>
              <a:ext uri="{FF2B5EF4-FFF2-40B4-BE49-F238E27FC236}">
                <a16:creationId xmlns:a16="http://schemas.microsoft.com/office/drawing/2014/main" id="{7B852AE6-D55B-D44C-A450-A860175D6B79}"/>
              </a:ext>
            </a:extLst>
          </p:cNvPr>
          <p:cNvSpPr>
            <a:spLocks noChangeArrowheads="1"/>
          </p:cNvSpPr>
          <p:nvPr/>
        </p:nvSpPr>
        <p:spPr bwMode="auto">
          <a:xfrm>
            <a:off x="7750992" y="4781314"/>
            <a:ext cx="1925493"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Campaign Content Development</a:t>
            </a:r>
            <a:endParaRPr lang="en-US" sz="900" dirty="0">
              <a:solidFill>
                <a:schemeClr val="tx1"/>
              </a:solidFill>
            </a:endParaRPr>
          </a:p>
        </p:txBody>
      </p:sp>
      <p:sp>
        <p:nvSpPr>
          <p:cNvPr id="128" name="Rounded Rectangle 112">
            <a:extLst>
              <a:ext uri="{FF2B5EF4-FFF2-40B4-BE49-F238E27FC236}">
                <a16:creationId xmlns:a16="http://schemas.microsoft.com/office/drawing/2014/main" id="{EB66A874-EE14-624D-BC20-D4CC74F89952}"/>
              </a:ext>
            </a:extLst>
          </p:cNvPr>
          <p:cNvSpPr>
            <a:spLocks noChangeArrowheads="1"/>
          </p:cNvSpPr>
          <p:nvPr/>
        </p:nvSpPr>
        <p:spPr bwMode="auto">
          <a:xfrm>
            <a:off x="7809726" y="5445993"/>
            <a:ext cx="2727174" cy="171156"/>
          </a:xfrm>
          <a:prstGeom prst="roundRect">
            <a:avLst>
              <a:gd name="adj" fmla="val 16667"/>
            </a:avLst>
          </a:prstGeom>
          <a:solidFill>
            <a:schemeClr val="accent5">
              <a:lumMod val="75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129" name="Rounded Rectangle 112">
            <a:extLst>
              <a:ext uri="{FF2B5EF4-FFF2-40B4-BE49-F238E27FC236}">
                <a16:creationId xmlns:a16="http://schemas.microsoft.com/office/drawing/2014/main" id="{E719E7E5-A4C7-5741-B38D-E86CD26D2FA7}"/>
              </a:ext>
            </a:extLst>
          </p:cNvPr>
          <p:cNvSpPr>
            <a:spLocks noChangeArrowheads="1"/>
          </p:cNvSpPr>
          <p:nvPr/>
        </p:nvSpPr>
        <p:spPr bwMode="auto">
          <a:xfrm>
            <a:off x="5691433" y="5456168"/>
            <a:ext cx="2190986"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Campaign Testing &amp; Measurement</a:t>
            </a:r>
            <a:endParaRPr lang="en-US" sz="900" dirty="0">
              <a:solidFill>
                <a:schemeClr val="tx1"/>
              </a:solidFill>
            </a:endParaRPr>
          </a:p>
        </p:txBody>
      </p:sp>
      <p:sp>
        <p:nvSpPr>
          <p:cNvPr id="130" name="Rounded Rectangle 112">
            <a:extLst>
              <a:ext uri="{FF2B5EF4-FFF2-40B4-BE49-F238E27FC236}">
                <a16:creationId xmlns:a16="http://schemas.microsoft.com/office/drawing/2014/main" id="{5C789760-6F30-4D42-A5F3-6F4A75101F58}"/>
              </a:ext>
            </a:extLst>
          </p:cNvPr>
          <p:cNvSpPr>
            <a:spLocks noChangeArrowheads="1"/>
          </p:cNvSpPr>
          <p:nvPr/>
        </p:nvSpPr>
        <p:spPr bwMode="auto">
          <a:xfrm>
            <a:off x="7813393" y="5035578"/>
            <a:ext cx="2727175" cy="351543"/>
          </a:xfrm>
          <a:prstGeom prst="roundRect">
            <a:avLst>
              <a:gd name="adj" fmla="val 16667"/>
            </a:avLst>
          </a:prstGeom>
          <a:solidFill>
            <a:schemeClr val="accent5">
              <a:lumMod val="75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r>
              <a:rPr lang="en-US" sz="900" b="1" dirty="0">
                <a:solidFill>
                  <a:schemeClr val="tx1"/>
                </a:solidFill>
              </a:rPr>
              <a:t>Pilot Campaign Rollout</a:t>
            </a:r>
          </a:p>
        </p:txBody>
      </p:sp>
      <p:sp>
        <p:nvSpPr>
          <p:cNvPr id="131" name="Rectangle 213">
            <a:extLst>
              <a:ext uri="{FF2B5EF4-FFF2-40B4-BE49-F238E27FC236}">
                <a16:creationId xmlns:a16="http://schemas.microsoft.com/office/drawing/2014/main" id="{565DF19A-9F00-9042-BFB2-B9CFD1496F96}"/>
              </a:ext>
            </a:extLst>
          </p:cNvPr>
          <p:cNvSpPr>
            <a:spLocks noChangeArrowheads="1"/>
          </p:cNvSpPr>
          <p:nvPr/>
        </p:nvSpPr>
        <p:spPr bwMode="auto">
          <a:xfrm>
            <a:off x="10656678" y="899450"/>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132" name="TextBox 201">
            <a:extLst>
              <a:ext uri="{FF2B5EF4-FFF2-40B4-BE49-F238E27FC236}">
                <a16:creationId xmlns:a16="http://schemas.microsoft.com/office/drawing/2014/main" id="{2E9941D0-0BB5-D640-8E4C-5FEB15184234}"/>
              </a:ext>
            </a:extLst>
          </p:cNvPr>
          <p:cNvSpPr txBox="1">
            <a:spLocks noChangeArrowheads="1"/>
          </p:cNvSpPr>
          <p:nvPr/>
        </p:nvSpPr>
        <p:spPr bwMode="auto">
          <a:xfrm>
            <a:off x="10655098" y="665477"/>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DECEMBER</a:t>
            </a:r>
          </a:p>
        </p:txBody>
      </p:sp>
      <p:sp>
        <p:nvSpPr>
          <p:cNvPr id="133" name="Rounded Rectangle 112">
            <a:extLst>
              <a:ext uri="{FF2B5EF4-FFF2-40B4-BE49-F238E27FC236}">
                <a16:creationId xmlns:a16="http://schemas.microsoft.com/office/drawing/2014/main" id="{412014C9-3448-3A4E-810B-9D8344BCC0EC}"/>
              </a:ext>
            </a:extLst>
          </p:cNvPr>
          <p:cNvSpPr>
            <a:spLocks noChangeArrowheads="1"/>
          </p:cNvSpPr>
          <p:nvPr/>
        </p:nvSpPr>
        <p:spPr bwMode="auto">
          <a:xfrm>
            <a:off x="9264769" y="5674517"/>
            <a:ext cx="2727174" cy="171156"/>
          </a:xfrm>
          <a:prstGeom prst="roundRect">
            <a:avLst>
              <a:gd name="adj" fmla="val 16667"/>
            </a:avLst>
          </a:prstGeom>
          <a:solidFill>
            <a:schemeClr val="accent5">
              <a:lumMod val="75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134" name="Rounded Rectangle 112">
            <a:extLst>
              <a:ext uri="{FF2B5EF4-FFF2-40B4-BE49-F238E27FC236}">
                <a16:creationId xmlns:a16="http://schemas.microsoft.com/office/drawing/2014/main" id="{F7C554B6-EFDC-864B-9DF1-FE6A012577FC}"/>
              </a:ext>
            </a:extLst>
          </p:cNvPr>
          <p:cNvSpPr>
            <a:spLocks noChangeArrowheads="1"/>
          </p:cNvSpPr>
          <p:nvPr/>
        </p:nvSpPr>
        <p:spPr bwMode="auto">
          <a:xfrm>
            <a:off x="7145853" y="5684692"/>
            <a:ext cx="2190986"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2021 Planning</a:t>
            </a:r>
            <a:endParaRPr lang="en-US" sz="900" dirty="0">
              <a:solidFill>
                <a:schemeClr val="tx1"/>
              </a:solidFill>
            </a:endParaRPr>
          </a:p>
        </p:txBody>
      </p:sp>
    </p:spTree>
    <p:extLst>
      <p:ext uri="{BB962C8B-B14F-4D97-AF65-F5344CB8AC3E}">
        <p14:creationId xmlns:p14="http://schemas.microsoft.com/office/powerpoint/2010/main" val="36432858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299E7E-B2E4-964E-A355-6E22A4304E07}"/>
              </a:ext>
            </a:extLst>
          </p:cNvPr>
          <p:cNvSpPr/>
          <p:nvPr/>
        </p:nvSpPr>
        <p:spPr>
          <a:xfrm>
            <a:off x="518617" y="1457714"/>
            <a:ext cx="1373978" cy="3626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Google Shape;358;p37">
            <a:extLst>
              <a:ext uri="{FF2B5EF4-FFF2-40B4-BE49-F238E27FC236}">
                <a16:creationId xmlns:a16="http://schemas.microsoft.com/office/drawing/2014/main" id="{AF825F0C-9736-DA44-BE90-18A3475CBE73}"/>
              </a:ext>
            </a:extLst>
          </p:cNvPr>
          <p:cNvCxnSpPr>
            <a:cxnSpLocks/>
          </p:cNvCxnSpPr>
          <p:nvPr/>
        </p:nvCxnSpPr>
        <p:spPr>
          <a:xfrm>
            <a:off x="3368428"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sp>
        <p:nvSpPr>
          <p:cNvPr id="54" name="Slide Number Placeholder 1">
            <a:extLst>
              <a:ext uri="{FF2B5EF4-FFF2-40B4-BE49-F238E27FC236}">
                <a16:creationId xmlns:a16="http://schemas.microsoft.com/office/drawing/2014/main" id="{F4885907-C28A-A44A-8891-EE9B5545E170}"/>
              </a:ext>
            </a:extLst>
          </p:cNvPr>
          <p:cNvSpPr>
            <a:spLocks noGrp="1"/>
          </p:cNvSpPr>
          <p:nvPr>
            <p:ph type="sldNum" sz="quarter" idx="12"/>
          </p:nvPr>
        </p:nvSpPr>
        <p:spPr/>
        <p:txBody>
          <a:bodyPr/>
          <a:lstStyle/>
          <a:p>
            <a:fld id="{B15A4BD5-B51F-9048-892F-7599ACE81F82}" type="slidenum">
              <a:rPr lang="en-US" smtClean="0"/>
              <a:pPr/>
              <a:t>33</a:t>
            </a:fld>
            <a:endParaRPr lang="en-US"/>
          </a:p>
        </p:txBody>
      </p:sp>
      <p:sp>
        <p:nvSpPr>
          <p:cNvPr id="55" name="Footer Placeholder 2">
            <a:extLst>
              <a:ext uri="{FF2B5EF4-FFF2-40B4-BE49-F238E27FC236}">
                <a16:creationId xmlns:a16="http://schemas.microsoft.com/office/drawing/2014/main" id="{2D16D4CF-11B0-A342-84E6-C986FD55D831}"/>
              </a:ext>
            </a:extLst>
          </p:cNvPr>
          <p:cNvSpPr>
            <a:spLocks noGrp="1"/>
          </p:cNvSpPr>
          <p:nvPr>
            <p:ph type="ftr" sz="quarter" idx="3"/>
          </p:nvPr>
        </p:nvSpPr>
        <p:spPr/>
        <p:txBody>
          <a:bodyPr/>
          <a:lstStyle/>
          <a:p>
            <a:r>
              <a:rPr lang="en-US"/>
              <a:t>INK-CO.COM  |</a:t>
            </a:r>
          </a:p>
        </p:txBody>
      </p:sp>
      <p:sp>
        <p:nvSpPr>
          <p:cNvPr id="2" name="Title 1"/>
          <p:cNvSpPr>
            <a:spLocks noGrp="1"/>
          </p:cNvSpPr>
          <p:nvPr>
            <p:ph type="title"/>
          </p:nvPr>
        </p:nvSpPr>
        <p:spPr>
          <a:xfrm>
            <a:off x="518617" y="365126"/>
            <a:ext cx="11191164" cy="849525"/>
          </a:xfrm>
        </p:spPr>
        <p:txBody>
          <a:bodyPr/>
          <a:lstStyle/>
          <a:p>
            <a:r>
              <a:rPr lang="en-US" dirty="0"/>
              <a:t>Sample program </a:t>
            </a:r>
            <a:br>
              <a:rPr lang="en-US" dirty="0"/>
            </a:br>
            <a:r>
              <a:rPr lang="en-US" dirty="0"/>
              <a:t>calendar 2020</a:t>
            </a:r>
          </a:p>
        </p:txBody>
      </p:sp>
      <p:cxnSp>
        <p:nvCxnSpPr>
          <p:cNvPr id="93" name="Google Shape;358;p37">
            <a:extLst>
              <a:ext uri="{FF2B5EF4-FFF2-40B4-BE49-F238E27FC236}">
                <a16:creationId xmlns:a16="http://schemas.microsoft.com/office/drawing/2014/main" id="{6B290633-B3C2-9E46-8F70-732BCCC7FDFD}"/>
              </a:ext>
            </a:extLst>
          </p:cNvPr>
          <p:cNvCxnSpPr>
            <a:cxnSpLocks/>
          </p:cNvCxnSpPr>
          <p:nvPr/>
        </p:nvCxnSpPr>
        <p:spPr>
          <a:xfrm>
            <a:off x="9918763"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00" name="Google Shape;358;p37">
            <a:extLst>
              <a:ext uri="{FF2B5EF4-FFF2-40B4-BE49-F238E27FC236}">
                <a16:creationId xmlns:a16="http://schemas.microsoft.com/office/drawing/2014/main" id="{2FEFE532-CF10-2B44-9D6B-80F4CF20D0F4}"/>
              </a:ext>
            </a:extLst>
          </p:cNvPr>
          <p:cNvCxnSpPr>
            <a:cxnSpLocks/>
          </p:cNvCxnSpPr>
          <p:nvPr/>
        </p:nvCxnSpPr>
        <p:spPr>
          <a:xfrm>
            <a:off x="8463133" y="1480461"/>
            <a:ext cx="0" cy="4715096"/>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06" name="Google Shape;358;p37">
            <a:extLst>
              <a:ext uri="{FF2B5EF4-FFF2-40B4-BE49-F238E27FC236}">
                <a16:creationId xmlns:a16="http://schemas.microsoft.com/office/drawing/2014/main" id="{343E15BB-D4C8-9C49-B86A-E7CD44D65EE2}"/>
              </a:ext>
            </a:extLst>
          </p:cNvPr>
          <p:cNvCxnSpPr>
            <a:cxnSpLocks/>
          </p:cNvCxnSpPr>
          <p:nvPr/>
        </p:nvCxnSpPr>
        <p:spPr>
          <a:xfrm>
            <a:off x="7007503" y="1482484"/>
            <a:ext cx="0" cy="4711050"/>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07" name="Google Shape;358;p37">
            <a:extLst>
              <a:ext uri="{FF2B5EF4-FFF2-40B4-BE49-F238E27FC236}">
                <a16:creationId xmlns:a16="http://schemas.microsoft.com/office/drawing/2014/main" id="{4CF73B33-D3C9-7048-B135-75C6E102C4E0}"/>
              </a:ext>
            </a:extLst>
          </p:cNvPr>
          <p:cNvCxnSpPr>
            <a:cxnSpLocks/>
          </p:cNvCxnSpPr>
          <p:nvPr/>
        </p:nvCxnSpPr>
        <p:spPr>
          <a:xfrm>
            <a:off x="5551873" y="1459670"/>
            <a:ext cx="0" cy="4756678"/>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20" name="Google Shape;358;p37">
            <a:extLst>
              <a:ext uri="{FF2B5EF4-FFF2-40B4-BE49-F238E27FC236}">
                <a16:creationId xmlns:a16="http://schemas.microsoft.com/office/drawing/2014/main" id="{A522B530-11F3-8D49-8B10-56379BDBDB5C}"/>
              </a:ext>
            </a:extLst>
          </p:cNvPr>
          <p:cNvCxnSpPr>
            <a:cxnSpLocks/>
          </p:cNvCxnSpPr>
          <p:nvPr/>
        </p:nvCxnSpPr>
        <p:spPr>
          <a:xfrm>
            <a:off x="2640613" y="1474082"/>
            <a:ext cx="0" cy="4727855"/>
          </a:xfrm>
          <a:prstGeom prst="straightConnector1">
            <a:avLst/>
          </a:prstGeom>
          <a:noFill/>
          <a:ln w="12700" cap="flat" cmpd="sng">
            <a:solidFill>
              <a:srgbClr val="262626">
                <a:alpha val="29411"/>
              </a:srgbClr>
            </a:solidFill>
            <a:prstDash val="solid"/>
            <a:round/>
            <a:headEnd type="none" w="sm" len="sm"/>
            <a:tailEnd type="none" w="sm" len="sm"/>
          </a:ln>
        </p:spPr>
      </p:cxnSp>
      <p:sp>
        <p:nvSpPr>
          <p:cNvPr id="3" name="TextBox 2">
            <a:extLst>
              <a:ext uri="{FF2B5EF4-FFF2-40B4-BE49-F238E27FC236}">
                <a16:creationId xmlns:a16="http://schemas.microsoft.com/office/drawing/2014/main" id="{1C72318D-B45F-0048-BB42-6CBF8DD9B92A}"/>
              </a:ext>
            </a:extLst>
          </p:cNvPr>
          <p:cNvSpPr txBox="1"/>
          <p:nvPr/>
        </p:nvSpPr>
        <p:spPr>
          <a:xfrm>
            <a:off x="2721012" y="1180772"/>
            <a:ext cx="569590"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JAN</a:t>
            </a:r>
            <a:endParaRPr lang="en-US" sz="1200" dirty="0">
              <a:solidFill>
                <a:schemeClr val="accent4"/>
              </a:solidFill>
              <a:latin typeface="Brandon Grotesque" panose="020B0503020203060202" pitchFamily="34" charset="77"/>
            </a:endParaRPr>
          </a:p>
        </p:txBody>
      </p:sp>
      <p:sp>
        <p:nvSpPr>
          <p:cNvPr id="44" name="Google Shape;367;p37">
            <a:extLst>
              <a:ext uri="{FF2B5EF4-FFF2-40B4-BE49-F238E27FC236}">
                <a16:creationId xmlns:a16="http://schemas.microsoft.com/office/drawing/2014/main" id="{30529770-C718-D742-BB0F-BE1360B45DD4}"/>
              </a:ext>
            </a:extLst>
          </p:cNvPr>
          <p:cNvSpPr/>
          <p:nvPr/>
        </p:nvSpPr>
        <p:spPr>
          <a:xfrm>
            <a:off x="638701" y="4550750"/>
            <a:ext cx="1785036" cy="457200"/>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marL="0" marR="0" lvl="0" indent="0" algn="r" rtl="0">
              <a:lnSpc>
                <a:spcPct val="100000"/>
              </a:lnSpc>
              <a:spcBef>
                <a:spcPts val="0"/>
              </a:spcBef>
              <a:spcAft>
                <a:spcPts val="0"/>
              </a:spcAft>
              <a:buClr>
                <a:schemeClr val="dk1"/>
              </a:buClr>
              <a:buSzPts val="978"/>
              <a:buFont typeface="Arial"/>
              <a:buNone/>
            </a:pPr>
            <a:r>
              <a:rPr lang="en-US" sz="1200" b="1" dirty="0">
                <a:solidFill>
                  <a:schemeClr val="accent4"/>
                </a:solidFill>
                <a:latin typeface="Brandon Grotesque" panose="020B0503020203060202" pitchFamily="34" charset="77"/>
                <a:ea typeface="Arial"/>
                <a:cs typeface="Arial"/>
                <a:sym typeface="Arial"/>
              </a:rPr>
              <a:t>INTEGRATED PROGRAM</a:t>
            </a:r>
          </a:p>
          <a:p>
            <a:pPr marL="0" marR="0" lvl="0" indent="0" algn="r" rtl="0">
              <a:lnSpc>
                <a:spcPct val="100000"/>
              </a:lnSpc>
              <a:spcBef>
                <a:spcPts val="0"/>
              </a:spcBef>
              <a:spcAft>
                <a:spcPts val="0"/>
              </a:spcAft>
              <a:buClr>
                <a:schemeClr val="dk1"/>
              </a:buClr>
              <a:buSzPts val="978"/>
              <a:buFont typeface="Arial"/>
              <a:buNone/>
            </a:pPr>
            <a:r>
              <a:rPr lang="en-US" sz="1200" b="1" dirty="0">
                <a:solidFill>
                  <a:schemeClr val="accent4"/>
                </a:solidFill>
                <a:latin typeface="Brandon Grotesque" panose="020B0503020203060202" pitchFamily="34" charset="77"/>
                <a:ea typeface="Arial"/>
                <a:cs typeface="Arial"/>
                <a:sym typeface="Arial"/>
              </a:rPr>
              <a:t>MANAGEMENT  </a:t>
            </a:r>
            <a:endParaRPr lang="en-US" sz="1200" b="1" i="0" u="none" strike="noStrike" cap="none" dirty="0">
              <a:solidFill>
                <a:schemeClr val="accent4"/>
              </a:solidFill>
              <a:latin typeface="Brandon Grotesque" panose="020B0503020203060202" pitchFamily="34" charset="77"/>
              <a:ea typeface="Arial"/>
              <a:cs typeface="Arial"/>
              <a:sym typeface="Arial"/>
            </a:endParaRPr>
          </a:p>
        </p:txBody>
      </p:sp>
      <p:sp>
        <p:nvSpPr>
          <p:cNvPr id="45" name="Google Shape;372;p37">
            <a:extLst>
              <a:ext uri="{FF2B5EF4-FFF2-40B4-BE49-F238E27FC236}">
                <a16:creationId xmlns:a16="http://schemas.microsoft.com/office/drawing/2014/main" id="{570C0AC6-6F34-EA49-8972-FCE36711F198}"/>
              </a:ext>
            </a:extLst>
          </p:cNvPr>
          <p:cNvSpPr/>
          <p:nvPr/>
        </p:nvSpPr>
        <p:spPr>
          <a:xfrm>
            <a:off x="620719" y="2186412"/>
            <a:ext cx="1814291" cy="457200"/>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algn="r">
              <a:buClr>
                <a:schemeClr val="dk1"/>
              </a:buClr>
              <a:buSzPts val="978"/>
            </a:pPr>
            <a:r>
              <a:rPr lang="en-US" sz="1200" b="1" dirty="0">
                <a:solidFill>
                  <a:schemeClr val="accent4"/>
                </a:solidFill>
                <a:latin typeface="Brandon Grotesque" panose="020B0503020203060202" pitchFamily="34" charset="77"/>
                <a:cs typeface="Arial"/>
                <a:sym typeface="Arial"/>
              </a:rPr>
              <a:t>ACTIVITIES</a:t>
            </a:r>
          </a:p>
        </p:txBody>
      </p:sp>
      <p:sp>
        <p:nvSpPr>
          <p:cNvPr id="46" name="Google Shape;372;p37">
            <a:extLst>
              <a:ext uri="{FF2B5EF4-FFF2-40B4-BE49-F238E27FC236}">
                <a16:creationId xmlns:a16="http://schemas.microsoft.com/office/drawing/2014/main" id="{86148975-8E5B-FC44-8092-5FCE5B243999}"/>
              </a:ext>
            </a:extLst>
          </p:cNvPr>
          <p:cNvSpPr/>
          <p:nvPr/>
        </p:nvSpPr>
        <p:spPr>
          <a:xfrm>
            <a:off x="615829" y="1574173"/>
            <a:ext cx="1819181" cy="457200"/>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marL="0" marR="0" lvl="0" indent="0" algn="r" rtl="0">
              <a:lnSpc>
                <a:spcPct val="100000"/>
              </a:lnSpc>
              <a:spcBef>
                <a:spcPts val="0"/>
              </a:spcBef>
              <a:spcAft>
                <a:spcPts val="0"/>
              </a:spcAft>
              <a:buClr>
                <a:schemeClr val="dk1"/>
              </a:buClr>
              <a:buSzPts val="978"/>
              <a:buFont typeface="Arial"/>
              <a:buNone/>
            </a:pPr>
            <a:r>
              <a:rPr lang="en-US" sz="1200" b="1" dirty="0">
                <a:solidFill>
                  <a:schemeClr val="accent4"/>
                </a:solidFill>
                <a:latin typeface="Brandon Grotesque" panose="020B0503020203060202" pitchFamily="34" charset="77"/>
                <a:ea typeface="Arial"/>
                <a:cs typeface="Arial"/>
                <a:sym typeface="Arial"/>
              </a:rPr>
              <a:t>TOPLINE STRATEGY</a:t>
            </a:r>
            <a:endParaRPr lang="en-US" sz="1200" b="1" i="0" u="none" strike="noStrike" cap="none" dirty="0">
              <a:solidFill>
                <a:schemeClr val="accent4"/>
              </a:solidFill>
              <a:latin typeface="Brandon Grotesque" panose="020B0503020203060202" pitchFamily="34" charset="77"/>
              <a:ea typeface="Arial"/>
              <a:cs typeface="Arial"/>
              <a:sym typeface="Arial"/>
            </a:endParaRPr>
          </a:p>
        </p:txBody>
      </p:sp>
      <p:cxnSp>
        <p:nvCxnSpPr>
          <p:cNvPr id="48" name="Google Shape;358;p37">
            <a:extLst>
              <a:ext uri="{FF2B5EF4-FFF2-40B4-BE49-F238E27FC236}">
                <a16:creationId xmlns:a16="http://schemas.microsoft.com/office/drawing/2014/main" id="{CDF8E786-C847-9A46-B439-1F36E9AF6F0B}"/>
              </a:ext>
            </a:extLst>
          </p:cNvPr>
          <p:cNvCxnSpPr>
            <a:cxnSpLocks/>
          </p:cNvCxnSpPr>
          <p:nvPr/>
        </p:nvCxnSpPr>
        <p:spPr>
          <a:xfrm>
            <a:off x="9190948"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53" name="Google Shape;358;p37">
            <a:extLst>
              <a:ext uri="{FF2B5EF4-FFF2-40B4-BE49-F238E27FC236}">
                <a16:creationId xmlns:a16="http://schemas.microsoft.com/office/drawing/2014/main" id="{DA1B73A8-CAA6-DA4A-BAF0-9672CE4B519A}"/>
              </a:ext>
            </a:extLst>
          </p:cNvPr>
          <p:cNvCxnSpPr>
            <a:cxnSpLocks/>
          </p:cNvCxnSpPr>
          <p:nvPr/>
        </p:nvCxnSpPr>
        <p:spPr>
          <a:xfrm>
            <a:off x="7735318"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56" name="Google Shape;358;p37">
            <a:extLst>
              <a:ext uri="{FF2B5EF4-FFF2-40B4-BE49-F238E27FC236}">
                <a16:creationId xmlns:a16="http://schemas.microsoft.com/office/drawing/2014/main" id="{A1058920-87DA-B841-8248-7775D1112870}"/>
              </a:ext>
            </a:extLst>
          </p:cNvPr>
          <p:cNvCxnSpPr>
            <a:cxnSpLocks/>
          </p:cNvCxnSpPr>
          <p:nvPr/>
        </p:nvCxnSpPr>
        <p:spPr>
          <a:xfrm>
            <a:off x="4096243"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57" name="Google Shape;358;p37">
            <a:extLst>
              <a:ext uri="{FF2B5EF4-FFF2-40B4-BE49-F238E27FC236}">
                <a16:creationId xmlns:a16="http://schemas.microsoft.com/office/drawing/2014/main" id="{A759FC80-0A16-C443-BE49-A0F4FEB7DEF0}"/>
              </a:ext>
            </a:extLst>
          </p:cNvPr>
          <p:cNvCxnSpPr>
            <a:cxnSpLocks/>
          </p:cNvCxnSpPr>
          <p:nvPr/>
        </p:nvCxnSpPr>
        <p:spPr>
          <a:xfrm>
            <a:off x="4824058"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58" name="Google Shape;358;p37">
            <a:extLst>
              <a:ext uri="{FF2B5EF4-FFF2-40B4-BE49-F238E27FC236}">
                <a16:creationId xmlns:a16="http://schemas.microsoft.com/office/drawing/2014/main" id="{4F29435C-1655-564F-BAD3-B29F65A9B2A4}"/>
              </a:ext>
            </a:extLst>
          </p:cNvPr>
          <p:cNvCxnSpPr>
            <a:cxnSpLocks/>
          </p:cNvCxnSpPr>
          <p:nvPr/>
        </p:nvCxnSpPr>
        <p:spPr>
          <a:xfrm>
            <a:off x="6279688"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59" name="Google Shape;358;p37">
            <a:extLst>
              <a:ext uri="{FF2B5EF4-FFF2-40B4-BE49-F238E27FC236}">
                <a16:creationId xmlns:a16="http://schemas.microsoft.com/office/drawing/2014/main" id="{C2F5AAC0-8B27-7643-A6F2-8BBD604A5057}"/>
              </a:ext>
            </a:extLst>
          </p:cNvPr>
          <p:cNvCxnSpPr>
            <a:cxnSpLocks/>
          </p:cNvCxnSpPr>
          <p:nvPr/>
        </p:nvCxnSpPr>
        <p:spPr>
          <a:xfrm>
            <a:off x="10646578"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sp>
        <p:nvSpPr>
          <p:cNvPr id="62" name="TextBox 61">
            <a:extLst>
              <a:ext uri="{FF2B5EF4-FFF2-40B4-BE49-F238E27FC236}">
                <a16:creationId xmlns:a16="http://schemas.microsoft.com/office/drawing/2014/main" id="{DF33F14E-7876-3B43-A849-A59FCF30BE77}"/>
              </a:ext>
            </a:extLst>
          </p:cNvPr>
          <p:cNvSpPr txBox="1"/>
          <p:nvPr/>
        </p:nvSpPr>
        <p:spPr>
          <a:xfrm>
            <a:off x="3438852" y="1180772"/>
            <a:ext cx="569590"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FEB</a:t>
            </a:r>
            <a:endParaRPr lang="en-US" sz="1200" dirty="0">
              <a:solidFill>
                <a:schemeClr val="accent4"/>
              </a:solidFill>
              <a:latin typeface="Brandon Grotesque" panose="020B0503020203060202" pitchFamily="34" charset="77"/>
            </a:endParaRPr>
          </a:p>
        </p:txBody>
      </p:sp>
      <p:sp>
        <p:nvSpPr>
          <p:cNvPr id="64" name="TextBox 63">
            <a:extLst>
              <a:ext uri="{FF2B5EF4-FFF2-40B4-BE49-F238E27FC236}">
                <a16:creationId xmlns:a16="http://schemas.microsoft.com/office/drawing/2014/main" id="{06330F9D-8613-9F43-9BFF-93DE31B5D509}"/>
              </a:ext>
            </a:extLst>
          </p:cNvPr>
          <p:cNvSpPr txBox="1"/>
          <p:nvPr/>
        </p:nvSpPr>
        <p:spPr>
          <a:xfrm>
            <a:off x="4165855" y="1180772"/>
            <a:ext cx="634719"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MAR</a:t>
            </a:r>
            <a:endParaRPr lang="en-US" sz="1200" dirty="0">
              <a:solidFill>
                <a:schemeClr val="accent4"/>
              </a:solidFill>
              <a:latin typeface="Brandon Grotesque" panose="020B0503020203060202" pitchFamily="34" charset="77"/>
            </a:endParaRPr>
          </a:p>
        </p:txBody>
      </p:sp>
      <p:sp>
        <p:nvSpPr>
          <p:cNvPr id="67" name="TextBox 66">
            <a:extLst>
              <a:ext uri="{FF2B5EF4-FFF2-40B4-BE49-F238E27FC236}">
                <a16:creationId xmlns:a16="http://schemas.microsoft.com/office/drawing/2014/main" id="{14723B06-2909-E446-A5FF-D7FDA0BE56EC}"/>
              </a:ext>
            </a:extLst>
          </p:cNvPr>
          <p:cNvSpPr txBox="1"/>
          <p:nvPr/>
        </p:nvSpPr>
        <p:spPr>
          <a:xfrm>
            <a:off x="7099667" y="1172075"/>
            <a:ext cx="638687" cy="334183"/>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JULY</a:t>
            </a:r>
            <a:endParaRPr lang="en-US" sz="1200" dirty="0">
              <a:solidFill>
                <a:schemeClr val="accent4"/>
              </a:solidFill>
              <a:latin typeface="Brandon Grotesque" panose="020B0503020203060202" pitchFamily="34" charset="77"/>
            </a:endParaRPr>
          </a:p>
        </p:txBody>
      </p:sp>
      <p:sp>
        <p:nvSpPr>
          <p:cNvPr id="68" name="TextBox 67">
            <a:extLst>
              <a:ext uri="{FF2B5EF4-FFF2-40B4-BE49-F238E27FC236}">
                <a16:creationId xmlns:a16="http://schemas.microsoft.com/office/drawing/2014/main" id="{03E651D9-CF02-4541-B8D5-8DF896C1748D}"/>
              </a:ext>
            </a:extLst>
          </p:cNvPr>
          <p:cNvSpPr txBox="1"/>
          <p:nvPr/>
        </p:nvSpPr>
        <p:spPr>
          <a:xfrm>
            <a:off x="9245516" y="1180772"/>
            <a:ext cx="569590" cy="316789"/>
          </a:xfrm>
          <a:prstGeom prst="rect">
            <a:avLst/>
          </a:prstGeom>
          <a:noFill/>
        </p:spPr>
        <p:txBody>
          <a:bodyPr wrap="square" rtlCol="0">
            <a:noAutofit/>
          </a:bodyPr>
          <a:lstStyle/>
          <a:p>
            <a:pPr algn="ctr"/>
            <a:r>
              <a:rPr lang="en-US" sz="1200" b="1" dirty="0">
                <a:solidFill>
                  <a:schemeClr val="accent4"/>
                </a:solidFill>
                <a:latin typeface="Brandon Grotesque" panose="020B0503020203060202" pitchFamily="34" charset="77"/>
              </a:rPr>
              <a:t>OCT</a:t>
            </a:r>
          </a:p>
        </p:txBody>
      </p:sp>
      <p:sp>
        <p:nvSpPr>
          <p:cNvPr id="69" name="TextBox 68">
            <a:extLst>
              <a:ext uri="{FF2B5EF4-FFF2-40B4-BE49-F238E27FC236}">
                <a16:creationId xmlns:a16="http://schemas.microsoft.com/office/drawing/2014/main" id="{4D2E5CF9-5909-564B-B96A-ECCA84EDBF0D}"/>
              </a:ext>
            </a:extLst>
          </p:cNvPr>
          <p:cNvSpPr txBox="1"/>
          <p:nvPr/>
        </p:nvSpPr>
        <p:spPr>
          <a:xfrm>
            <a:off x="9961815" y="1172075"/>
            <a:ext cx="684763" cy="334183"/>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NOV</a:t>
            </a:r>
            <a:endParaRPr lang="en-US" sz="1200" dirty="0">
              <a:solidFill>
                <a:schemeClr val="accent4"/>
              </a:solidFill>
              <a:latin typeface="Brandon Grotesque" panose="020B0503020203060202" pitchFamily="34" charset="77"/>
            </a:endParaRPr>
          </a:p>
        </p:txBody>
      </p:sp>
      <p:sp>
        <p:nvSpPr>
          <p:cNvPr id="70" name="TextBox 69">
            <a:extLst>
              <a:ext uri="{FF2B5EF4-FFF2-40B4-BE49-F238E27FC236}">
                <a16:creationId xmlns:a16="http://schemas.microsoft.com/office/drawing/2014/main" id="{768A1B81-235D-A945-ABD1-B1AAAAE72F74}"/>
              </a:ext>
            </a:extLst>
          </p:cNvPr>
          <p:cNvSpPr txBox="1"/>
          <p:nvPr/>
        </p:nvSpPr>
        <p:spPr>
          <a:xfrm>
            <a:off x="8582926" y="1180772"/>
            <a:ext cx="569590"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SEP</a:t>
            </a:r>
            <a:endParaRPr lang="en-US" sz="1200" dirty="0">
              <a:solidFill>
                <a:schemeClr val="accent4"/>
              </a:solidFill>
              <a:latin typeface="Brandon Grotesque" panose="020B0503020203060202" pitchFamily="34" charset="77"/>
            </a:endParaRPr>
          </a:p>
        </p:txBody>
      </p:sp>
      <p:sp>
        <p:nvSpPr>
          <p:cNvPr id="71" name="TextBox 70">
            <a:extLst>
              <a:ext uri="{FF2B5EF4-FFF2-40B4-BE49-F238E27FC236}">
                <a16:creationId xmlns:a16="http://schemas.microsoft.com/office/drawing/2014/main" id="{40E065A1-E98F-7E47-BFFA-64B7A2391585}"/>
              </a:ext>
            </a:extLst>
          </p:cNvPr>
          <p:cNvSpPr txBox="1"/>
          <p:nvPr/>
        </p:nvSpPr>
        <p:spPr>
          <a:xfrm>
            <a:off x="4913037" y="1180772"/>
            <a:ext cx="569590"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APR</a:t>
            </a:r>
            <a:endParaRPr lang="en-US" sz="1200" dirty="0">
              <a:solidFill>
                <a:schemeClr val="accent4"/>
              </a:solidFill>
              <a:latin typeface="Brandon Grotesque" panose="020B0503020203060202" pitchFamily="34" charset="77"/>
            </a:endParaRPr>
          </a:p>
        </p:txBody>
      </p:sp>
      <p:sp>
        <p:nvSpPr>
          <p:cNvPr id="72" name="TextBox 71">
            <a:extLst>
              <a:ext uri="{FF2B5EF4-FFF2-40B4-BE49-F238E27FC236}">
                <a16:creationId xmlns:a16="http://schemas.microsoft.com/office/drawing/2014/main" id="{14B81AD6-8381-9045-89A1-D8D95EEC3797}"/>
              </a:ext>
            </a:extLst>
          </p:cNvPr>
          <p:cNvSpPr txBox="1"/>
          <p:nvPr/>
        </p:nvSpPr>
        <p:spPr>
          <a:xfrm>
            <a:off x="5560221" y="1180772"/>
            <a:ext cx="716295"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MAY</a:t>
            </a:r>
            <a:endParaRPr lang="en-US" sz="1200" dirty="0">
              <a:solidFill>
                <a:schemeClr val="accent4"/>
              </a:solidFill>
              <a:latin typeface="Brandon Grotesque" panose="020B0503020203060202" pitchFamily="34" charset="77"/>
            </a:endParaRPr>
          </a:p>
        </p:txBody>
      </p:sp>
      <p:sp>
        <p:nvSpPr>
          <p:cNvPr id="73" name="TextBox 72">
            <a:extLst>
              <a:ext uri="{FF2B5EF4-FFF2-40B4-BE49-F238E27FC236}">
                <a16:creationId xmlns:a16="http://schemas.microsoft.com/office/drawing/2014/main" id="{64495738-50C4-A848-8E29-20E8F29920D3}"/>
              </a:ext>
            </a:extLst>
          </p:cNvPr>
          <p:cNvSpPr txBox="1"/>
          <p:nvPr/>
        </p:nvSpPr>
        <p:spPr>
          <a:xfrm>
            <a:off x="6304662" y="1172075"/>
            <a:ext cx="716296" cy="334183"/>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JUNE</a:t>
            </a:r>
            <a:endParaRPr lang="en-US" sz="1200" dirty="0">
              <a:solidFill>
                <a:schemeClr val="accent4"/>
              </a:solidFill>
              <a:latin typeface="Brandon Grotesque" panose="020B0503020203060202" pitchFamily="34" charset="77"/>
            </a:endParaRPr>
          </a:p>
        </p:txBody>
      </p:sp>
      <p:sp>
        <p:nvSpPr>
          <p:cNvPr id="74" name="TextBox 73">
            <a:extLst>
              <a:ext uri="{FF2B5EF4-FFF2-40B4-BE49-F238E27FC236}">
                <a16:creationId xmlns:a16="http://schemas.microsoft.com/office/drawing/2014/main" id="{35FF7FA0-89B6-4041-A756-682580B83CC7}"/>
              </a:ext>
            </a:extLst>
          </p:cNvPr>
          <p:cNvSpPr txBox="1"/>
          <p:nvPr/>
        </p:nvSpPr>
        <p:spPr>
          <a:xfrm>
            <a:off x="7824941" y="1180772"/>
            <a:ext cx="569590" cy="316789"/>
          </a:xfrm>
          <a:prstGeom prst="rect">
            <a:avLst/>
          </a:prstGeom>
          <a:noFill/>
        </p:spPr>
        <p:txBody>
          <a:bodyPr wrap="square" rtlCol="0">
            <a:noAutofit/>
          </a:bodyPr>
          <a:lstStyle/>
          <a:p>
            <a:pPr algn="ctr"/>
            <a:r>
              <a:rPr lang="en-US" sz="1200" b="1" dirty="0">
                <a:solidFill>
                  <a:schemeClr val="accent4"/>
                </a:solidFill>
                <a:latin typeface="Brandon Grotesque" panose="020B0503020203060202" pitchFamily="34" charset="77"/>
              </a:rPr>
              <a:t>AUG</a:t>
            </a:r>
          </a:p>
        </p:txBody>
      </p:sp>
      <p:sp>
        <p:nvSpPr>
          <p:cNvPr id="75" name="TextBox 74">
            <a:extLst>
              <a:ext uri="{FF2B5EF4-FFF2-40B4-BE49-F238E27FC236}">
                <a16:creationId xmlns:a16="http://schemas.microsoft.com/office/drawing/2014/main" id="{6F4A2B73-1A4F-6848-9650-C76A3694B097}"/>
              </a:ext>
            </a:extLst>
          </p:cNvPr>
          <p:cNvSpPr txBox="1"/>
          <p:nvPr/>
        </p:nvSpPr>
        <p:spPr>
          <a:xfrm>
            <a:off x="10755724" y="1180772"/>
            <a:ext cx="569590"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DEC</a:t>
            </a:r>
          </a:p>
        </p:txBody>
      </p:sp>
      <p:sp>
        <p:nvSpPr>
          <p:cNvPr id="76" name="Google Shape;369;p37">
            <a:extLst>
              <a:ext uri="{FF2B5EF4-FFF2-40B4-BE49-F238E27FC236}">
                <a16:creationId xmlns:a16="http://schemas.microsoft.com/office/drawing/2014/main" id="{A7FD771C-379F-464E-B147-5542FE54B4C7}"/>
              </a:ext>
            </a:extLst>
          </p:cNvPr>
          <p:cNvSpPr/>
          <p:nvPr/>
        </p:nvSpPr>
        <p:spPr>
          <a:xfrm>
            <a:off x="2908837" y="4550750"/>
            <a:ext cx="846555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latin typeface="Brandon Grotesque" panose="020B0503020203060202" pitchFamily="34" charset="77"/>
                <a:ea typeface="Arial"/>
                <a:cs typeface="Arial"/>
                <a:sym typeface="Arial"/>
              </a:rPr>
              <a:t>Company news, earnings, events and awards activity, IR, AR and other ongoing comms program activities. </a:t>
            </a:r>
          </a:p>
          <a:p>
            <a:pPr lvl="0" algn="ctr">
              <a:buClr>
                <a:schemeClr val="dk1"/>
              </a:buClr>
              <a:buSzPts val="978"/>
            </a:pPr>
            <a:r>
              <a:rPr lang="en-US" sz="1200" dirty="0">
                <a:latin typeface="Brandon Grotesque" panose="020B0503020203060202" pitchFamily="34" charset="77"/>
                <a:ea typeface="Arial"/>
                <a:cs typeface="Arial"/>
                <a:sym typeface="Arial"/>
              </a:rPr>
              <a:t>All should feed up to the overall company goals and pivot</a:t>
            </a:r>
            <a:endParaRPr sz="1200" b="0" i="0" u="none" strike="sngStrike" cap="none" dirty="0">
              <a:latin typeface="Brandon Grotesque" panose="020B0503020203060202" pitchFamily="34" charset="77"/>
              <a:ea typeface="Arial"/>
              <a:cs typeface="Arial"/>
              <a:sym typeface="Arial"/>
            </a:endParaRPr>
          </a:p>
        </p:txBody>
      </p:sp>
      <p:sp>
        <p:nvSpPr>
          <p:cNvPr id="77" name="Google Shape;372;p37">
            <a:extLst>
              <a:ext uri="{FF2B5EF4-FFF2-40B4-BE49-F238E27FC236}">
                <a16:creationId xmlns:a16="http://schemas.microsoft.com/office/drawing/2014/main" id="{C424EBB2-E8F7-4144-9EFC-C9140FA41AB8}"/>
              </a:ext>
            </a:extLst>
          </p:cNvPr>
          <p:cNvSpPr/>
          <p:nvPr/>
        </p:nvSpPr>
        <p:spPr>
          <a:xfrm>
            <a:off x="3003311" y="2186412"/>
            <a:ext cx="1907372" cy="833482"/>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No consumer left behind research and content development</a:t>
            </a:r>
          </a:p>
        </p:txBody>
      </p:sp>
      <p:sp>
        <p:nvSpPr>
          <p:cNvPr id="78" name="Google Shape;362;p37">
            <a:extLst>
              <a:ext uri="{FF2B5EF4-FFF2-40B4-BE49-F238E27FC236}">
                <a16:creationId xmlns:a16="http://schemas.microsoft.com/office/drawing/2014/main" id="{F0D2B027-CDFB-3C4F-A2F8-437F8927A137}"/>
              </a:ext>
            </a:extLst>
          </p:cNvPr>
          <p:cNvSpPr/>
          <p:nvPr/>
        </p:nvSpPr>
        <p:spPr>
          <a:xfrm>
            <a:off x="5145788" y="2186412"/>
            <a:ext cx="833483" cy="1120995"/>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Consumer research push </a:t>
            </a:r>
          </a:p>
        </p:txBody>
      </p:sp>
      <p:sp>
        <p:nvSpPr>
          <p:cNvPr id="81" name="Google Shape;372;p37">
            <a:extLst>
              <a:ext uri="{FF2B5EF4-FFF2-40B4-BE49-F238E27FC236}">
                <a16:creationId xmlns:a16="http://schemas.microsoft.com/office/drawing/2014/main" id="{7E62795A-543E-FD47-93D8-54113CD8E4C5}"/>
              </a:ext>
            </a:extLst>
          </p:cNvPr>
          <p:cNvSpPr/>
          <p:nvPr/>
        </p:nvSpPr>
        <p:spPr>
          <a:xfrm>
            <a:off x="7007499" y="2186412"/>
            <a:ext cx="2057400" cy="54864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Media push</a:t>
            </a:r>
            <a:r>
              <a:rPr lang="en-US" sz="1200" b="0" i="0" u="none" strike="noStrike" cap="none" dirty="0">
                <a:solidFill>
                  <a:schemeClr val="dk1"/>
                </a:solidFill>
                <a:latin typeface="Brandon Grotesque" panose="020B0503020203060202" pitchFamily="34" charset="77"/>
                <a:ea typeface="Arial"/>
                <a:cs typeface="Arial"/>
                <a:sym typeface="Arial"/>
              </a:rPr>
              <a:t>/</a:t>
            </a:r>
          </a:p>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Q</a:t>
            </a:r>
            <a:r>
              <a:rPr lang="en-US" sz="1200" b="0" i="0" u="none" strike="noStrike" cap="none" dirty="0">
                <a:solidFill>
                  <a:schemeClr val="dk1"/>
                </a:solidFill>
                <a:latin typeface="Brandon Grotesque" panose="020B0503020203060202" pitchFamily="34" charset="77"/>
                <a:ea typeface="Arial"/>
                <a:cs typeface="Arial"/>
                <a:sym typeface="Arial"/>
              </a:rPr>
              <a:t>uote to Pay outreach </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82" name="Google Shape;362;p37">
            <a:extLst>
              <a:ext uri="{FF2B5EF4-FFF2-40B4-BE49-F238E27FC236}">
                <a16:creationId xmlns:a16="http://schemas.microsoft.com/office/drawing/2014/main" id="{F1087C0B-AC78-C54F-A6A4-EC8CB94BAFA6}"/>
              </a:ext>
            </a:extLst>
          </p:cNvPr>
          <p:cNvSpPr/>
          <p:nvPr/>
        </p:nvSpPr>
        <p:spPr>
          <a:xfrm>
            <a:off x="7005896" y="3998639"/>
            <a:ext cx="4206311" cy="36576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Social/Partner support</a:t>
            </a:r>
          </a:p>
        </p:txBody>
      </p:sp>
      <p:sp>
        <p:nvSpPr>
          <p:cNvPr id="83" name="Google Shape;364;p37">
            <a:extLst>
              <a:ext uri="{FF2B5EF4-FFF2-40B4-BE49-F238E27FC236}">
                <a16:creationId xmlns:a16="http://schemas.microsoft.com/office/drawing/2014/main" id="{3AC380F9-0638-6F47-979D-26B498D9CBB3}"/>
              </a:ext>
            </a:extLst>
          </p:cNvPr>
          <p:cNvSpPr/>
          <p:nvPr/>
        </p:nvSpPr>
        <p:spPr>
          <a:xfrm>
            <a:off x="614343" y="5172458"/>
            <a:ext cx="1815458" cy="457200"/>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algn="r">
              <a:buClr>
                <a:schemeClr val="dk1"/>
              </a:buClr>
              <a:buSzPts val="978"/>
            </a:pPr>
            <a:r>
              <a:rPr lang="en-US" sz="1200" b="1" dirty="0">
                <a:solidFill>
                  <a:schemeClr val="accent4"/>
                </a:solidFill>
                <a:latin typeface="Brandon Grotesque" panose="020B0503020203060202" pitchFamily="34" charset="77"/>
                <a:cs typeface="Arial"/>
                <a:sym typeface="Arial"/>
              </a:rPr>
              <a:t>KEY MOMEMENTS</a:t>
            </a:r>
          </a:p>
        </p:txBody>
      </p:sp>
      <p:sp>
        <p:nvSpPr>
          <p:cNvPr id="84" name="Google Shape;362;p37">
            <a:extLst>
              <a:ext uri="{FF2B5EF4-FFF2-40B4-BE49-F238E27FC236}">
                <a16:creationId xmlns:a16="http://schemas.microsoft.com/office/drawing/2014/main" id="{391110AB-AAF8-C949-859C-6974008195F7}"/>
              </a:ext>
            </a:extLst>
          </p:cNvPr>
          <p:cNvSpPr/>
          <p:nvPr/>
        </p:nvSpPr>
        <p:spPr>
          <a:xfrm>
            <a:off x="6151105" y="2832961"/>
            <a:ext cx="117838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Develop Remove Friction content</a:t>
            </a:r>
          </a:p>
        </p:txBody>
      </p:sp>
      <p:sp>
        <p:nvSpPr>
          <p:cNvPr id="85" name="Google Shape;362;p37">
            <a:extLst>
              <a:ext uri="{FF2B5EF4-FFF2-40B4-BE49-F238E27FC236}">
                <a16:creationId xmlns:a16="http://schemas.microsoft.com/office/drawing/2014/main" id="{E67FEC49-8E29-1044-8FAB-35C858A58BEA}"/>
              </a:ext>
            </a:extLst>
          </p:cNvPr>
          <p:cNvSpPr/>
          <p:nvPr/>
        </p:nvSpPr>
        <p:spPr>
          <a:xfrm>
            <a:off x="7012765" y="1574173"/>
            <a:ext cx="205740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Remove Friction</a:t>
            </a:r>
          </a:p>
        </p:txBody>
      </p:sp>
      <p:sp>
        <p:nvSpPr>
          <p:cNvPr id="86" name="Google Shape;372;p37">
            <a:extLst>
              <a:ext uri="{FF2B5EF4-FFF2-40B4-BE49-F238E27FC236}">
                <a16:creationId xmlns:a16="http://schemas.microsoft.com/office/drawing/2014/main" id="{71A791E2-8A8E-F54E-BED3-B95F0FDAADA0}"/>
              </a:ext>
            </a:extLst>
          </p:cNvPr>
          <p:cNvSpPr/>
          <p:nvPr/>
        </p:nvSpPr>
        <p:spPr>
          <a:xfrm>
            <a:off x="2976830" y="1574173"/>
            <a:ext cx="384470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Champion the Consumer</a:t>
            </a:r>
          </a:p>
        </p:txBody>
      </p:sp>
      <p:sp>
        <p:nvSpPr>
          <p:cNvPr id="87" name="Google Shape;372;p37">
            <a:extLst>
              <a:ext uri="{FF2B5EF4-FFF2-40B4-BE49-F238E27FC236}">
                <a16:creationId xmlns:a16="http://schemas.microsoft.com/office/drawing/2014/main" id="{5BAD60D9-35D1-4141-BA1B-041F47DD7AA6}"/>
              </a:ext>
            </a:extLst>
          </p:cNvPr>
          <p:cNvSpPr/>
          <p:nvPr/>
        </p:nvSpPr>
        <p:spPr>
          <a:xfrm>
            <a:off x="3987916" y="5172458"/>
            <a:ext cx="914400" cy="457200"/>
          </a:xfrm>
          <a:prstGeom prst="rect">
            <a:avLst/>
          </a:prstGeom>
          <a:solidFill>
            <a:schemeClr val="accent6"/>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One </a:t>
            </a:r>
          </a:p>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Place</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88" name="Google Shape;362;p37">
            <a:extLst>
              <a:ext uri="{FF2B5EF4-FFF2-40B4-BE49-F238E27FC236}">
                <a16:creationId xmlns:a16="http://schemas.microsoft.com/office/drawing/2014/main" id="{3FF4D43C-966D-2A45-8E97-D0910D997390}"/>
              </a:ext>
            </a:extLst>
          </p:cNvPr>
          <p:cNvSpPr/>
          <p:nvPr/>
        </p:nvSpPr>
        <p:spPr>
          <a:xfrm>
            <a:off x="9181844" y="1574173"/>
            <a:ext cx="205740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Customer Inspiration</a:t>
            </a:r>
          </a:p>
        </p:txBody>
      </p:sp>
      <p:sp>
        <p:nvSpPr>
          <p:cNvPr id="90" name="Google Shape;372;p37">
            <a:extLst>
              <a:ext uri="{FF2B5EF4-FFF2-40B4-BE49-F238E27FC236}">
                <a16:creationId xmlns:a16="http://schemas.microsoft.com/office/drawing/2014/main" id="{BEE31243-0FC5-1240-A647-98E7B3B92445}"/>
              </a:ext>
            </a:extLst>
          </p:cNvPr>
          <p:cNvSpPr/>
          <p:nvPr/>
        </p:nvSpPr>
        <p:spPr>
          <a:xfrm>
            <a:off x="9215734" y="2186412"/>
            <a:ext cx="2057400" cy="54864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b="0" i="0" u="none" strike="noStrike" cap="none" dirty="0">
                <a:solidFill>
                  <a:schemeClr val="dk1"/>
                </a:solidFill>
                <a:latin typeface="Brandon Grotesque" panose="020B0503020203060202" pitchFamily="34" charset="77"/>
                <a:ea typeface="Arial"/>
                <a:cs typeface="Arial"/>
                <a:sym typeface="Arial"/>
              </a:rPr>
              <a:t>Media push/ </a:t>
            </a:r>
          </a:p>
          <a:p>
            <a:pPr marL="0" marR="0" lvl="0" indent="0" algn="ctr" rtl="0">
              <a:lnSpc>
                <a:spcPct val="100000"/>
              </a:lnSpc>
              <a:spcBef>
                <a:spcPts val="0"/>
              </a:spcBef>
              <a:spcAft>
                <a:spcPts val="0"/>
              </a:spcAft>
              <a:buClr>
                <a:schemeClr val="dk1"/>
              </a:buClr>
              <a:buSzPts val="978"/>
              <a:buFont typeface="Arial"/>
              <a:buNone/>
            </a:pPr>
            <a:r>
              <a:rPr lang="en-US" sz="1200" b="0" i="0" u="none" strike="noStrike" cap="none" dirty="0">
                <a:solidFill>
                  <a:schemeClr val="dk1"/>
                </a:solidFill>
                <a:latin typeface="Brandon Grotesque" panose="020B0503020203060202" pitchFamily="34" charset="77"/>
                <a:ea typeface="Arial"/>
                <a:cs typeface="Arial"/>
                <a:sym typeface="Arial"/>
              </a:rPr>
              <a:t>TBD announcement</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94" name="Google Shape;362;p37">
            <a:extLst>
              <a:ext uri="{FF2B5EF4-FFF2-40B4-BE49-F238E27FC236}">
                <a16:creationId xmlns:a16="http://schemas.microsoft.com/office/drawing/2014/main" id="{A64F77BA-B8ED-6A45-A2D1-38534DE0AD4F}"/>
              </a:ext>
            </a:extLst>
          </p:cNvPr>
          <p:cNvSpPr/>
          <p:nvPr/>
        </p:nvSpPr>
        <p:spPr>
          <a:xfrm>
            <a:off x="10186987" y="5725753"/>
            <a:ext cx="1117085" cy="441899"/>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2021 </a:t>
            </a:r>
          </a:p>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Planning</a:t>
            </a:r>
          </a:p>
        </p:txBody>
      </p:sp>
      <p:sp>
        <p:nvSpPr>
          <p:cNvPr id="96" name="Google Shape;372;p37">
            <a:extLst>
              <a:ext uri="{FF2B5EF4-FFF2-40B4-BE49-F238E27FC236}">
                <a16:creationId xmlns:a16="http://schemas.microsoft.com/office/drawing/2014/main" id="{CE71AAA4-FE9A-D94A-87AA-C9EA6065B335}"/>
              </a:ext>
            </a:extLst>
          </p:cNvPr>
          <p:cNvSpPr/>
          <p:nvPr/>
        </p:nvSpPr>
        <p:spPr>
          <a:xfrm>
            <a:off x="2908837" y="5565739"/>
            <a:ext cx="971752" cy="601913"/>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State of </a:t>
            </a:r>
          </a:p>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Employee Benefits  </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60" name="Google Shape;372;p37">
            <a:extLst>
              <a:ext uri="{FF2B5EF4-FFF2-40B4-BE49-F238E27FC236}">
                <a16:creationId xmlns:a16="http://schemas.microsoft.com/office/drawing/2014/main" id="{DB1F05FA-3F2E-A34E-8CA3-90FDA23DE950}"/>
              </a:ext>
            </a:extLst>
          </p:cNvPr>
          <p:cNvSpPr/>
          <p:nvPr/>
        </p:nvSpPr>
        <p:spPr>
          <a:xfrm>
            <a:off x="9846996" y="5174684"/>
            <a:ext cx="914400" cy="457200"/>
          </a:xfrm>
          <a:prstGeom prst="rect">
            <a:avLst/>
          </a:prstGeom>
          <a:solidFill>
            <a:schemeClr val="accent6"/>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Seller </a:t>
            </a:r>
          </a:p>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Place</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61" name="Google Shape;362;p37">
            <a:extLst>
              <a:ext uri="{FF2B5EF4-FFF2-40B4-BE49-F238E27FC236}">
                <a16:creationId xmlns:a16="http://schemas.microsoft.com/office/drawing/2014/main" id="{4C0E8B73-663D-2C4A-8FFD-026F81C60411}"/>
              </a:ext>
            </a:extLst>
          </p:cNvPr>
          <p:cNvSpPr/>
          <p:nvPr/>
        </p:nvSpPr>
        <p:spPr>
          <a:xfrm>
            <a:off x="7458069" y="2832961"/>
            <a:ext cx="143245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Publish and promote</a:t>
            </a:r>
          </a:p>
        </p:txBody>
      </p:sp>
      <p:sp>
        <p:nvSpPr>
          <p:cNvPr id="63" name="Google Shape;362;p37">
            <a:extLst>
              <a:ext uri="{FF2B5EF4-FFF2-40B4-BE49-F238E27FC236}">
                <a16:creationId xmlns:a16="http://schemas.microsoft.com/office/drawing/2014/main" id="{0856CB98-8637-9D4D-A932-17A8CA98F57F}"/>
              </a:ext>
            </a:extLst>
          </p:cNvPr>
          <p:cNvSpPr/>
          <p:nvPr/>
        </p:nvSpPr>
        <p:spPr>
          <a:xfrm>
            <a:off x="8533720" y="3386665"/>
            <a:ext cx="117838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Develop Customer Inspiration content</a:t>
            </a:r>
          </a:p>
        </p:txBody>
      </p:sp>
      <p:sp>
        <p:nvSpPr>
          <p:cNvPr id="65" name="Google Shape;362;p37">
            <a:extLst>
              <a:ext uri="{FF2B5EF4-FFF2-40B4-BE49-F238E27FC236}">
                <a16:creationId xmlns:a16="http://schemas.microsoft.com/office/drawing/2014/main" id="{37627C51-42F9-0D40-A2E8-A88B8980FFCE}"/>
              </a:ext>
            </a:extLst>
          </p:cNvPr>
          <p:cNvSpPr/>
          <p:nvPr/>
        </p:nvSpPr>
        <p:spPr>
          <a:xfrm>
            <a:off x="9840684" y="3386665"/>
            <a:ext cx="143245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Publish and promote</a:t>
            </a:r>
          </a:p>
        </p:txBody>
      </p:sp>
      <p:sp>
        <p:nvSpPr>
          <p:cNvPr id="66" name="Google Shape;362;p37">
            <a:extLst>
              <a:ext uri="{FF2B5EF4-FFF2-40B4-BE49-F238E27FC236}">
                <a16:creationId xmlns:a16="http://schemas.microsoft.com/office/drawing/2014/main" id="{DEB04BA5-8E93-B347-A92A-DCED6DF3B30B}"/>
              </a:ext>
            </a:extLst>
          </p:cNvPr>
          <p:cNvSpPr/>
          <p:nvPr/>
        </p:nvSpPr>
        <p:spPr>
          <a:xfrm>
            <a:off x="3377532" y="3595744"/>
            <a:ext cx="2601737" cy="54864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Step 2 audience research, influencer discovery, media prep</a:t>
            </a:r>
          </a:p>
        </p:txBody>
      </p:sp>
    </p:spTree>
    <p:extLst>
      <p:ext uri="{BB962C8B-B14F-4D97-AF65-F5344CB8AC3E}">
        <p14:creationId xmlns:p14="http://schemas.microsoft.com/office/powerpoint/2010/main" val="23159025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icture containing indoor, person, young, refrigerator&#10;&#10;Description automatically generated">
            <a:extLst>
              <a:ext uri="{FF2B5EF4-FFF2-40B4-BE49-F238E27FC236}">
                <a16:creationId xmlns:a16="http://schemas.microsoft.com/office/drawing/2014/main" id="{2FDC50C3-2E42-0444-B74A-E8613862167D}"/>
              </a:ext>
            </a:extLst>
          </p:cNvPr>
          <p:cNvPicPr>
            <a:picLocks noGrp="1" noChangeAspect="1"/>
          </p:cNvPicPr>
          <p:nvPr>
            <p:ph type="pic" sz="quarter" idx="11"/>
          </p:nvPr>
        </p:nvPicPr>
        <p:blipFill rotWithShape="1">
          <a:blip r:embed="rId3" cstate="print">
            <a:extLst>
              <a:ext uri="{28A0092B-C50C-407E-A947-70E740481C1C}">
                <a14:useLocalDpi xmlns:a14="http://schemas.microsoft.com/office/drawing/2010/main"/>
              </a:ext>
            </a:extLst>
          </a:blip>
          <a:srcRect/>
          <a:stretch/>
        </p:blipFill>
        <p:spPr>
          <a:xfrm>
            <a:off x="3962400" y="0"/>
            <a:ext cx="8229600" cy="6858000"/>
          </a:xfrm>
        </p:spPr>
      </p:pic>
      <p:sp>
        <p:nvSpPr>
          <p:cNvPr id="9" name="Rectangle 8">
            <a:extLst>
              <a:ext uri="{FF2B5EF4-FFF2-40B4-BE49-F238E27FC236}">
                <a16:creationId xmlns:a16="http://schemas.microsoft.com/office/drawing/2014/main" id="{F13A1C23-2359-F849-A5A9-2AEFE79B1202}"/>
              </a:ext>
            </a:extLst>
          </p:cNvPr>
          <p:cNvSpPr/>
          <p:nvPr/>
        </p:nvSpPr>
        <p:spPr>
          <a:xfrm>
            <a:off x="0" y="469726"/>
            <a:ext cx="6374295" cy="5918548"/>
          </a:xfrm>
          <a:prstGeom prst="rect">
            <a:avLst/>
          </a:prstGeom>
          <a:solidFill>
            <a:schemeClr val="bg1"/>
          </a:solidFill>
          <a:ln>
            <a:noFill/>
          </a:ln>
          <a:effectLst>
            <a:outerShdw blurRad="2286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F2F2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E50BAB92-4D24-4B49-9A20-CE1668884FD8}"/>
              </a:ext>
            </a:extLst>
          </p:cNvPr>
          <p:cNvCxnSpPr>
            <a:cxnSpLocks/>
          </p:cNvCxnSpPr>
          <p:nvPr/>
        </p:nvCxnSpPr>
        <p:spPr>
          <a:xfrm>
            <a:off x="533400" y="2337948"/>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2BC8E6CA-0C38-7A48-980C-7BDDCF032B0D}"/>
              </a:ext>
            </a:extLst>
          </p:cNvPr>
          <p:cNvSpPr>
            <a:spLocks noGrp="1"/>
          </p:cNvSpPr>
          <p:nvPr>
            <p:ph type="body" sz="quarter" idx="10"/>
          </p:nvPr>
        </p:nvSpPr>
        <p:spPr>
          <a:xfrm>
            <a:off x="533400" y="2656936"/>
            <a:ext cx="4775200" cy="3271699"/>
          </a:xfrm>
        </p:spPr>
        <p:txBody>
          <a:bodyPr/>
          <a:lstStyle/>
          <a:p>
            <a:pPr marL="283464" indent="-283464">
              <a:buFont typeface="Arial" panose="020B0604020202020204" pitchFamily="34" charset="0"/>
              <a:buChar char="•"/>
            </a:pPr>
            <a:r>
              <a:rPr lang="en-US" sz="1800" dirty="0"/>
              <a:t>Kick-off meeting to go over recent LineVision marketing work including audience personas, brand guidelines, and marketing priorities for the year (INK to bring research, perspective, questions and recommendations to discussion)</a:t>
            </a:r>
          </a:p>
          <a:p>
            <a:pPr marL="283464" indent="-283464">
              <a:buFont typeface="Arial" panose="020B0604020202020204" pitchFamily="34" charset="0"/>
              <a:buChar char="•"/>
            </a:pPr>
            <a:r>
              <a:rPr lang="en-US" sz="1800" dirty="0"/>
              <a:t>Objective-first planning of integrated program including ID of KPIs for measurement and analysis</a:t>
            </a:r>
          </a:p>
          <a:p>
            <a:pPr marL="283464" indent="-283464">
              <a:buFont typeface="Arial" panose="020B0604020202020204" pitchFamily="34" charset="0"/>
              <a:buChar char="•"/>
            </a:pPr>
            <a:r>
              <a:rPr lang="en-US" sz="1800" dirty="0"/>
              <a:t>Media messaging and POV development</a:t>
            </a:r>
          </a:p>
          <a:p>
            <a:pPr marL="283464" indent="-283464">
              <a:buFont typeface="Arial" panose="020B0604020202020204" pitchFamily="34" charset="0"/>
              <a:buChar char="•"/>
            </a:pPr>
            <a:r>
              <a:rPr lang="en-US" sz="1800" dirty="0"/>
              <a:t>Quick wins to underscore hot start and get moving</a:t>
            </a:r>
          </a:p>
        </p:txBody>
      </p:sp>
      <p:sp>
        <p:nvSpPr>
          <p:cNvPr id="4" name="Title 3">
            <a:extLst>
              <a:ext uri="{FF2B5EF4-FFF2-40B4-BE49-F238E27FC236}">
                <a16:creationId xmlns:a16="http://schemas.microsoft.com/office/drawing/2014/main" id="{2EADA3D6-B3B9-5743-BED5-C131792C0978}"/>
              </a:ext>
            </a:extLst>
          </p:cNvPr>
          <p:cNvSpPr>
            <a:spLocks noGrp="1"/>
          </p:cNvSpPr>
          <p:nvPr>
            <p:ph type="title"/>
          </p:nvPr>
        </p:nvSpPr>
        <p:spPr/>
        <p:txBody>
          <a:bodyPr/>
          <a:lstStyle/>
          <a:p>
            <a:r>
              <a:rPr lang="en-US" dirty="0"/>
              <a:t>Getting </a:t>
            </a:r>
            <a:br>
              <a:rPr lang="en-US" dirty="0"/>
            </a:br>
            <a:r>
              <a:rPr lang="en-US" dirty="0"/>
              <a:t>started</a:t>
            </a:r>
          </a:p>
        </p:txBody>
      </p:sp>
      <p:sp>
        <p:nvSpPr>
          <p:cNvPr id="2" name="Rectangle 1">
            <a:extLst>
              <a:ext uri="{FF2B5EF4-FFF2-40B4-BE49-F238E27FC236}">
                <a16:creationId xmlns:a16="http://schemas.microsoft.com/office/drawing/2014/main" id="{0A02C39C-C0B7-E340-9278-4604CD400ADF}"/>
              </a:ext>
            </a:extLst>
          </p:cNvPr>
          <p:cNvSpPr/>
          <p:nvPr/>
        </p:nvSpPr>
        <p:spPr>
          <a:xfrm>
            <a:off x="2191657" y="929352"/>
            <a:ext cx="3682093" cy="12768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 - Add in first few steps/central activities that will happen at kickoff</a:t>
            </a:r>
          </a:p>
        </p:txBody>
      </p:sp>
    </p:spTree>
    <p:extLst>
      <p:ext uri="{BB962C8B-B14F-4D97-AF65-F5344CB8AC3E}">
        <p14:creationId xmlns:p14="http://schemas.microsoft.com/office/powerpoint/2010/main" val="36806970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1F7F70C7-52FC-A94A-8F9E-8F2BDA400ADE}"/>
              </a:ext>
            </a:extLst>
          </p:cNvPr>
          <p:cNvSpPr/>
          <p:nvPr/>
        </p:nvSpPr>
        <p:spPr>
          <a:xfrm>
            <a:off x="346841" y="1214651"/>
            <a:ext cx="1608083" cy="456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46B676A-8FA5-9C42-A276-4EEDA9E644E7}"/>
              </a:ext>
            </a:extLst>
          </p:cNvPr>
          <p:cNvSpPr>
            <a:spLocks noGrp="1"/>
          </p:cNvSpPr>
          <p:nvPr>
            <p:ph type="sldNum" sz="quarter" idx="12"/>
          </p:nvPr>
        </p:nvSpPr>
        <p:spPr/>
        <p:txBody>
          <a:bodyPr/>
          <a:lstStyle/>
          <a:p>
            <a:fld id="{B15A4BD5-B51F-9048-892F-7599ACE81F82}" type="slidenum">
              <a:rPr lang="en-US" smtClean="0"/>
              <a:pPr/>
              <a:t>35</a:t>
            </a:fld>
            <a:endParaRPr lang="en-US"/>
          </a:p>
        </p:txBody>
      </p:sp>
      <p:sp>
        <p:nvSpPr>
          <p:cNvPr id="5" name="Footer Placeholder 4">
            <a:extLst>
              <a:ext uri="{FF2B5EF4-FFF2-40B4-BE49-F238E27FC236}">
                <a16:creationId xmlns:a16="http://schemas.microsoft.com/office/drawing/2014/main" id="{43B37364-A887-C447-A0B3-2A64E8CF47DE}"/>
              </a:ext>
            </a:extLst>
          </p:cNvPr>
          <p:cNvSpPr>
            <a:spLocks noGrp="1"/>
          </p:cNvSpPr>
          <p:nvPr>
            <p:ph type="ftr" sz="quarter" idx="3"/>
          </p:nvPr>
        </p:nvSpPr>
        <p:spPr/>
        <p:txBody>
          <a:bodyPr/>
          <a:lstStyle/>
          <a:p>
            <a:r>
              <a:rPr lang="en-US"/>
              <a:t>INK-CO.COM  |</a:t>
            </a:r>
          </a:p>
        </p:txBody>
      </p:sp>
      <p:sp>
        <p:nvSpPr>
          <p:cNvPr id="40" name="Title 2">
            <a:extLst>
              <a:ext uri="{FF2B5EF4-FFF2-40B4-BE49-F238E27FC236}">
                <a16:creationId xmlns:a16="http://schemas.microsoft.com/office/drawing/2014/main" id="{587565E1-8271-6F40-8A8F-479DEB63E179}"/>
              </a:ext>
            </a:extLst>
          </p:cNvPr>
          <p:cNvSpPr txBox="1">
            <a:spLocks/>
          </p:cNvSpPr>
          <p:nvPr/>
        </p:nvSpPr>
        <p:spPr>
          <a:xfrm>
            <a:off x="2121357" y="1440881"/>
            <a:ext cx="3783628" cy="1544924"/>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Candice Eng</a:t>
            </a:r>
          </a:p>
          <a:p>
            <a:pPr>
              <a:lnSpc>
                <a:spcPct val="80000"/>
              </a:lnSpc>
            </a:pPr>
            <a:r>
              <a:rPr lang="en-US" sz="2400" dirty="0"/>
              <a:t>Sr. Supervisor, Regional Lead </a:t>
            </a:r>
            <a:br>
              <a:rPr lang="en-US" sz="2000" dirty="0"/>
            </a:br>
            <a:endParaRPr lang="en-US" sz="2000" dirty="0"/>
          </a:p>
          <a:p>
            <a:pPr>
              <a:lnSpc>
                <a:spcPct val="100000"/>
              </a:lnSpc>
            </a:pPr>
            <a:r>
              <a:rPr lang="en-US" sz="1200" cap="none" dirty="0">
                <a:solidFill>
                  <a:schemeClr val="tx2"/>
                </a:solidFill>
                <a:latin typeface="Brandon Grotesque" panose="020B0503020203060202" pitchFamily="34" charset="77"/>
              </a:rPr>
              <a:t>Building on a decade of experience in enterprise tech, consumer, and energy markets, Candice leads INK’s New York office and media relations services ensuring best practices and relationships are leveraged across the company and for all clients.</a:t>
            </a:r>
          </a:p>
          <a:p>
            <a:pPr>
              <a:lnSpc>
                <a:spcPct val="80000"/>
              </a:lnSpc>
            </a:pPr>
            <a:endParaRPr lang="en-US" sz="2000" dirty="0"/>
          </a:p>
        </p:txBody>
      </p:sp>
      <p:cxnSp>
        <p:nvCxnSpPr>
          <p:cNvPr id="41" name="Straight Connector 40">
            <a:extLst>
              <a:ext uri="{FF2B5EF4-FFF2-40B4-BE49-F238E27FC236}">
                <a16:creationId xmlns:a16="http://schemas.microsoft.com/office/drawing/2014/main" id="{EFD2B8D5-0263-4F46-B364-585B64FB65EF}"/>
              </a:ext>
            </a:extLst>
          </p:cNvPr>
          <p:cNvCxnSpPr>
            <a:cxnSpLocks/>
          </p:cNvCxnSpPr>
          <p:nvPr/>
        </p:nvCxnSpPr>
        <p:spPr>
          <a:xfrm>
            <a:off x="2121357" y="208865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7" name="Title 2">
            <a:extLst>
              <a:ext uri="{FF2B5EF4-FFF2-40B4-BE49-F238E27FC236}">
                <a16:creationId xmlns:a16="http://schemas.microsoft.com/office/drawing/2014/main" id="{696353EB-83E1-F54E-9955-D7C37CDEFEE5}"/>
              </a:ext>
            </a:extLst>
          </p:cNvPr>
          <p:cNvSpPr txBox="1">
            <a:spLocks/>
          </p:cNvSpPr>
          <p:nvPr/>
        </p:nvSpPr>
        <p:spPr>
          <a:xfrm>
            <a:off x="2121357" y="3991916"/>
            <a:ext cx="3783628" cy="1629664"/>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Starr million baker </a:t>
            </a:r>
          </a:p>
          <a:p>
            <a:pPr>
              <a:lnSpc>
                <a:spcPct val="80000"/>
              </a:lnSpc>
            </a:pPr>
            <a:r>
              <a:rPr lang="en-US" sz="2400" dirty="0"/>
              <a:t>CEO + Co-Founder</a:t>
            </a:r>
          </a:p>
          <a:p>
            <a:pPr>
              <a:lnSpc>
                <a:spcPct val="80000"/>
              </a:lnSpc>
            </a:pPr>
            <a:endParaRPr lang="en-US" sz="2000" cap="none" dirty="0">
              <a:solidFill>
                <a:schemeClr val="tx2"/>
              </a:solidFill>
              <a:latin typeface="League Gothic" pitchFamily="2" charset="77"/>
            </a:endParaRPr>
          </a:p>
          <a:p>
            <a:pPr>
              <a:lnSpc>
                <a:spcPct val="100000"/>
              </a:lnSpc>
            </a:pPr>
            <a:r>
              <a:rPr lang="en-US" sz="1200" cap="none" dirty="0">
                <a:solidFill>
                  <a:schemeClr val="tx2"/>
                </a:solidFill>
                <a:latin typeface="Brandon Grotesque" panose="020B0503020203060202" pitchFamily="34" charset="77"/>
              </a:rPr>
              <a:t>Starr has a knack for finding better ways to do things and motivating others to do the same. She’s created communications programs with a wide breadth of strategic aims for clients in the B2B technology and energy industries.</a:t>
            </a:r>
          </a:p>
        </p:txBody>
      </p:sp>
      <p:cxnSp>
        <p:nvCxnSpPr>
          <p:cNvPr id="48" name="Straight Connector 47">
            <a:extLst>
              <a:ext uri="{FF2B5EF4-FFF2-40B4-BE49-F238E27FC236}">
                <a16:creationId xmlns:a16="http://schemas.microsoft.com/office/drawing/2014/main" id="{5A520633-58CA-5F44-B48B-FEB80509E057}"/>
              </a:ext>
            </a:extLst>
          </p:cNvPr>
          <p:cNvCxnSpPr/>
          <p:nvPr/>
        </p:nvCxnSpPr>
        <p:spPr>
          <a:xfrm>
            <a:off x="2147279" y="4661783"/>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1" name="Title 2">
            <a:extLst>
              <a:ext uri="{FF2B5EF4-FFF2-40B4-BE49-F238E27FC236}">
                <a16:creationId xmlns:a16="http://schemas.microsoft.com/office/drawing/2014/main" id="{D40F2468-4BD1-754B-8F12-D1E1A1C4877A}"/>
              </a:ext>
            </a:extLst>
          </p:cNvPr>
          <p:cNvSpPr txBox="1">
            <a:spLocks/>
          </p:cNvSpPr>
          <p:nvPr/>
        </p:nvSpPr>
        <p:spPr>
          <a:xfrm>
            <a:off x="7953355" y="1440881"/>
            <a:ext cx="3743345" cy="155399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Gabbie Mehan</a:t>
            </a:r>
          </a:p>
          <a:p>
            <a:pPr>
              <a:lnSpc>
                <a:spcPct val="80000"/>
              </a:lnSpc>
            </a:pPr>
            <a:r>
              <a:rPr lang="en-US" sz="2400" dirty="0"/>
              <a:t>Sr. account executive</a:t>
            </a:r>
          </a:p>
          <a:p>
            <a:pPr>
              <a:lnSpc>
                <a:spcPct val="80000"/>
              </a:lnSpc>
            </a:pPr>
            <a:endParaRPr lang="en-US" sz="2000" cap="none" dirty="0">
              <a:solidFill>
                <a:schemeClr val="tx2"/>
              </a:solidFill>
              <a:latin typeface="League Gothic" pitchFamily="2" charset="77"/>
            </a:endParaRPr>
          </a:p>
          <a:p>
            <a:pPr>
              <a:lnSpc>
                <a:spcPct val="100000"/>
              </a:lnSpc>
            </a:pPr>
            <a:r>
              <a:rPr lang="en-US" sz="1200" cap="none" dirty="0">
                <a:solidFill>
                  <a:schemeClr val="tx2"/>
                </a:solidFill>
                <a:latin typeface="Brandon Grotesque" panose="020B0503020203060202" pitchFamily="34" charset="77"/>
              </a:rPr>
              <a:t>Gabbie is a media relations specialist who brings a proactive, thoughtful approach to elevating her clients’ stories. She drives strategic, integrated comms programs with experience across a wide range of industries, including energy (Enel) and cloud computing (Rackspace). </a:t>
            </a:r>
          </a:p>
        </p:txBody>
      </p:sp>
      <p:cxnSp>
        <p:nvCxnSpPr>
          <p:cNvPr id="52" name="Straight Connector 51">
            <a:extLst>
              <a:ext uri="{FF2B5EF4-FFF2-40B4-BE49-F238E27FC236}">
                <a16:creationId xmlns:a16="http://schemas.microsoft.com/office/drawing/2014/main" id="{BE7550BB-57B7-D745-BD14-8CF724FDCE79}"/>
              </a:ext>
            </a:extLst>
          </p:cNvPr>
          <p:cNvCxnSpPr/>
          <p:nvPr/>
        </p:nvCxnSpPr>
        <p:spPr>
          <a:xfrm>
            <a:off x="7953355" y="208865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5" name="Title 2">
            <a:extLst>
              <a:ext uri="{FF2B5EF4-FFF2-40B4-BE49-F238E27FC236}">
                <a16:creationId xmlns:a16="http://schemas.microsoft.com/office/drawing/2014/main" id="{BC1BFB19-4A87-9E43-B01C-FBF7312A64C5}"/>
              </a:ext>
            </a:extLst>
          </p:cNvPr>
          <p:cNvSpPr txBox="1">
            <a:spLocks/>
          </p:cNvSpPr>
          <p:nvPr/>
        </p:nvSpPr>
        <p:spPr>
          <a:xfrm>
            <a:off x="7899340" y="3991916"/>
            <a:ext cx="3783628" cy="166633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RACHEL MURPHY</a:t>
            </a:r>
          </a:p>
          <a:p>
            <a:pPr>
              <a:lnSpc>
                <a:spcPct val="80000"/>
              </a:lnSpc>
            </a:pPr>
            <a:r>
              <a:rPr lang="en-US" sz="2400" dirty="0"/>
              <a:t>sr. CONTENT MANAGER</a:t>
            </a:r>
          </a:p>
          <a:p>
            <a:pPr>
              <a:lnSpc>
                <a:spcPct val="80000"/>
              </a:lnSpc>
            </a:pPr>
            <a:endParaRPr lang="en-US" sz="2000" cap="none" dirty="0">
              <a:solidFill>
                <a:schemeClr val="tx2"/>
              </a:solidFill>
              <a:latin typeface="League Gothic" pitchFamily="2" charset="77"/>
            </a:endParaRPr>
          </a:p>
          <a:p>
            <a:pPr>
              <a:lnSpc>
                <a:spcPct val="100000"/>
              </a:lnSpc>
            </a:pPr>
            <a:r>
              <a:rPr lang="en-US" sz="1200" cap="none" dirty="0">
                <a:solidFill>
                  <a:schemeClr val="tx2"/>
                </a:solidFill>
                <a:latin typeface="Brandon Grotesque" panose="020B0503020203060202" pitchFamily="34" charset="77"/>
              </a:rPr>
              <a:t>Rachel is fascinated by how technology and innovation are changing the world around us. She leads INK’s content team and regularly contributed messaging and positioning, bylined articles, sales material, and website content to the Enel team. </a:t>
            </a:r>
          </a:p>
          <a:p>
            <a:pPr>
              <a:lnSpc>
                <a:spcPct val="100000"/>
              </a:lnSpc>
            </a:pPr>
            <a:endParaRPr lang="en-US" sz="1200" cap="none" dirty="0">
              <a:solidFill>
                <a:schemeClr val="tx2"/>
              </a:solidFill>
              <a:latin typeface="Brandon Grotesque" panose="020B0503020203060202" pitchFamily="34" charset="77"/>
            </a:endParaRPr>
          </a:p>
        </p:txBody>
      </p:sp>
      <p:cxnSp>
        <p:nvCxnSpPr>
          <p:cNvPr id="56" name="Straight Connector 55">
            <a:extLst>
              <a:ext uri="{FF2B5EF4-FFF2-40B4-BE49-F238E27FC236}">
                <a16:creationId xmlns:a16="http://schemas.microsoft.com/office/drawing/2014/main" id="{EA2071AF-8D15-484E-A81A-B5E90427EF13}"/>
              </a:ext>
            </a:extLst>
          </p:cNvPr>
          <p:cNvCxnSpPr/>
          <p:nvPr/>
        </p:nvCxnSpPr>
        <p:spPr>
          <a:xfrm>
            <a:off x="7900186" y="4661783"/>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DE07650-1547-1948-80CA-DAFA4A301931}"/>
              </a:ext>
            </a:extLst>
          </p:cNvPr>
          <p:cNvSpPr txBox="1"/>
          <p:nvPr/>
        </p:nvSpPr>
        <p:spPr>
          <a:xfrm>
            <a:off x="5669280" y="-980902"/>
            <a:ext cx="184731" cy="369332"/>
          </a:xfrm>
          <a:prstGeom prst="rect">
            <a:avLst/>
          </a:prstGeom>
          <a:noFill/>
        </p:spPr>
        <p:txBody>
          <a:bodyPr wrap="none" rtlCol="0">
            <a:spAutoFit/>
          </a:bodyPr>
          <a:lstStyle/>
          <a:p>
            <a:endParaRPr lang="en-US" dirty="0"/>
          </a:p>
        </p:txBody>
      </p:sp>
      <p:sp>
        <p:nvSpPr>
          <p:cNvPr id="12" name="Title 11">
            <a:extLst>
              <a:ext uri="{FF2B5EF4-FFF2-40B4-BE49-F238E27FC236}">
                <a16:creationId xmlns:a16="http://schemas.microsoft.com/office/drawing/2014/main" id="{C1BAC4BC-895E-CB46-8EF8-33A70B962AD4}"/>
              </a:ext>
            </a:extLst>
          </p:cNvPr>
          <p:cNvSpPr>
            <a:spLocks noGrp="1"/>
          </p:cNvSpPr>
          <p:nvPr>
            <p:ph type="title"/>
          </p:nvPr>
        </p:nvSpPr>
        <p:spPr/>
        <p:txBody>
          <a:bodyPr/>
          <a:lstStyle/>
          <a:p>
            <a:r>
              <a:rPr lang="en-US" dirty="0"/>
              <a:t>Meet your</a:t>
            </a:r>
            <a:br>
              <a:rPr lang="en-US" dirty="0"/>
            </a:br>
            <a:r>
              <a:rPr lang="en-US" dirty="0"/>
              <a:t>INK TEAM</a:t>
            </a:r>
          </a:p>
        </p:txBody>
      </p:sp>
      <p:pic>
        <p:nvPicPr>
          <p:cNvPr id="2" name="Picture 1">
            <a:extLst>
              <a:ext uri="{FF2B5EF4-FFF2-40B4-BE49-F238E27FC236}">
                <a16:creationId xmlns:a16="http://schemas.microsoft.com/office/drawing/2014/main" id="{EF8FBB6B-3659-AB42-920A-CC1B14AB1C58}"/>
              </a:ext>
            </a:extLst>
          </p:cNvPr>
          <p:cNvPicPr>
            <a:picLocks noChangeAspect="1"/>
          </p:cNvPicPr>
          <p:nvPr/>
        </p:nvPicPr>
        <p:blipFill>
          <a:blip r:embed="rId3"/>
          <a:srcRect/>
          <a:stretch/>
        </p:blipFill>
        <p:spPr>
          <a:xfrm>
            <a:off x="472940" y="1440881"/>
            <a:ext cx="1348924" cy="2023386"/>
          </a:xfrm>
          <a:prstGeom prst="rect">
            <a:avLst/>
          </a:prstGeom>
        </p:spPr>
      </p:pic>
      <p:pic>
        <p:nvPicPr>
          <p:cNvPr id="27" name="Picture 26">
            <a:extLst>
              <a:ext uri="{FF2B5EF4-FFF2-40B4-BE49-F238E27FC236}">
                <a16:creationId xmlns:a16="http://schemas.microsoft.com/office/drawing/2014/main" id="{C5BE520E-6526-3D40-9F76-3093239ADE57}"/>
              </a:ext>
            </a:extLst>
          </p:cNvPr>
          <p:cNvPicPr>
            <a:picLocks noChangeAspect="1"/>
          </p:cNvPicPr>
          <p:nvPr/>
        </p:nvPicPr>
        <p:blipFill>
          <a:blip r:embed="rId4"/>
          <a:srcRect/>
          <a:stretch/>
        </p:blipFill>
        <p:spPr>
          <a:xfrm>
            <a:off x="472940" y="3991916"/>
            <a:ext cx="1383462" cy="2075193"/>
          </a:xfrm>
          <a:prstGeom prst="rect">
            <a:avLst/>
          </a:prstGeom>
        </p:spPr>
      </p:pic>
      <p:pic>
        <p:nvPicPr>
          <p:cNvPr id="20" name="Picture 19" descr="A person smiling for the camera&#10;&#10;Description automatically generated">
            <a:extLst>
              <a:ext uri="{FF2B5EF4-FFF2-40B4-BE49-F238E27FC236}">
                <a16:creationId xmlns:a16="http://schemas.microsoft.com/office/drawing/2014/main" id="{09CEA825-BAC0-B14D-8F51-2E778DC6BF6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49576" y="3830986"/>
            <a:ext cx="1399523" cy="2099284"/>
          </a:xfrm>
          <a:prstGeom prst="rect">
            <a:avLst/>
          </a:prstGeom>
        </p:spPr>
      </p:pic>
      <p:pic>
        <p:nvPicPr>
          <p:cNvPr id="22" name="Picture 21">
            <a:extLst>
              <a:ext uri="{FF2B5EF4-FFF2-40B4-BE49-F238E27FC236}">
                <a16:creationId xmlns:a16="http://schemas.microsoft.com/office/drawing/2014/main" id="{82C2A263-3DB5-BC4A-8011-FCA2748C8BBE}"/>
              </a:ext>
            </a:extLst>
          </p:cNvPr>
          <p:cNvPicPr>
            <a:picLocks noChangeAspect="1"/>
          </p:cNvPicPr>
          <p:nvPr/>
        </p:nvPicPr>
        <p:blipFill rotWithShape="1">
          <a:blip r:embed="rId6"/>
          <a:srcRect b="2973"/>
          <a:stretch/>
        </p:blipFill>
        <p:spPr>
          <a:xfrm>
            <a:off x="6349576" y="1440881"/>
            <a:ext cx="1399519" cy="2086238"/>
          </a:xfrm>
          <a:prstGeom prst="rect">
            <a:avLst/>
          </a:prstGeom>
          <a:ln>
            <a:noFill/>
          </a:ln>
        </p:spPr>
      </p:pic>
    </p:spTree>
    <p:extLst>
      <p:ext uri="{BB962C8B-B14F-4D97-AF65-F5344CB8AC3E}">
        <p14:creationId xmlns:p14="http://schemas.microsoft.com/office/powerpoint/2010/main" val="32143387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
            <a:extLst>
              <a:ext uri="{FF2B5EF4-FFF2-40B4-BE49-F238E27FC236}">
                <a16:creationId xmlns:a16="http://schemas.microsoft.com/office/drawing/2014/main" id="{5E5D1056-1A2D-9A4D-8E94-19AC7142E7DC}"/>
              </a:ext>
            </a:extLst>
          </p:cNvPr>
          <p:cNvSpPr txBox="1">
            <a:spLocks/>
          </p:cNvSpPr>
          <p:nvPr/>
        </p:nvSpPr>
        <p:spPr>
          <a:xfrm>
            <a:off x="3449353" y="4384090"/>
            <a:ext cx="2622410"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Strategist, Digital </a:t>
            </a:r>
          </a:p>
          <a:p>
            <a:pPr>
              <a:lnSpc>
                <a:spcPct val="100000"/>
              </a:lnSpc>
            </a:pPr>
            <a:endParaRPr lang="en-US" sz="1600" cap="none" dirty="0">
              <a:latin typeface="Brandon Grotesque" panose="020B0503020203060202" pitchFamily="34" charset="77"/>
            </a:endParaRPr>
          </a:p>
          <a:p>
            <a:pPr>
              <a:lnSpc>
                <a:spcPct val="100000"/>
              </a:lnSpc>
            </a:pPr>
            <a:r>
              <a:rPr lang="en-US" sz="1200" cap="none" dirty="0">
                <a:latin typeface="Brandon Grotesque" panose="020B0503020203060202" pitchFamily="34" charset="77"/>
              </a:rPr>
              <a:t>Will has experience in social and digital communications for B2B and B2C brands, including consumer goods, technology, and food and beverage. His background in video journalism gives him the ability to tell a story from multiple angles.</a:t>
            </a:r>
          </a:p>
        </p:txBody>
      </p:sp>
      <p:sp>
        <p:nvSpPr>
          <p:cNvPr id="26" name="Title 2">
            <a:extLst>
              <a:ext uri="{FF2B5EF4-FFF2-40B4-BE49-F238E27FC236}">
                <a16:creationId xmlns:a16="http://schemas.microsoft.com/office/drawing/2014/main" id="{1910D78C-BA71-1B47-8B71-A82F09F10C58}"/>
              </a:ext>
            </a:extLst>
          </p:cNvPr>
          <p:cNvSpPr txBox="1">
            <a:spLocks/>
          </p:cNvSpPr>
          <p:nvPr/>
        </p:nvSpPr>
        <p:spPr>
          <a:xfrm>
            <a:off x="8132373" y="4384090"/>
            <a:ext cx="2741574"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Sr. Strategist, Digital </a:t>
            </a:r>
          </a:p>
          <a:p>
            <a:pPr>
              <a:lnSpc>
                <a:spcPct val="100000"/>
              </a:lnSpc>
            </a:pPr>
            <a:endParaRPr lang="en-US" sz="1600" cap="none" dirty="0">
              <a:latin typeface="Brandon Grotesque" panose="020B0503020203060202" pitchFamily="34" charset="77"/>
            </a:endParaRPr>
          </a:p>
          <a:p>
            <a:pPr>
              <a:lnSpc>
                <a:spcPct val="100000"/>
              </a:lnSpc>
            </a:pPr>
            <a:r>
              <a:rPr lang="en-US" sz="1200" cap="none" dirty="0">
                <a:latin typeface="Brandon Grotesque" panose="020B0503020203060202" pitchFamily="34" charset="77"/>
              </a:rPr>
              <a:t>Hannah has 6+ years of experience working on social and digital campaigns for B2B and B2C brands. She prides herself on her ability to think creatively, strategically, and tactically, which allows her to see big picture goals and small wins that help her clients succeed.</a:t>
            </a:r>
          </a:p>
        </p:txBody>
      </p:sp>
      <p:pic>
        <p:nvPicPr>
          <p:cNvPr id="9" name="Picture 8" descr="A person wearing glasses and smiling at the camera&#10;&#10;Description automatically generated">
            <a:extLst>
              <a:ext uri="{FF2B5EF4-FFF2-40B4-BE49-F238E27FC236}">
                <a16:creationId xmlns:a16="http://schemas.microsoft.com/office/drawing/2014/main" id="{51B7D4DE-F1CA-E747-9F6D-9E48927B8951}"/>
              </a:ext>
            </a:extLst>
          </p:cNvPr>
          <p:cNvPicPr>
            <a:picLocks noChangeAspect="1"/>
          </p:cNvPicPr>
          <p:nvPr/>
        </p:nvPicPr>
        <p:blipFill>
          <a:blip r:embed="rId3"/>
          <a:stretch>
            <a:fillRect/>
          </a:stretch>
        </p:blipFill>
        <p:spPr>
          <a:xfrm>
            <a:off x="1782426" y="3924782"/>
            <a:ext cx="1416760" cy="2125141"/>
          </a:xfrm>
          <a:prstGeom prst="rect">
            <a:avLst/>
          </a:prstGeom>
        </p:spPr>
      </p:pic>
      <p:sp>
        <p:nvSpPr>
          <p:cNvPr id="21" name="Title 2">
            <a:extLst>
              <a:ext uri="{FF2B5EF4-FFF2-40B4-BE49-F238E27FC236}">
                <a16:creationId xmlns:a16="http://schemas.microsoft.com/office/drawing/2014/main" id="{B1B351F2-7141-2A43-82BD-3FF113C14A87}"/>
              </a:ext>
            </a:extLst>
          </p:cNvPr>
          <p:cNvSpPr txBox="1">
            <a:spLocks/>
          </p:cNvSpPr>
          <p:nvPr/>
        </p:nvSpPr>
        <p:spPr>
          <a:xfrm>
            <a:off x="2043113" y="1766161"/>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Sr. Content Manager</a:t>
            </a:r>
            <a:br>
              <a:rPr lang="en-US" sz="1600" cap="none" dirty="0">
                <a:latin typeface="Brandon Grotesque" panose="020B0503020203060202" pitchFamily="34" charset="77"/>
              </a:rPr>
            </a:br>
            <a:endParaRPr lang="en-US" sz="1600" cap="none" dirty="0">
              <a:latin typeface="Brandon Grotesque" panose="020B0503020203060202" pitchFamily="34" charset="77"/>
            </a:endParaRPr>
          </a:p>
          <a:p>
            <a:pPr>
              <a:lnSpc>
                <a:spcPct val="100000"/>
              </a:lnSpc>
            </a:pPr>
            <a:r>
              <a:rPr lang="en-US" sz="1200" cap="none" dirty="0">
                <a:latin typeface="Brandon Grotesque" panose="020B0503020203060202" pitchFamily="34" charset="77"/>
              </a:rPr>
              <a:t>Rachel brings big picture content and brand thinking, and creative problem-solving to bear for INK’s clients. As a former journalist, she believes great content starts and ends with understanding  and empathy of your audience. </a:t>
            </a:r>
          </a:p>
        </p:txBody>
      </p:sp>
      <p:sp>
        <p:nvSpPr>
          <p:cNvPr id="23" name="Title 2">
            <a:extLst>
              <a:ext uri="{FF2B5EF4-FFF2-40B4-BE49-F238E27FC236}">
                <a16:creationId xmlns:a16="http://schemas.microsoft.com/office/drawing/2014/main" id="{F14F2BA9-40E9-BD4A-A6A4-AB0DA7760E0E}"/>
              </a:ext>
            </a:extLst>
          </p:cNvPr>
          <p:cNvSpPr txBox="1">
            <a:spLocks/>
          </p:cNvSpPr>
          <p:nvPr/>
        </p:nvSpPr>
        <p:spPr>
          <a:xfrm>
            <a:off x="5761645" y="1766161"/>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Supervisor, Digital </a:t>
            </a:r>
            <a:br>
              <a:rPr lang="en-US" sz="1600" cap="none" dirty="0">
                <a:latin typeface="Brandon Grotesque" panose="020B0503020203060202" pitchFamily="34" charset="77"/>
              </a:rPr>
            </a:br>
            <a:endParaRPr lang="en-US" sz="1600" cap="none" dirty="0">
              <a:latin typeface="Brandon Grotesque" panose="020B0503020203060202" pitchFamily="34" charset="77"/>
            </a:endParaRPr>
          </a:p>
          <a:p>
            <a:pPr>
              <a:lnSpc>
                <a:spcPct val="100000"/>
              </a:lnSpc>
            </a:pPr>
            <a:r>
              <a:rPr lang="en-US" sz="1200" cap="none" dirty="0">
                <a:latin typeface="Brandon Grotesque" panose="020B0503020203060202" pitchFamily="34" charset="77"/>
              </a:rPr>
              <a:t>Traci brings a decade of social and digital experience across industries including financial services and insurance to the table. She's passionate about creating data-driven programs for her clients to connect them with the people they care about most.</a:t>
            </a:r>
          </a:p>
        </p:txBody>
      </p:sp>
      <p:sp>
        <p:nvSpPr>
          <p:cNvPr id="24" name="Title 2">
            <a:extLst>
              <a:ext uri="{FF2B5EF4-FFF2-40B4-BE49-F238E27FC236}">
                <a16:creationId xmlns:a16="http://schemas.microsoft.com/office/drawing/2014/main" id="{90CEDB3A-34F4-D544-85A4-116219DB8926}"/>
              </a:ext>
            </a:extLst>
          </p:cNvPr>
          <p:cNvSpPr txBox="1">
            <a:spLocks/>
          </p:cNvSpPr>
          <p:nvPr/>
        </p:nvSpPr>
        <p:spPr>
          <a:xfrm>
            <a:off x="9705109" y="1766161"/>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Sr. Art Director</a:t>
            </a:r>
          </a:p>
          <a:p>
            <a:pPr>
              <a:lnSpc>
                <a:spcPct val="100000"/>
              </a:lnSpc>
            </a:pPr>
            <a:endParaRPr lang="en-US" sz="1600" cap="none" dirty="0">
              <a:latin typeface="Brandon Grotesque" panose="020B0503020203060202" pitchFamily="34" charset="77"/>
            </a:endParaRPr>
          </a:p>
          <a:p>
            <a:pPr>
              <a:lnSpc>
                <a:spcPct val="100000"/>
              </a:lnSpc>
            </a:pPr>
            <a:r>
              <a:rPr lang="en-US" sz="1200" cap="none" dirty="0">
                <a:solidFill>
                  <a:srgbClr val="1D1C1D"/>
                </a:solidFill>
                <a:latin typeface="Brandon Grotesque" panose="020B0503020203060202" pitchFamily="34" charset="77"/>
              </a:rPr>
              <a:t>Doubling as a design nerd and social media junkie, Ryan Riggins has a passion for all things print and pixel. He uses his love for design to help our clients bring their messages to life visually</a:t>
            </a:r>
            <a:endParaRPr lang="en-US" sz="1200" cap="none" dirty="0">
              <a:solidFill>
                <a:schemeClr val="tx2"/>
              </a:solidFill>
              <a:latin typeface="Brandon Grotesque" panose="020B0503020203060202" pitchFamily="34" charset="77"/>
            </a:endParaRPr>
          </a:p>
        </p:txBody>
      </p:sp>
      <p:pic>
        <p:nvPicPr>
          <p:cNvPr id="7" name="Picture 6" descr="A person looking at the camera&#10;&#10;Description automatically generated">
            <a:extLst>
              <a:ext uri="{FF2B5EF4-FFF2-40B4-BE49-F238E27FC236}">
                <a16:creationId xmlns:a16="http://schemas.microsoft.com/office/drawing/2014/main" id="{C3700A81-124D-9D40-9BC2-88C89DDFA9BF}"/>
              </a:ext>
            </a:extLst>
          </p:cNvPr>
          <p:cNvPicPr>
            <a:picLocks noChangeAspect="1"/>
          </p:cNvPicPr>
          <p:nvPr/>
        </p:nvPicPr>
        <p:blipFill>
          <a:blip r:embed="rId4"/>
          <a:stretch>
            <a:fillRect/>
          </a:stretch>
        </p:blipFill>
        <p:spPr>
          <a:xfrm>
            <a:off x="8149196" y="1399836"/>
            <a:ext cx="1408813" cy="2113220"/>
          </a:xfrm>
          <a:prstGeom prst="rect">
            <a:avLst/>
          </a:prstGeom>
        </p:spPr>
      </p:pic>
      <p:sp>
        <p:nvSpPr>
          <p:cNvPr id="30" name="Rectangle 29">
            <a:extLst>
              <a:ext uri="{FF2B5EF4-FFF2-40B4-BE49-F238E27FC236}">
                <a16:creationId xmlns:a16="http://schemas.microsoft.com/office/drawing/2014/main" id="{1F7F70C7-52FC-A94A-8F9E-8F2BDA400ADE}"/>
              </a:ext>
            </a:extLst>
          </p:cNvPr>
          <p:cNvSpPr/>
          <p:nvPr/>
        </p:nvSpPr>
        <p:spPr>
          <a:xfrm>
            <a:off x="346841" y="1214651"/>
            <a:ext cx="1608083" cy="456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346B676A-8FA5-9C42-A276-4EEDA9E644E7}"/>
              </a:ext>
            </a:extLst>
          </p:cNvPr>
          <p:cNvSpPr>
            <a:spLocks noGrp="1"/>
          </p:cNvSpPr>
          <p:nvPr>
            <p:ph type="sldNum" sz="quarter" idx="12"/>
          </p:nvPr>
        </p:nvSpPr>
        <p:spPr/>
        <p:txBody>
          <a:bodyPr/>
          <a:lstStyle/>
          <a:p>
            <a:fld id="{B15A4BD5-B51F-9048-892F-7599ACE81F82}" type="slidenum">
              <a:rPr lang="en-US" smtClean="0"/>
              <a:pPr/>
              <a:t>36</a:t>
            </a:fld>
            <a:endParaRPr lang="en-US" dirty="0"/>
          </a:p>
        </p:txBody>
      </p:sp>
      <p:sp>
        <p:nvSpPr>
          <p:cNvPr id="5" name="Footer Placeholder 4">
            <a:extLst>
              <a:ext uri="{FF2B5EF4-FFF2-40B4-BE49-F238E27FC236}">
                <a16:creationId xmlns:a16="http://schemas.microsoft.com/office/drawing/2014/main" id="{43B37364-A887-C447-A0B3-2A64E8CF47DE}"/>
              </a:ext>
            </a:extLst>
          </p:cNvPr>
          <p:cNvSpPr>
            <a:spLocks noGrp="1"/>
          </p:cNvSpPr>
          <p:nvPr>
            <p:ph type="ftr" sz="quarter" idx="3"/>
          </p:nvPr>
        </p:nvSpPr>
        <p:spPr/>
        <p:txBody>
          <a:bodyPr/>
          <a:lstStyle/>
          <a:p>
            <a:r>
              <a:rPr lang="en-US" dirty="0"/>
              <a:t>INK-CO.COM  |</a:t>
            </a:r>
          </a:p>
        </p:txBody>
      </p:sp>
      <p:sp>
        <p:nvSpPr>
          <p:cNvPr id="40" name="Title 2">
            <a:extLst>
              <a:ext uri="{FF2B5EF4-FFF2-40B4-BE49-F238E27FC236}">
                <a16:creationId xmlns:a16="http://schemas.microsoft.com/office/drawing/2014/main" id="{587565E1-8271-6F40-8A8F-479DEB63E179}"/>
              </a:ext>
            </a:extLst>
          </p:cNvPr>
          <p:cNvSpPr txBox="1">
            <a:spLocks/>
          </p:cNvSpPr>
          <p:nvPr/>
        </p:nvSpPr>
        <p:spPr>
          <a:xfrm>
            <a:off x="2043113" y="1436346"/>
            <a:ext cx="3861872" cy="319140"/>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Rachel Murphy</a:t>
            </a:r>
            <a:br>
              <a:rPr lang="en-US" sz="2000" dirty="0"/>
            </a:br>
            <a:endParaRPr lang="en-US" sz="2000" dirty="0"/>
          </a:p>
        </p:txBody>
      </p:sp>
      <p:cxnSp>
        <p:nvCxnSpPr>
          <p:cNvPr id="41" name="Straight Connector 40">
            <a:extLst>
              <a:ext uri="{FF2B5EF4-FFF2-40B4-BE49-F238E27FC236}">
                <a16:creationId xmlns:a16="http://schemas.microsoft.com/office/drawing/2014/main" id="{EFD2B8D5-0263-4F46-B364-585B64FB65EF}"/>
              </a:ext>
            </a:extLst>
          </p:cNvPr>
          <p:cNvCxnSpPr>
            <a:cxnSpLocks/>
          </p:cNvCxnSpPr>
          <p:nvPr/>
        </p:nvCxnSpPr>
        <p:spPr>
          <a:xfrm>
            <a:off x="2035938" y="2070364"/>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7" name="Title 2">
            <a:extLst>
              <a:ext uri="{FF2B5EF4-FFF2-40B4-BE49-F238E27FC236}">
                <a16:creationId xmlns:a16="http://schemas.microsoft.com/office/drawing/2014/main" id="{696353EB-83E1-F54E-9955-D7C37CDEFEE5}"/>
              </a:ext>
            </a:extLst>
          </p:cNvPr>
          <p:cNvSpPr txBox="1">
            <a:spLocks/>
          </p:cNvSpPr>
          <p:nvPr/>
        </p:nvSpPr>
        <p:spPr>
          <a:xfrm>
            <a:off x="3449353" y="4010252"/>
            <a:ext cx="3783628" cy="263792"/>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Will Gilbert</a:t>
            </a:r>
          </a:p>
          <a:p>
            <a:pPr>
              <a:lnSpc>
                <a:spcPct val="80000"/>
              </a:lnSpc>
            </a:pPr>
            <a:r>
              <a:rPr lang="en-US" sz="2000" dirty="0"/>
              <a:t> </a:t>
            </a:r>
          </a:p>
        </p:txBody>
      </p:sp>
      <p:cxnSp>
        <p:nvCxnSpPr>
          <p:cNvPr id="48" name="Straight Connector 47">
            <a:extLst>
              <a:ext uri="{FF2B5EF4-FFF2-40B4-BE49-F238E27FC236}">
                <a16:creationId xmlns:a16="http://schemas.microsoft.com/office/drawing/2014/main" id="{5A520633-58CA-5F44-B48B-FEB80509E057}"/>
              </a:ext>
            </a:extLst>
          </p:cNvPr>
          <p:cNvCxnSpPr/>
          <p:nvPr/>
        </p:nvCxnSpPr>
        <p:spPr>
          <a:xfrm>
            <a:off x="3449353" y="4684933"/>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1" name="Title 2">
            <a:extLst>
              <a:ext uri="{FF2B5EF4-FFF2-40B4-BE49-F238E27FC236}">
                <a16:creationId xmlns:a16="http://schemas.microsoft.com/office/drawing/2014/main" id="{D40F2468-4BD1-754B-8F12-D1E1A1C4877A}"/>
              </a:ext>
            </a:extLst>
          </p:cNvPr>
          <p:cNvSpPr txBox="1">
            <a:spLocks/>
          </p:cNvSpPr>
          <p:nvPr/>
        </p:nvSpPr>
        <p:spPr>
          <a:xfrm>
            <a:off x="5761645" y="1436347"/>
            <a:ext cx="3036209" cy="26972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Traci Mazurek</a:t>
            </a:r>
          </a:p>
          <a:p>
            <a:pPr>
              <a:lnSpc>
                <a:spcPct val="80000"/>
              </a:lnSpc>
            </a:pPr>
            <a:endParaRPr lang="en-US" sz="2000" cap="none" dirty="0">
              <a:solidFill>
                <a:schemeClr val="tx2"/>
              </a:solidFill>
              <a:latin typeface="Brandon Grotesque" panose="020B0503020203060202" pitchFamily="34" charset="77"/>
            </a:endParaRPr>
          </a:p>
        </p:txBody>
      </p:sp>
      <p:cxnSp>
        <p:nvCxnSpPr>
          <p:cNvPr id="52" name="Straight Connector 51">
            <a:extLst>
              <a:ext uri="{FF2B5EF4-FFF2-40B4-BE49-F238E27FC236}">
                <a16:creationId xmlns:a16="http://schemas.microsoft.com/office/drawing/2014/main" id="{BE7550BB-57B7-D745-BD14-8CF724FDCE79}"/>
              </a:ext>
            </a:extLst>
          </p:cNvPr>
          <p:cNvCxnSpPr/>
          <p:nvPr/>
        </p:nvCxnSpPr>
        <p:spPr>
          <a:xfrm>
            <a:off x="5770494" y="2070364"/>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5" name="Title 2">
            <a:extLst>
              <a:ext uri="{FF2B5EF4-FFF2-40B4-BE49-F238E27FC236}">
                <a16:creationId xmlns:a16="http://schemas.microsoft.com/office/drawing/2014/main" id="{BC1BFB19-4A87-9E43-B01C-FBF7312A64C5}"/>
              </a:ext>
            </a:extLst>
          </p:cNvPr>
          <p:cNvSpPr txBox="1">
            <a:spLocks/>
          </p:cNvSpPr>
          <p:nvPr/>
        </p:nvSpPr>
        <p:spPr>
          <a:xfrm>
            <a:off x="8149196" y="4010253"/>
            <a:ext cx="3783628" cy="269728"/>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Hannah Cole </a:t>
            </a:r>
          </a:p>
        </p:txBody>
      </p:sp>
      <p:cxnSp>
        <p:nvCxnSpPr>
          <p:cNvPr id="56" name="Straight Connector 55">
            <a:extLst>
              <a:ext uri="{FF2B5EF4-FFF2-40B4-BE49-F238E27FC236}">
                <a16:creationId xmlns:a16="http://schemas.microsoft.com/office/drawing/2014/main" id="{EA2071AF-8D15-484E-A81A-B5E90427EF13}"/>
              </a:ext>
            </a:extLst>
          </p:cNvPr>
          <p:cNvCxnSpPr/>
          <p:nvPr/>
        </p:nvCxnSpPr>
        <p:spPr>
          <a:xfrm>
            <a:off x="8132372" y="4684933"/>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DE07650-1547-1948-80CA-DAFA4A301931}"/>
              </a:ext>
            </a:extLst>
          </p:cNvPr>
          <p:cNvSpPr txBox="1"/>
          <p:nvPr/>
        </p:nvSpPr>
        <p:spPr>
          <a:xfrm>
            <a:off x="5669280" y="-980902"/>
            <a:ext cx="184731" cy="369332"/>
          </a:xfrm>
          <a:prstGeom prst="rect">
            <a:avLst/>
          </a:prstGeom>
          <a:noFill/>
        </p:spPr>
        <p:txBody>
          <a:bodyPr wrap="none" rtlCol="0">
            <a:spAutoFit/>
          </a:bodyPr>
          <a:lstStyle/>
          <a:p>
            <a:endParaRPr lang="en-US" dirty="0"/>
          </a:p>
        </p:txBody>
      </p:sp>
      <p:sp>
        <p:nvSpPr>
          <p:cNvPr id="12" name="Title 11">
            <a:extLst>
              <a:ext uri="{FF2B5EF4-FFF2-40B4-BE49-F238E27FC236}">
                <a16:creationId xmlns:a16="http://schemas.microsoft.com/office/drawing/2014/main" id="{C1BAC4BC-895E-CB46-8EF8-33A70B962AD4}"/>
              </a:ext>
            </a:extLst>
          </p:cNvPr>
          <p:cNvSpPr>
            <a:spLocks noGrp="1"/>
          </p:cNvSpPr>
          <p:nvPr>
            <p:ph type="title"/>
          </p:nvPr>
        </p:nvSpPr>
        <p:spPr/>
        <p:txBody>
          <a:bodyPr/>
          <a:lstStyle/>
          <a:p>
            <a:r>
              <a:rPr lang="en-US" dirty="0"/>
              <a:t>Your</a:t>
            </a:r>
            <a:br>
              <a:rPr lang="en-US" dirty="0"/>
            </a:br>
            <a:r>
              <a:rPr lang="en-US" dirty="0"/>
              <a:t>Team </a:t>
            </a:r>
          </a:p>
        </p:txBody>
      </p:sp>
      <p:sp>
        <p:nvSpPr>
          <p:cNvPr id="19" name="Title 2">
            <a:extLst>
              <a:ext uri="{FF2B5EF4-FFF2-40B4-BE49-F238E27FC236}">
                <a16:creationId xmlns:a16="http://schemas.microsoft.com/office/drawing/2014/main" id="{1F710948-82F3-E046-A051-00704BD2AC7E}"/>
              </a:ext>
            </a:extLst>
          </p:cNvPr>
          <p:cNvSpPr txBox="1">
            <a:spLocks/>
          </p:cNvSpPr>
          <p:nvPr/>
        </p:nvSpPr>
        <p:spPr>
          <a:xfrm>
            <a:off x="9705109" y="1436346"/>
            <a:ext cx="3743345" cy="26972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Ryan Riggins</a:t>
            </a:r>
          </a:p>
          <a:p>
            <a:pPr>
              <a:lnSpc>
                <a:spcPct val="80000"/>
              </a:lnSpc>
            </a:pPr>
            <a:endParaRPr lang="en-US" sz="2000" cap="none" dirty="0">
              <a:solidFill>
                <a:schemeClr val="tx2"/>
              </a:solidFill>
              <a:latin typeface="League Gothic" pitchFamily="2" charset="77"/>
            </a:endParaRPr>
          </a:p>
          <a:p>
            <a:pPr>
              <a:lnSpc>
                <a:spcPct val="100000"/>
              </a:lnSpc>
            </a:pPr>
            <a:endParaRPr lang="en-US" sz="1200" cap="none" dirty="0">
              <a:solidFill>
                <a:schemeClr val="tx2"/>
              </a:solidFill>
              <a:latin typeface="Brandon Grotesque" panose="020B0503020203060202" pitchFamily="34" charset="77"/>
            </a:endParaRPr>
          </a:p>
        </p:txBody>
      </p:sp>
      <p:cxnSp>
        <p:nvCxnSpPr>
          <p:cNvPr id="20" name="Straight Connector 19">
            <a:extLst>
              <a:ext uri="{FF2B5EF4-FFF2-40B4-BE49-F238E27FC236}">
                <a16:creationId xmlns:a16="http://schemas.microsoft.com/office/drawing/2014/main" id="{314ED5E2-87F6-9343-8BAE-62037789D388}"/>
              </a:ext>
            </a:extLst>
          </p:cNvPr>
          <p:cNvCxnSpPr/>
          <p:nvPr/>
        </p:nvCxnSpPr>
        <p:spPr>
          <a:xfrm>
            <a:off x="9706731" y="2070364"/>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FF71978B-C4CD-394E-AB79-6A6FF5E588E0}"/>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499307" y="1419194"/>
            <a:ext cx="1402080" cy="2103120"/>
          </a:xfrm>
          <a:prstGeom prst="rect">
            <a:avLst/>
          </a:prstGeom>
        </p:spPr>
      </p:pic>
      <p:pic>
        <p:nvPicPr>
          <p:cNvPr id="6" name="Picture 5" descr="A person posing for the camera&#10;&#10;Description automatically generated">
            <a:extLst>
              <a:ext uri="{FF2B5EF4-FFF2-40B4-BE49-F238E27FC236}">
                <a16:creationId xmlns:a16="http://schemas.microsoft.com/office/drawing/2014/main" id="{42692330-6A90-E342-A59B-0BBA29CA949B}"/>
              </a:ext>
            </a:extLst>
          </p:cNvPr>
          <p:cNvPicPr>
            <a:picLocks noChangeAspect="1"/>
          </p:cNvPicPr>
          <p:nvPr/>
        </p:nvPicPr>
        <p:blipFill>
          <a:blip r:embed="rId6"/>
          <a:stretch>
            <a:fillRect/>
          </a:stretch>
        </p:blipFill>
        <p:spPr>
          <a:xfrm>
            <a:off x="4218695" y="1405612"/>
            <a:ext cx="1408813" cy="2113219"/>
          </a:xfrm>
          <a:prstGeom prst="rect">
            <a:avLst/>
          </a:prstGeom>
        </p:spPr>
      </p:pic>
      <p:pic>
        <p:nvPicPr>
          <p:cNvPr id="13" name="Picture 12" descr="A person smiling for the camera&#10;&#10;Description automatically generated">
            <a:extLst>
              <a:ext uri="{FF2B5EF4-FFF2-40B4-BE49-F238E27FC236}">
                <a16:creationId xmlns:a16="http://schemas.microsoft.com/office/drawing/2014/main" id="{C6DFE457-F360-244A-8895-B28AA40679D9}"/>
              </a:ext>
            </a:extLst>
          </p:cNvPr>
          <p:cNvPicPr>
            <a:picLocks noChangeAspect="1"/>
          </p:cNvPicPr>
          <p:nvPr/>
        </p:nvPicPr>
        <p:blipFill>
          <a:blip r:embed="rId7"/>
          <a:stretch>
            <a:fillRect/>
          </a:stretch>
        </p:blipFill>
        <p:spPr>
          <a:xfrm>
            <a:off x="6546811" y="3924783"/>
            <a:ext cx="1416760" cy="2125141"/>
          </a:xfrm>
          <a:prstGeom prst="rect">
            <a:avLst/>
          </a:prstGeom>
        </p:spPr>
      </p:pic>
    </p:spTree>
    <p:extLst>
      <p:ext uri="{BB962C8B-B14F-4D97-AF65-F5344CB8AC3E}">
        <p14:creationId xmlns:p14="http://schemas.microsoft.com/office/powerpoint/2010/main" val="23122249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74E2F5-88EF-1C41-8970-8FBB7340B73C}"/>
              </a:ext>
            </a:extLst>
          </p:cNvPr>
          <p:cNvSpPr>
            <a:spLocks noGrp="1"/>
          </p:cNvSpPr>
          <p:nvPr>
            <p:ph type="body" idx="1"/>
          </p:nvPr>
        </p:nvSpPr>
        <p:spPr/>
        <p:txBody>
          <a:bodyPr/>
          <a:lstStyle/>
          <a:p>
            <a:pPr>
              <a:spcAft>
                <a:spcPts val="0"/>
              </a:spcAft>
            </a:pPr>
            <a:r>
              <a:rPr lang="en-US" sz="1600" dirty="0"/>
              <a:t>Our typical client engagement lasts from two to five years to reach important milestones and long-term visions for success. We are a strategic partner and consider opportunities when there is a need for both strategic leadership and expert execution. We engage with only a small number of new clients each year due to the depth and commitment of our relationships. </a:t>
            </a:r>
          </a:p>
          <a:p>
            <a:pPr>
              <a:spcAft>
                <a:spcPts val="0"/>
              </a:spcAft>
            </a:pPr>
            <a:r>
              <a:rPr lang="en-US" sz="1600" dirty="0"/>
              <a:t>Our minimum client engagement is $200,000 in fees per year, with clients generally spending $360,000 to over $1,200,000 annually. We are also open to a series of projects with a minimum investment of $40,000 for the first engagement. </a:t>
            </a:r>
          </a:p>
        </p:txBody>
      </p:sp>
      <p:sp>
        <p:nvSpPr>
          <p:cNvPr id="4" name="Title 3">
            <a:extLst>
              <a:ext uri="{FF2B5EF4-FFF2-40B4-BE49-F238E27FC236}">
                <a16:creationId xmlns:a16="http://schemas.microsoft.com/office/drawing/2014/main" id="{5234C95F-0D81-FA49-8DB2-C22BCE77B052}"/>
              </a:ext>
            </a:extLst>
          </p:cNvPr>
          <p:cNvSpPr>
            <a:spLocks noGrp="1"/>
          </p:cNvSpPr>
          <p:nvPr>
            <p:ph type="title"/>
          </p:nvPr>
        </p:nvSpPr>
        <p:spPr/>
        <p:txBody>
          <a:bodyPr/>
          <a:lstStyle/>
          <a:p>
            <a:r>
              <a:rPr lang="en-US" dirty="0"/>
              <a:t>We’re in the Business</a:t>
            </a:r>
            <a:br>
              <a:rPr lang="en-US" dirty="0"/>
            </a:br>
            <a:r>
              <a:rPr lang="en-US" dirty="0"/>
              <a:t>of Value Creation.</a:t>
            </a:r>
          </a:p>
        </p:txBody>
      </p:sp>
      <p:sp>
        <p:nvSpPr>
          <p:cNvPr id="5" name="Content Placeholder 4">
            <a:extLst>
              <a:ext uri="{FF2B5EF4-FFF2-40B4-BE49-F238E27FC236}">
                <a16:creationId xmlns:a16="http://schemas.microsoft.com/office/drawing/2014/main" id="{076A7693-FB40-A042-B75E-635AC1276DF6}"/>
              </a:ext>
            </a:extLst>
          </p:cNvPr>
          <p:cNvSpPr>
            <a:spLocks noGrp="1"/>
          </p:cNvSpPr>
          <p:nvPr>
            <p:ph idx="11"/>
          </p:nvPr>
        </p:nvSpPr>
        <p:spPr/>
        <p:txBody>
          <a:bodyPr/>
          <a:lstStyle/>
          <a:p>
            <a:r>
              <a:rPr lang="en-US" dirty="0">
                <a:solidFill>
                  <a:schemeClr val="accent4"/>
                </a:solidFill>
              </a:rPr>
              <a:t>Our Pricing</a:t>
            </a:r>
          </a:p>
        </p:txBody>
      </p:sp>
      <p:cxnSp>
        <p:nvCxnSpPr>
          <p:cNvPr id="6" name="Straight Connector 5">
            <a:extLst>
              <a:ext uri="{FF2B5EF4-FFF2-40B4-BE49-F238E27FC236}">
                <a16:creationId xmlns:a16="http://schemas.microsoft.com/office/drawing/2014/main" id="{BB85B1AE-9302-D949-A109-196FB1AD2B1D}"/>
              </a:ext>
            </a:extLst>
          </p:cNvPr>
          <p:cNvCxnSpPr>
            <a:cxnSpLocks/>
          </p:cNvCxnSpPr>
          <p:nvPr/>
        </p:nvCxnSpPr>
        <p:spPr>
          <a:xfrm>
            <a:off x="533400" y="3114961"/>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58407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F1924A-5C20-794C-9DC0-5DF61685FA29}"/>
              </a:ext>
            </a:extLst>
          </p:cNvPr>
          <p:cNvSpPr>
            <a:spLocks noGrp="1"/>
          </p:cNvSpPr>
          <p:nvPr>
            <p:ph type="sldNum" sz="quarter" idx="12"/>
          </p:nvPr>
        </p:nvSpPr>
        <p:spPr/>
        <p:txBody>
          <a:bodyPr/>
          <a:lstStyle/>
          <a:p>
            <a:fld id="{B15A4BD5-B51F-9048-892F-7599ACE81F82}" type="slidenum">
              <a:rPr lang="en-US" smtClean="0"/>
              <a:pPr/>
              <a:t>38</a:t>
            </a:fld>
            <a:endParaRPr lang="en-US"/>
          </a:p>
        </p:txBody>
      </p:sp>
      <p:sp>
        <p:nvSpPr>
          <p:cNvPr id="3" name="Footer Placeholder 2">
            <a:extLst>
              <a:ext uri="{FF2B5EF4-FFF2-40B4-BE49-F238E27FC236}">
                <a16:creationId xmlns:a16="http://schemas.microsoft.com/office/drawing/2014/main" id="{2467ADF2-FFBC-8D4A-9B0D-9C56E0EB37A6}"/>
              </a:ext>
            </a:extLst>
          </p:cNvPr>
          <p:cNvSpPr>
            <a:spLocks noGrp="1"/>
          </p:cNvSpPr>
          <p:nvPr>
            <p:ph type="ftr" sz="quarter" idx="3"/>
          </p:nvPr>
        </p:nvSpPr>
        <p:spPr/>
        <p:txBody>
          <a:bodyPr/>
          <a:lstStyle/>
          <a:p>
            <a:r>
              <a:rPr lang="en-US"/>
              <a:t>INK-CO.COM  |</a:t>
            </a:r>
          </a:p>
        </p:txBody>
      </p:sp>
      <p:sp>
        <p:nvSpPr>
          <p:cNvPr id="4" name="Content Placeholder 3">
            <a:extLst>
              <a:ext uri="{FF2B5EF4-FFF2-40B4-BE49-F238E27FC236}">
                <a16:creationId xmlns:a16="http://schemas.microsoft.com/office/drawing/2014/main" id="{89522C6B-3068-3244-A14E-5EE4DAC40E10}"/>
              </a:ext>
            </a:extLst>
          </p:cNvPr>
          <p:cNvSpPr>
            <a:spLocks noGrp="1"/>
          </p:cNvSpPr>
          <p:nvPr>
            <p:ph sz="quarter" idx="4294967295"/>
          </p:nvPr>
        </p:nvSpPr>
        <p:spPr>
          <a:xfrm>
            <a:off x="533400" y="1752601"/>
            <a:ext cx="7696200" cy="4305299"/>
          </a:xfrm>
        </p:spPr>
        <p:txBody>
          <a:bodyPr/>
          <a:lstStyle/>
          <a:p>
            <a:pPr>
              <a:spcBef>
                <a:spcPts val="0"/>
              </a:spcBef>
            </a:pPr>
            <a:r>
              <a:rPr lang="en-US" sz="1600" dirty="0"/>
              <a:t>INK creates campaigns designed to provide a steady stream of communications results. Monthly scope is billed at our flat rate of $200/hour.</a:t>
            </a:r>
          </a:p>
          <a:p>
            <a:pPr>
              <a:spcBef>
                <a:spcPts val="0"/>
              </a:spcBef>
            </a:pPr>
            <a:endParaRPr lang="en-US" sz="1600" dirty="0"/>
          </a:p>
          <a:p>
            <a:pPr>
              <a:spcBef>
                <a:spcPts val="0"/>
              </a:spcBef>
            </a:pPr>
            <a:r>
              <a:rPr lang="en-US" sz="1600" dirty="0"/>
              <a:t>Our pricing includes the expertise of our communications, content, digital, and design teams, plus a wide variety of top research, monitoring, distribution, and measurement tools. Additionally, INK invests 10% of our own time in R&amp;D for each client. Unlike most of our industry, we pass through expenses incurred on your behalf without mark-up. </a:t>
            </a:r>
          </a:p>
          <a:p>
            <a:pPr>
              <a:spcBef>
                <a:spcPts val="0"/>
              </a:spcBef>
            </a:pPr>
            <a:endParaRPr lang="en-US" sz="1600" dirty="0"/>
          </a:p>
          <a:p>
            <a:pPr>
              <a:spcBef>
                <a:spcPts val="0"/>
              </a:spcBef>
            </a:pPr>
            <a:r>
              <a:rPr lang="en-US" sz="1600" dirty="0"/>
              <a:t>With new clients and projects, we require a deposit of 50% of the first month’s budget up front. We’ll apply that to your first month’s invoice and send it, and future monthly invoices, at the first of the month for the previous month’s work, payable within 30 days. Our invoices are detailed accounts of how our time was spent, ensuring every hour provides value towards your scope and goals.</a:t>
            </a:r>
          </a:p>
        </p:txBody>
      </p:sp>
      <p:sp>
        <p:nvSpPr>
          <p:cNvPr id="5" name="Title 4">
            <a:extLst>
              <a:ext uri="{FF2B5EF4-FFF2-40B4-BE49-F238E27FC236}">
                <a16:creationId xmlns:a16="http://schemas.microsoft.com/office/drawing/2014/main" id="{C0C696BF-00EF-A142-8181-B6E3AA955836}"/>
              </a:ext>
            </a:extLst>
          </p:cNvPr>
          <p:cNvSpPr>
            <a:spLocks noGrp="1"/>
          </p:cNvSpPr>
          <p:nvPr>
            <p:ph type="title"/>
          </p:nvPr>
        </p:nvSpPr>
        <p:spPr/>
        <p:txBody>
          <a:bodyPr/>
          <a:lstStyle/>
          <a:p>
            <a:r>
              <a:rPr lang="en-US" dirty="0"/>
              <a:t>Our pricing - </a:t>
            </a:r>
            <a:br>
              <a:rPr lang="en-US" dirty="0"/>
            </a:br>
            <a:r>
              <a:rPr lang="en-US" dirty="0"/>
              <a:t>How we bill</a:t>
            </a:r>
          </a:p>
        </p:txBody>
      </p:sp>
    </p:spTree>
    <p:extLst>
      <p:ext uri="{BB962C8B-B14F-4D97-AF65-F5344CB8AC3E}">
        <p14:creationId xmlns:p14="http://schemas.microsoft.com/office/powerpoint/2010/main" val="24841898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581C9-6DE7-5440-BFE5-53B7EC7B7AED}"/>
              </a:ext>
            </a:extLst>
          </p:cNvPr>
          <p:cNvSpPr>
            <a:spLocks noGrp="1"/>
          </p:cNvSpPr>
          <p:nvPr>
            <p:ph type="sldNum" sz="quarter" idx="12"/>
          </p:nvPr>
        </p:nvSpPr>
        <p:spPr/>
        <p:txBody>
          <a:bodyPr/>
          <a:lstStyle/>
          <a:p>
            <a:fld id="{B15A4BD5-B51F-9048-892F-7599ACE81F82}" type="slidenum">
              <a:rPr lang="en-US" smtClean="0"/>
              <a:pPr/>
              <a:t>39</a:t>
            </a:fld>
            <a:endParaRPr lang="en-US" dirty="0"/>
          </a:p>
        </p:txBody>
      </p:sp>
      <p:sp>
        <p:nvSpPr>
          <p:cNvPr id="3" name="Footer Placeholder 2">
            <a:extLst>
              <a:ext uri="{FF2B5EF4-FFF2-40B4-BE49-F238E27FC236}">
                <a16:creationId xmlns:a16="http://schemas.microsoft.com/office/drawing/2014/main" id="{314E6C3F-6600-B04E-B47F-EC5AC1132456}"/>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1E09E6F2-5E40-2F4C-A292-0FE342FD39A5}"/>
              </a:ext>
            </a:extLst>
          </p:cNvPr>
          <p:cNvSpPr>
            <a:spLocks noGrp="1"/>
          </p:cNvSpPr>
          <p:nvPr>
            <p:ph type="title"/>
          </p:nvPr>
        </p:nvSpPr>
        <p:spPr/>
        <p:txBody>
          <a:bodyPr/>
          <a:lstStyle/>
          <a:p>
            <a:r>
              <a:rPr lang="en-US" dirty="0"/>
              <a:t>Our Pricing -</a:t>
            </a:r>
            <a:br>
              <a:rPr lang="en-US" dirty="0"/>
            </a:br>
            <a:r>
              <a:rPr lang="en-US" dirty="0"/>
              <a:t>breakdown of 20K monthly budget</a:t>
            </a:r>
          </a:p>
        </p:txBody>
      </p:sp>
      <p:graphicFrame>
        <p:nvGraphicFramePr>
          <p:cNvPr id="9" name="Content Placeholder 8">
            <a:extLst>
              <a:ext uri="{FF2B5EF4-FFF2-40B4-BE49-F238E27FC236}">
                <a16:creationId xmlns:a16="http://schemas.microsoft.com/office/drawing/2014/main" id="{D8BD71E2-0A88-7541-95D3-935A7E053EE4}"/>
              </a:ext>
            </a:extLst>
          </p:cNvPr>
          <p:cNvGraphicFramePr>
            <a:graphicFrameLocks noGrp="1"/>
          </p:cNvGraphicFramePr>
          <p:nvPr>
            <p:ph sz="half" idx="1"/>
          </p:nvPr>
        </p:nvGraphicFramePr>
        <p:xfrm>
          <a:off x="892912" y="1767569"/>
          <a:ext cx="10442574" cy="3524878"/>
        </p:xfrm>
        <a:graphic>
          <a:graphicData uri="http://schemas.openxmlformats.org/drawingml/2006/table">
            <a:tbl>
              <a:tblPr firstRow="1" bandRow="1">
                <a:tableStyleId>{00A15C55-8517-42AA-B614-E9B94910E393}</a:tableStyleId>
              </a:tblPr>
              <a:tblGrid>
                <a:gridCol w="3480858">
                  <a:extLst>
                    <a:ext uri="{9D8B030D-6E8A-4147-A177-3AD203B41FA5}">
                      <a16:colId xmlns:a16="http://schemas.microsoft.com/office/drawing/2014/main" val="395753055"/>
                    </a:ext>
                  </a:extLst>
                </a:gridCol>
                <a:gridCol w="3480858">
                  <a:extLst>
                    <a:ext uri="{9D8B030D-6E8A-4147-A177-3AD203B41FA5}">
                      <a16:colId xmlns:a16="http://schemas.microsoft.com/office/drawing/2014/main" val="2932235651"/>
                    </a:ext>
                  </a:extLst>
                </a:gridCol>
                <a:gridCol w="3480858">
                  <a:extLst>
                    <a:ext uri="{9D8B030D-6E8A-4147-A177-3AD203B41FA5}">
                      <a16:colId xmlns:a16="http://schemas.microsoft.com/office/drawing/2014/main" val="2720334490"/>
                    </a:ext>
                  </a:extLst>
                </a:gridCol>
              </a:tblGrid>
              <a:tr h="524278">
                <a:tc>
                  <a:txBody>
                    <a:bodyPr/>
                    <a:lstStyle/>
                    <a:p>
                      <a:pPr algn="ctr"/>
                      <a:r>
                        <a:rPr lang="en-US" sz="1200" b="1" i="0" cap="all" baseline="0" dirty="0">
                          <a:latin typeface="Brandon Grotesque" panose="020B0503020203060202" pitchFamily="34" charset="77"/>
                        </a:rPr>
                        <a:t>Service</a:t>
                      </a:r>
                    </a:p>
                  </a:txBody>
                  <a:tcPr anchor="ctr"/>
                </a:tc>
                <a:tc>
                  <a:txBody>
                    <a:bodyPr/>
                    <a:lstStyle/>
                    <a:p>
                      <a:pPr algn="ctr"/>
                      <a:r>
                        <a:rPr lang="en-US" sz="1200" b="1" i="0" cap="all" baseline="0" dirty="0">
                          <a:latin typeface="Brandon Grotesque" panose="020B0503020203060202" pitchFamily="34" charset="77"/>
                        </a:rPr>
                        <a:t>Inclusions</a:t>
                      </a:r>
                    </a:p>
                  </a:txBody>
                  <a:tcPr anchor="ctr"/>
                </a:tc>
                <a:tc>
                  <a:txBody>
                    <a:bodyPr/>
                    <a:lstStyle/>
                    <a:p>
                      <a:pPr algn="ctr"/>
                      <a:r>
                        <a:rPr lang="en-US" sz="1200" b="1" i="0" cap="all" baseline="0" dirty="0">
                          <a:latin typeface="Brandon Grotesque" panose="020B0503020203060202" pitchFamily="34" charset="77"/>
                        </a:rPr>
                        <a:t>Cost PER MONTH</a:t>
                      </a:r>
                    </a:p>
                  </a:txBody>
                  <a:tcPr anchor="ctr"/>
                </a:tc>
                <a:extLst>
                  <a:ext uri="{0D108BD9-81ED-4DB2-BD59-A6C34878D82A}">
                    <a16:rowId xmlns:a16="http://schemas.microsoft.com/office/drawing/2014/main" val="7340344"/>
                  </a:ext>
                </a:extLst>
              </a:tr>
              <a:tr h="751291">
                <a:tc>
                  <a:txBody>
                    <a:bodyPr/>
                    <a:lstStyle/>
                    <a:p>
                      <a:pPr algn="ctr"/>
                      <a:r>
                        <a:rPr lang="en-US" sz="1600" dirty="0">
                          <a:latin typeface="Brandon Grotesque" panose="020B0503020203060202" pitchFamily="34" charset="77"/>
                        </a:rPr>
                        <a:t>Social + Creative </a:t>
                      </a:r>
                    </a:p>
                  </a:txBody>
                  <a:tcPr anchor="ctr"/>
                </a:tc>
                <a:tc>
                  <a:txBody>
                    <a:bodyPr/>
                    <a:lstStyle/>
                    <a:p>
                      <a:pPr algn="ctr"/>
                      <a:r>
                        <a:rPr lang="en-US" sz="1600" dirty="0">
                          <a:latin typeface="Brandon Grotesque" panose="020B0503020203060202" pitchFamily="34" charset="77"/>
                        </a:rPr>
                        <a:t>Strategy, design, copywriting, editorial calendar management, boosting posts*</a:t>
                      </a:r>
                    </a:p>
                  </a:txBody>
                  <a:tcPr anchor="ctr"/>
                </a:tc>
                <a:tc>
                  <a:txBody>
                    <a:bodyPr/>
                    <a:lstStyle/>
                    <a:p>
                      <a:pPr algn="ctr"/>
                      <a:r>
                        <a:rPr lang="en-US" sz="1600" dirty="0">
                          <a:latin typeface="Brandon Grotesque" panose="020B0503020203060202" pitchFamily="34" charset="77"/>
                        </a:rPr>
                        <a:t>$9,000</a:t>
                      </a:r>
                    </a:p>
                  </a:txBody>
                  <a:tcPr anchor="ctr"/>
                </a:tc>
                <a:extLst>
                  <a:ext uri="{0D108BD9-81ED-4DB2-BD59-A6C34878D82A}">
                    <a16:rowId xmlns:a16="http://schemas.microsoft.com/office/drawing/2014/main" val="1985232323"/>
                  </a:ext>
                </a:extLst>
              </a:tr>
              <a:tr h="751291">
                <a:tc>
                  <a:txBody>
                    <a:bodyPr/>
                    <a:lstStyle/>
                    <a:p>
                      <a:pPr algn="ctr"/>
                      <a:r>
                        <a:rPr lang="en-US" sz="1600" dirty="0">
                          <a:latin typeface="Brandon Grotesque" panose="020B0503020203060202" pitchFamily="34" charset="77"/>
                        </a:rPr>
                        <a:t>Community Management</a:t>
                      </a:r>
                    </a:p>
                  </a:txBody>
                  <a:tcPr anchor="ctr"/>
                </a:tc>
                <a:tc>
                  <a:txBody>
                    <a:bodyPr/>
                    <a:lstStyle/>
                    <a:p>
                      <a:pPr algn="ctr"/>
                      <a:r>
                        <a:rPr lang="en-US" sz="1600" dirty="0">
                          <a:latin typeface="Brandon Grotesque" panose="020B0503020203060202" pitchFamily="34" charset="77"/>
                        </a:rPr>
                        <a:t>Social listening, channel monitoring, engagement</a:t>
                      </a:r>
                    </a:p>
                  </a:txBody>
                  <a:tcPr anchor="ctr"/>
                </a:tc>
                <a:tc>
                  <a:txBody>
                    <a:bodyPr/>
                    <a:lstStyle/>
                    <a:p>
                      <a:pPr algn="ctr"/>
                      <a:r>
                        <a:rPr lang="en-US" sz="1600" dirty="0">
                          <a:latin typeface="Brandon Grotesque" panose="020B0503020203060202" pitchFamily="34" charset="77"/>
                        </a:rPr>
                        <a:t>$6,000</a:t>
                      </a:r>
                    </a:p>
                  </a:txBody>
                  <a:tcPr anchor="ctr"/>
                </a:tc>
                <a:extLst>
                  <a:ext uri="{0D108BD9-81ED-4DB2-BD59-A6C34878D82A}">
                    <a16:rowId xmlns:a16="http://schemas.microsoft.com/office/drawing/2014/main" val="2052437886"/>
                  </a:ext>
                </a:extLst>
              </a:tr>
              <a:tr h="746727">
                <a:tc>
                  <a:txBody>
                    <a:bodyPr/>
                    <a:lstStyle/>
                    <a:p>
                      <a:pPr algn="ctr"/>
                      <a:r>
                        <a:rPr lang="en-US" sz="1600" dirty="0">
                          <a:latin typeface="Brandon Grotesque" panose="020B0503020203060202" pitchFamily="34" charset="77"/>
                        </a:rPr>
                        <a:t>Measurement</a:t>
                      </a:r>
                    </a:p>
                  </a:txBody>
                  <a:tcPr anchor="ctr"/>
                </a:tc>
                <a:tc>
                  <a:txBody>
                    <a:bodyPr/>
                    <a:lstStyle/>
                    <a:p>
                      <a:pPr algn="ctr"/>
                      <a:r>
                        <a:rPr lang="en-US" sz="1600" dirty="0">
                          <a:latin typeface="Brandon Grotesque" panose="020B0503020203060202" pitchFamily="34" charset="77"/>
                        </a:rPr>
                        <a:t>Weekly insights, monthly report</a:t>
                      </a:r>
                    </a:p>
                  </a:txBody>
                  <a:tcPr anchor="ctr"/>
                </a:tc>
                <a:tc>
                  <a:txBody>
                    <a:bodyPr/>
                    <a:lstStyle/>
                    <a:p>
                      <a:pPr algn="ctr"/>
                      <a:r>
                        <a:rPr lang="en-US" sz="1600" dirty="0">
                          <a:latin typeface="Brandon Grotesque" panose="020B0503020203060202" pitchFamily="34" charset="77"/>
                        </a:rPr>
                        <a:t>$2,500</a:t>
                      </a:r>
                    </a:p>
                  </a:txBody>
                  <a:tcPr anchor="ctr"/>
                </a:tc>
                <a:extLst>
                  <a:ext uri="{0D108BD9-81ED-4DB2-BD59-A6C34878D82A}">
                    <a16:rowId xmlns:a16="http://schemas.microsoft.com/office/drawing/2014/main" val="3652702364"/>
                  </a:ext>
                </a:extLst>
              </a:tr>
              <a:tr h="751291">
                <a:tc>
                  <a:txBody>
                    <a:bodyPr/>
                    <a:lstStyle/>
                    <a:p>
                      <a:pPr algn="ctr"/>
                      <a:r>
                        <a:rPr lang="en-US" sz="1600" dirty="0">
                          <a:latin typeface="Brandon Grotesque" panose="020B0503020203060202" pitchFamily="34" charset="77"/>
                        </a:rPr>
                        <a:t>Account Management</a:t>
                      </a:r>
                    </a:p>
                  </a:txBody>
                  <a:tcPr anchor="ctr"/>
                </a:tc>
                <a:tc>
                  <a:txBody>
                    <a:bodyPr/>
                    <a:lstStyle/>
                    <a:p>
                      <a:pPr algn="ctr"/>
                      <a:r>
                        <a:rPr lang="en-US" sz="1600" dirty="0">
                          <a:latin typeface="Brandon Grotesque" panose="020B0503020203060202" pitchFamily="34" charset="77"/>
                        </a:rPr>
                        <a:t>Weekly check-ins, monthly planning session with internal team and agencies</a:t>
                      </a:r>
                    </a:p>
                  </a:txBody>
                  <a:tcPr anchor="ctr"/>
                </a:tc>
                <a:tc>
                  <a:txBody>
                    <a:bodyPr/>
                    <a:lstStyle/>
                    <a:p>
                      <a:pPr algn="ctr"/>
                      <a:r>
                        <a:rPr lang="en-US" sz="1600" dirty="0">
                          <a:latin typeface="Brandon Grotesque" panose="020B0503020203060202" pitchFamily="34" charset="77"/>
                        </a:rPr>
                        <a:t>$2,500</a:t>
                      </a:r>
                    </a:p>
                  </a:txBody>
                  <a:tcPr anchor="ctr"/>
                </a:tc>
                <a:extLst>
                  <a:ext uri="{0D108BD9-81ED-4DB2-BD59-A6C34878D82A}">
                    <a16:rowId xmlns:a16="http://schemas.microsoft.com/office/drawing/2014/main" val="3658390458"/>
                  </a:ext>
                </a:extLst>
              </a:tr>
            </a:tbl>
          </a:graphicData>
        </a:graphic>
      </p:graphicFrame>
      <p:sp>
        <p:nvSpPr>
          <p:cNvPr id="10" name="TextBox 9">
            <a:extLst>
              <a:ext uri="{FF2B5EF4-FFF2-40B4-BE49-F238E27FC236}">
                <a16:creationId xmlns:a16="http://schemas.microsoft.com/office/drawing/2014/main" id="{C2E16E7D-C2C4-CD40-9730-3B7471756DD7}"/>
              </a:ext>
            </a:extLst>
          </p:cNvPr>
          <p:cNvSpPr txBox="1"/>
          <p:nvPr/>
        </p:nvSpPr>
        <p:spPr>
          <a:xfrm>
            <a:off x="874713" y="5406015"/>
            <a:ext cx="10442574" cy="307777"/>
          </a:xfrm>
          <a:prstGeom prst="rect">
            <a:avLst/>
          </a:prstGeom>
          <a:noFill/>
        </p:spPr>
        <p:txBody>
          <a:bodyPr wrap="square" rtlCol="0">
            <a:spAutoFit/>
          </a:bodyPr>
          <a:lstStyle/>
          <a:p>
            <a:r>
              <a:rPr lang="en-US" sz="1400" i="1" dirty="0">
                <a:latin typeface="Brandon Grotesque" panose="020B0503020203060202" pitchFamily="34" charset="77"/>
              </a:rPr>
              <a:t>*Not inclusive of media spend for boosted posts, or other out-of-pocket expenses.</a:t>
            </a:r>
          </a:p>
        </p:txBody>
      </p:sp>
    </p:spTree>
    <p:extLst>
      <p:ext uri="{BB962C8B-B14F-4D97-AF65-F5344CB8AC3E}">
        <p14:creationId xmlns:p14="http://schemas.microsoft.com/office/powerpoint/2010/main" val="691244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fish&#10;&#10;Description automatically generated">
            <a:extLst>
              <a:ext uri="{FF2B5EF4-FFF2-40B4-BE49-F238E27FC236}">
                <a16:creationId xmlns:a16="http://schemas.microsoft.com/office/drawing/2014/main" id="{4FD8CEB4-9824-F64C-980C-091D5B23648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0326" t="10735" r="10326"/>
          <a:stretch/>
        </p:blipFill>
        <p:spPr>
          <a:xfrm>
            <a:off x="0" y="0"/>
            <a:ext cx="12191999" cy="6858000"/>
          </a:xfrm>
          <a:prstGeom prst="rect">
            <a:avLst/>
          </a:prstGeom>
        </p:spPr>
      </p:pic>
      <p:sp>
        <p:nvSpPr>
          <p:cNvPr id="4" name="Text Placeholder 3">
            <a:extLst>
              <a:ext uri="{FF2B5EF4-FFF2-40B4-BE49-F238E27FC236}">
                <a16:creationId xmlns:a16="http://schemas.microsoft.com/office/drawing/2014/main" id="{966FB6A1-8B66-1641-9511-3A39208DC104}"/>
              </a:ext>
            </a:extLst>
          </p:cNvPr>
          <p:cNvSpPr>
            <a:spLocks noGrp="1"/>
          </p:cNvSpPr>
          <p:nvPr>
            <p:ph type="body" idx="1"/>
          </p:nvPr>
        </p:nvSpPr>
        <p:spPr>
          <a:xfrm>
            <a:off x="1900237" y="2687864"/>
            <a:ext cx="8391524" cy="1796602"/>
          </a:xfrm>
        </p:spPr>
        <p:txBody>
          <a:bodyPr/>
          <a:lstStyle/>
          <a:p>
            <a:r>
              <a:rPr lang="en-US" sz="8000" dirty="0"/>
              <a:t>INK MOVes BRANDS BEYOND BUSINESS AS USUAL.</a:t>
            </a:r>
          </a:p>
        </p:txBody>
      </p:sp>
    </p:spTree>
    <p:extLst>
      <p:ext uri="{BB962C8B-B14F-4D97-AF65-F5344CB8AC3E}">
        <p14:creationId xmlns:p14="http://schemas.microsoft.com/office/powerpoint/2010/main" val="11042207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F1924A-5C20-794C-9DC0-5DF61685FA29}"/>
              </a:ext>
            </a:extLst>
          </p:cNvPr>
          <p:cNvSpPr>
            <a:spLocks noGrp="1"/>
          </p:cNvSpPr>
          <p:nvPr>
            <p:ph type="sldNum" sz="quarter" idx="12"/>
          </p:nvPr>
        </p:nvSpPr>
        <p:spPr/>
        <p:txBody>
          <a:bodyPr/>
          <a:lstStyle/>
          <a:p>
            <a:fld id="{B15A4BD5-B51F-9048-892F-7599ACE81F82}" type="slidenum">
              <a:rPr lang="en-US" smtClean="0"/>
              <a:pPr/>
              <a:t>40</a:t>
            </a:fld>
            <a:endParaRPr lang="en-US"/>
          </a:p>
        </p:txBody>
      </p:sp>
      <p:sp>
        <p:nvSpPr>
          <p:cNvPr id="3" name="Footer Placeholder 2">
            <a:extLst>
              <a:ext uri="{FF2B5EF4-FFF2-40B4-BE49-F238E27FC236}">
                <a16:creationId xmlns:a16="http://schemas.microsoft.com/office/drawing/2014/main" id="{2467ADF2-FFBC-8D4A-9B0D-9C56E0EB37A6}"/>
              </a:ext>
            </a:extLst>
          </p:cNvPr>
          <p:cNvSpPr>
            <a:spLocks noGrp="1"/>
          </p:cNvSpPr>
          <p:nvPr>
            <p:ph type="ftr" sz="quarter" idx="3"/>
          </p:nvPr>
        </p:nvSpPr>
        <p:spPr/>
        <p:txBody>
          <a:bodyPr/>
          <a:lstStyle/>
          <a:p>
            <a:r>
              <a:rPr lang="en-US"/>
              <a:t>INK-CO.COM  |</a:t>
            </a:r>
          </a:p>
        </p:txBody>
      </p:sp>
      <p:sp>
        <p:nvSpPr>
          <p:cNvPr id="4" name="Content Placeholder 3">
            <a:extLst>
              <a:ext uri="{FF2B5EF4-FFF2-40B4-BE49-F238E27FC236}">
                <a16:creationId xmlns:a16="http://schemas.microsoft.com/office/drawing/2014/main" id="{89522C6B-3068-3244-A14E-5EE4DAC40E10}"/>
              </a:ext>
            </a:extLst>
          </p:cNvPr>
          <p:cNvSpPr>
            <a:spLocks noGrp="1"/>
          </p:cNvSpPr>
          <p:nvPr>
            <p:ph sz="quarter" idx="4294967295"/>
          </p:nvPr>
        </p:nvSpPr>
        <p:spPr>
          <a:xfrm>
            <a:off x="533400" y="1752601"/>
            <a:ext cx="5293963" cy="4305299"/>
          </a:xfrm>
        </p:spPr>
        <p:txBody>
          <a:bodyPr/>
          <a:lstStyle/>
          <a:p>
            <a:pPr>
              <a:spcBef>
                <a:spcPts val="1600"/>
              </a:spcBef>
            </a:pPr>
            <a:r>
              <a:rPr lang="en-US" b="1" dirty="0">
                <a:solidFill>
                  <a:schemeClr val="accent2"/>
                </a:solidFill>
              </a:rPr>
              <a:t>2020 REASEARCH + PILOT - $50K</a:t>
            </a:r>
          </a:p>
          <a:p>
            <a:pPr marL="457200" indent="-457200">
              <a:spcBef>
                <a:spcPts val="400"/>
              </a:spcBef>
              <a:buFont typeface="+mj-lt"/>
              <a:buAutoNum type="arabicPeriod"/>
            </a:pPr>
            <a:r>
              <a:rPr lang="en-US" b="1" dirty="0"/>
              <a:t>Research, $15K – </a:t>
            </a:r>
            <a:r>
              <a:rPr lang="en-US" dirty="0"/>
              <a:t>hard costs, execution, and analysis/reporting </a:t>
            </a:r>
          </a:p>
          <a:p>
            <a:pPr marL="457200" indent="-457200">
              <a:spcBef>
                <a:spcPts val="400"/>
              </a:spcBef>
              <a:buFont typeface="+mj-lt"/>
              <a:buAutoNum type="arabicPeriod"/>
            </a:pPr>
            <a:r>
              <a:rPr lang="en-US" b="1" dirty="0"/>
              <a:t>Messaging and Pilot Planning, $10K – </a:t>
            </a:r>
            <a:r>
              <a:rPr lang="en-US" dirty="0"/>
              <a:t>half-day Think Wrong workshop; pilot campaign plan with audience-based messaging, goals, tactics, KPIs</a:t>
            </a:r>
          </a:p>
          <a:p>
            <a:pPr marL="457200" indent="-457200">
              <a:spcBef>
                <a:spcPts val="400"/>
              </a:spcBef>
              <a:buFont typeface="+mj-lt"/>
              <a:buAutoNum type="arabicPeriod"/>
            </a:pPr>
            <a:r>
              <a:rPr lang="en-US" b="1" dirty="0"/>
              <a:t>Pilot Execution, $20K – </a:t>
            </a:r>
            <a:r>
              <a:rPr lang="en-US" dirty="0"/>
              <a:t>campaign execution including content creation, outreach, measurement and reporting, spend if needed</a:t>
            </a:r>
          </a:p>
          <a:p>
            <a:pPr marL="457200" indent="-457200">
              <a:spcBef>
                <a:spcPts val="400"/>
              </a:spcBef>
              <a:buFont typeface="+mj-lt"/>
              <a:buAutoNum type="arabicPeriod"/>
            </a:pPr>
            <a:r>
              <a:rPr lang="en-US" b="1" dirty="0"/>
              <a:t>2021 Campaign Planning, $5K – </a:t>
            </a:r>
            <a:r>
              <a:rPr lang="en-US" dirty="0"/>
              <a:t>based on learnings from pilot, develop integrated campaign plan for Q1 2021</a:t>
            </a:r>
            <a:endParaRPr lang="en-US" b="1" dirty="0"/>
          </a:p>
        </p:txBody>
      </p:sp>
      <p:sp>
        <p:nvSpPr>
          <p:cNvPr id="5" name="Title 4">
            <a:extLst>
              <a:ext uri="{FF2B5EF4-FFF2-40B4-BE49-F238E27FC236}">
                <a16:creationId xmlns:a16="http://schemas.microsoft.com/office/drawing/2014/main" id="{C0C696BF-00EF-A142-8181-B6E3AA955836}"/>
              </a:ext>
            </a:extLst>
          </p:cNvPr>
          <p:cNvSpPr>
            <a:spLocks noGrp="1"/>
          </p:cNvSpPr>
          <p:nvPr>
            <p:ph type="title"/>
          </p:nvPr>
        </p:nvSpPr>
        <p:spPr/>
        <p:txBody>
          <a:bodyPr/>
          <a:lstStyle/>
          <a:p>
            <a:r>
              <a:rPr lang="en-US" dirty="0"/>
              <a:t>Our pricing – </a:t>
            </a:r>
            <a:br>
              <a:rPr lang="en-US" dirty="0"/>
            </a:br>
            <a:r>
              <a:rPr lang="en-US" dirty="0"/>
              <a:t>COST BREAKDOWN</a:t>
            </a:r>
          </a:p>
        </p:txBody>
      </p:sp>
      <p:sp>
        <p:nvSpPr>
          <p:cNvPr id="7" name="Content Placeholder 3">
            <a:extLst>
              <a:ext uri="{FF2B5EF4-FFF2-40B4-BE49-F238E27FC236}">
                <a16:creationId xmlns:a16="http://schemas.microsoft.com/office/drawing/2014/main" id="{F816AF02-5EE7-3D46-AC8F-4457F20D5DDC}"/>
              </a:ext>
            </a:extLst>
          </p:cNvPr>
          <p:cNvSpPr txBox="1">
            <a:spLocks/>
          </p:cNvSpPr>
          <p:nvPr/>
        </p:nvSpPr>
        <p:spPr>
          <a:xfrm>
            <a:off x="6364637" y="1766809"/>
            <a:ext cx="5293963" cy="4305299"/>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dirty="0">
                <a:solidFill>
                  <a:schemeClr val="accent2"/>
                </a:solidFill>
              </a:rPr>
              <a:t>2021 CAMPAIGN- $15K/month</a:t>
            </a:r>
          </a:p>
          <a:p>
            <a:pPr marL="342900" indent="-342900">
              <a:spcBef>
                <a:spcPts val="400"/>
              </a:spcBef>
              <a:buFont typeface="Arial" panose="020B0604020202020204" pitchFamily="34" charset="0"/>
              <a:buChar char="•"/>
            </a:pPr>
            <a:r>
              <a:rPr lang="en-US" b="1" dirty="0"/>
              <a:t>2021 campaign execution – </a:t>
            </a:r>
            <a:r>
              <a:rPr lang="en-US" dirty="0"/>
              <a:t>Execute a monthly program inclusive of earned, paid, owned, and shared tactics with approved goals, messages, and timelines; and continued reported and iteration</a:t>
            </a:r>
          </a:p>
          <a:p>
            <a:pPr marL="342900" indent="-342900">
              <a:spcBef>
                <a:spcPts val="400"/>
              </a:spcBef>
              <a:buFont typeface="Arial" panose="020B0604020202020204" pitchFamily="34" charset="0"/>
              <a:buChar char="•"/>
            </a:pPr>
            <a:r>
              <a:rPr lang="en-US" b="1" dirty="0"/>
              <a:t>Program management - </a:t>
            </a:r>
            <a:r>
              <a:rPr lang="en-US" dirty="0"/>
              <a:t>Account management, ongoing planning and measurement, client counsel</a:t>
            </a:r>
            <a:endParaRPr lang="en-US" b="1" dirty="0"/>
          </a:p>
        </p:txBody>
      </p:sp>
    </p:spTree>
    <p:extLst>
      <p:ext uri="{BB962C8B-B14F-4D97-AF65-F5344CB8AC3E}">
        <p14:creationId xmlns:p14="http://schemas.microsoft.com/office/powerpoint/2010/main" val="24546718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6E52B9-BB9C-184C-B40C-16B64EED2B67}"/>
              </a:ext>
            </a:extLst>
          </p:cNvPr>
          <p:cNvSpPr>
            <a:spLocks noGrp="1"/>
          </p:cNvSpPr>
          <p:nvPr>
            <p:ph type="body" idx="1"/>
          </p:nvPr>
        </p:nvSpPr>
        <p:spPr/>
        <p:txBody>
          <a:bodyPr/>
          <a:lstStyle/>
          <a:p>
            <a:r>
              <a:rPr lang="en-US" dirty="0"/>
              <a:t>Ink’s difference</a:t>
            </a:r>
          </a:p>
        </p:txBody>
      </p:sp>
    </p:spTree>
    <p:extLst>
      <p:ext uri="{BB962C8B-B14F-4D97-AF65-F5344CB8AC3E}">
        <p14:creationId xmlns:p14="http://schemas.microsoft.com/office/powerpoint/2010/main" val="40815934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1ACC78-15AD-6D43-9E4C-F086CE91C92D}"/>
              </a:ext>
            </a:extLst>
          </p:cNvPr>
          <p:cNvSpPr>
            <a:spLocks noGrp="1"/>
          </p:cNvSpPr>
          <p:nvPr>
            <p:ph type="sldNum" sz="quarter" idx="12"/>
          </p:nvPr>
        </p:nvSpPr>
        <p:spPr/>
        <p:txBody>
          <a:bodyPr/>
          <a:lstStyle/>
          <a:p>
            <a:fld id="{B15A4BD5-B51F-9048-892F-7599ACE81F82}" type="slidenum">
              <a:rPr lang="en-US" smtClean="0"/>
              <a:pPr/>
              <a:t>42</a:t>
            </a:fld>
            <a:endParaRPr lang="en-US"/>
          </a:p>
        </p:txBody>
      </p:sp>
      <p:sp>
        <p:nvSpPr>
          <p:cNvPr id="3" name="Footer Placeholder 2">
            <a:extLst>
              <a:ext uri="{FF2B5EF4-FFF2-40B4-BE49-F238E27FC236}">
                <a16:creationId xmlns:a16="http://schemas.microsoft.com/office/drawing/2014/main" id="{CD9766FD-783C-824C-BB02-637C71174ABE}"/>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E3CA5DA1-EC1B-7B4B-95BB-A0D49ACACBB1}"/>
              </a:ext>
            </a:extLst>
          </p:cNvPr>
          <p:cNvSpPr>
            <a:spLocks noGrp="1"/>
          </p:cNvSpPr>
          <p:nvPr>
            <p:ph type="title"/>
          </p:nvPr>
        </p:nvSpPr>
        <p:spPr/>
        <p:txBody>
          <a:bodyPr/>
          <a:lstStyle/>
          <a:p>
            <a:r>
              <a:rPr lang="en-US" dirty="0"/>
              <a:t>Our approach </a:t>
            </a:r>
            <a:br>
              <a:rPr lang="en-US" dirty="0"/>
            </a:br>
            <a:r>
              <a:rPr lang="en-US" dirty="0">
                <a:solidFill>
                  <a:srgbClr val="23B27F"/>
                </a:solidFill>
              </a:rPr>
              <a:t>strategy pillars</a:t>
            </a:r>
            <a:endParaRPr lang="en-US" dirty="0"/>
          </a:p>
        </p:txBody>
      </p:sp>
      <p:cxnSp>
        <p:nvCxnSpPr>
          <p:cNvPr id="9" name="Straight Connector 8">
            <a:extLst>
              <a:ext uri="{FF2B5EF4-FFF2-40B4-BE49-F238E27FC236}">
                <a16:creationId xmlns:a16="http://schemas.microsoft.com/office/drawing/2014/main" id="{B29C8B65-A896-9540-A1BD-51C63A559732}"/>
              </a:ext>
            </a:extLst>
          </p:cNvPr>
          <p:cNvCxnSpPr/>
          <p:nvPr/>
        </p:nvCxnSpPr>
        <p:spPr>
          <a:xfrm>
            <a:off x="1071145" y="4694515"/>
            <a:ext cx="1222625"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0A43206-6B6E-7F4E-BB2E-D2AE087DE491}"/>
              </a:ext>
            </a:extLst>
          </p:cNvPr>
          <p:cNvSpPr/>
          <p:nvPr/>
        </p:nvSpPr>
        <p:spPr>
          <a:xfrm>
            <a:off x="1071145" y="3665267"/>
            <a:ext cx="1370568" cy="759052"/>
          </a:xfrm>
          <a:prstGeom prst="rect">
            <a:avLst/>
          </a:prstGeom>
        </p:spPr>
        <p:txBody>
          <a:bodyPr wrap="none" lIns="0" tIns="0" rIns="0" bIns="0" anchor="b">
            <a:noAutofit/>
          </a:bodyPr>
          <a:lstStyle/>
          <a:p>
            <a:pPr lvl="0" algn="ctr">
              <a:lnSpc>
                <a:spcPct val="80000"/>
              </a:lnSpc>
              <a:defRPr/>
            </a:pPr>
            <a:r>
              <a:rPr lang="en-US" sz="4200" cap="all" dirty="0">
                <a:solidFill>
                  <a:srgbClr val="2F2F2E"/>
                </a:solidFill>
                <a:latin typeface="League Gothic" charset="0"/>
              </a:rPr>
              <a:t> </a:t>
            </a:r>
          </a:p>
          <a:p>
            <a:pPr lvl="0" algn="ctr">
              <a:lnSpc>
                <a:spcPct val="80000"/>
              </a:lnSpc>
              <a:defRPr/>
            </a:pPr>
            <a:r>
              <a:rPr lang="en-US" sz="4200" cap="all" dirty="0">
                <a:solidFill>
                  <a:srgbClr val="2F2F2E"/>
                </a:solidFill>
                <a:latin typeface="League Gothic" charset="0"/>
              </a:rPr>
              <a:t>customer </a:t>
            </a:r>
          </a:p>
          <a:p>
            <a:pPr lvl="0" algn="ctr">
              <a:lnSpc>
                <a:spcPct val="80000"/>
              </a:lnSpc>
              <a:defRPr/>
            </a:pPr>
            <a:r>
              <a:rPr lang="en-US" sz="4200" cap="all" dirty="0">
                <a:solidFill>
                  <a:srgbClr val="2F2F2E"/>
                </a:solidFill>
                <a:latin typeface="League Gothic" charset="0"/>
              </a:rPr>
              <a:t>knowledge</a:t>
            </a:r>
          </a:p>
        </p:txBody>
      </p:sp>
      <p:cxnSp>
        <p:nvCxnSpPr>
          <p:cNvPr id="24" name="Straight Connector 23">
            <a:extLst>
              <a:ext uri="{FF2B5EF4-FFF2-40B4-BE49-F238E27FC236}">
                <a16:creationId xmlns:a16="http://schemas.microsoft.com/office/drawing/2014/main" id="{27712841-C864-5A47-AF82-CCF5559DC40E}"/>
              </a:ext>
            </a:extLst>
          </p:cNvPr>
          <p:cNvCxnSpPr/>
          <p:nvPr/>
        </p:nvCxnSpPr>
        <p:spPr>
          <a:xfrm>
            <a:off x="3940231" y="4694515"/>
            <a:ext cx="1222625"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8A47DAB4-D44C-E744-A457-931960823A9B}"/>
              </a:ext>
            </a:extLst>
          </p:cNvPr>
          <p:cNvSpPr/>
          <p:nvPr/>
        </p:nvSpPr>
        <p:spPr>
          <a:xfrm>
            <a:off x="3866260" y="3716794"/>
            <a:ext cx="1370568" cy="759052"/>
          </a:xfrm>
          <a:prstGeom prst="rect">
            <a:avLst/>
          </a:prstGeom>
        </p:spPr>
        <p:txBody>
          <a:bodyPr wrap="none" lIns="0" tIns="0" rIns="0" bIns="0" anchor="b">
            <a:noAutofit/>
          </a:bodyPr>
          <a:lstStyle/>
          <a:p>
            <a:pPr lvl="0" algn="ctr">
              <a:lnSpc>
                <a:spcPct val="80000"/>
              </a:lnSpc>
              <a:defRPr/>
            </a:pPr>
            <a:r>
              <a:rPr lang="en-US" sz="4200" cap="all" dirty="0">
                <a:solidFill>
                  <a:srgbClr val="2F2F2E"/>
                </a:solidFill>
                <a:latin typeface="League Gothic" charset="0"/>
              </a:rPr>
              <a:t>Market</a:t>
            </a:r>
          </a:p>
          <a:p>
            <a:pPr lvl="0" algn="ctr">
              <a:lnSpc>
                <a:spcPct val="80000"/>
              </a:lnSpc>
              <a:defRPr/>
            </a:pPr>
            <a:r>
              <a:rPr lang="en-US" sz="4200" cap="all" dirty="0">
                <a:solidFill>
                  <a:srgbClr val="2F2F2E"/>
                </a:solidFill>
                <a:latin typeface="League Gothic" charset="0"/>
              </a:rPr>
              <a:t>perspective</a:t>
            </a:r>
          </a:p>
        </p:txBody>
      </p:sp>
      <p:cxnSp>
        <p:nvCxnSpPr>
          <p:cNvPr id="26" name="Straight Connector 25">
            <a:extLst>
              <a:ext uri="{FF2B5EF4-FFF2-40B4-BE49-F238E27FC236}">
                <a16:creationId xmlns:a16="http://schemas.microsoft.com/office/drawing/2014/main" id="{4942F882-D39C-AA46-8755-35543B704001}"/>
              </a:ext>
            </a:extLst>
          </p:cNvPr>
          <p:cNvCxnSpPr/>
          <p:nvPr/>
        </p:nvCxnSpPr>
        <p:spPr>
          <a:xfrm>
            <a:off x="6831094" y="4694515"/>
            <a:ext cx="1222625"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DDA2989-54A2-7C4E-B0E5-D344E132074D}"/>
              </a:ext>
            </a:extLst>
          </p:cNvPr>
          <p:cNvSpPr/>
          <p:nvPr/>
        </p:nvSpPr>
        <p:spPr>
          <a:xfrm>
            <a:off x="6757123" y="3733597"/>
            <a:ext cx="1370568" cy="759052"/>
          </a:xfrm>
          <a:prstGeom prst="rect">
            <a:avLst/>
          </a:prstGeom>
        </p:spPr>
        <p:txBody>
          <a:bodyPr wrap="none" lIns="0" tIns="0" rIns="0" bIns="0" anchor="b">
            <a:noAutofit/>
          </a:bodyPr>
          <a:lstStyle/>
          <a:p>
            <a:pPr lvl="0" algn="ctr">
              <a:lnSpc>
                <a:spcPct val="80000"/>
              </a:lnSpc>
              <a:defRPr/>
            </a:pPr>
            <a:r>
              <a:rPr lang="en-US" sz="4200" cap="all" dirty="0">
                <a:solidFill>
                  <a:srgbClr val="2F2F2E"/>
                </a:solidFill>
                <a:latin typeface="League Gothic" charset="0"/>
              </a:rPr>
              <a:t>Data-driven</a:t>
            </a:r>
          </a:p>
          <a:p>
            <a:pPr lvl="0" algn="ctr">
              <a:lnSpc>
                <a:spcPct val="80000"/>
              </a:lnSpc>
              <a:defRPr/>
            </a:pPr>
            <a:r>
              <a:rPr lang="en-US" sz="4200" cap="all" dirty="0">
                <a:solidFill>
                  <a:srgbClr val="2F2F2E"/>
                </a:solidFill>
                <a:latin typeface="League Gothic" charset="0"/>
              </a:rPr>
              <a:t>planning</a:t>
            </a:r>
          </a:p>
        </p:txBody>
      </p:sp>
      <p:cxnSp>
        <p:nvCxnSpPr>
          <p:cNvPr id="28" name="Straight Connector 27">
            <a:extLst>
              <a:ext uri="{FF2B5EF4-FFF2-40B4-BE49-F238E27FC236}">
                <a16:creationId xmlns:a16="http://schemas.microsoft.com/office/drawing/2014/main" id="{83B3C2F5-B6AF-3C47-A997-C8758F7676AC}"/>
              </a:ext>
            </a:extLst>
          </p:cNvPr>
          <p:cNvCxnSpPr/>
          <p:nvPr/>
        </p:nvCxnSpPr>
        <p:spPr>
          <a:xfrm>
            <a:off x="9721957" y="4694515"/>
            <a:ext cx="1222625"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908839A-7F10-3647-AB8F-599B93FFA0A9}"/>
              </a:ext>
            </a:extLst>
          </p:cNvPr>
          <p:cNvSpPr/>
          <p:nvPr/>
        </p:nvSpPr>
        <p:spPr>
          <a:xfrm>
            <a:off x="9647986" y="3761975"/>
            <a:ext cx="1370568" cy="759052"/>
          </a:xfrm>
          <a:prstGeom prst="rect">
            <a:avLst/>
          </a:prstGeom>
        </p:spPr>
        <p:txBody>
          <a:bodyPr wrap="none" lIns="0" tIns="0" rIns="0" bIns="0" anchor="b">
            <a:noAutofit/>
          </a:bodyPr>
          <a:lstStyle/>
          <a:p>
            <a:pPr lvl="0" algn="ctr">
              <a:lnSpc>
                <a:spcPct val="80000"/>
              </a:lnSpc>
              <a:defRPr/>
            </a:pPr>
            <a:r>
              <a:rPr lang="en-US" sz="4200" cap="all" dirty="0">
                <a:solidFill>
                  <a:srgbClr val="2F2F2E"/>
                </a:solidFill>
                <a:latin typeface="League Gothic" charset="0"/>
              </a:rPr>
              <a:t>Messaging</a:t>
            </a:r>
          </a:p>
          <a:p>
            <a:pPr lvl="0" algn="ctr">
              <a:lnSpc>
                <a:spcPct val="80000"/>
              </a:lnSpc>
              <a:defRPr/>
            </a:pPr>
            <a:r>
              <a:rPr lang="en-US" sz="4200" cap="all" dirty="0">
                <a:solidFill>
                  <a:srgbClr val="2F2F2E"/>
                </a:solidFill>
                <a:latin typeface="League Gothic" charset="0"/>
              </a:rPr>
              <a:t>frameworks</a:t>
            </a:r>
          </a:p>
        </p:txBody>
      </p:sp>
      <p:sp>
        <p:nvSpPr>
          <p:cNvPr id="5" name="TextBox 4">
            <a:extLst>
              <a:ext uri="{FF2B5EF4-FFF2-40B4-BE49-F238E27FC236}">
                <a16:creationId xmlns:a16="http://schemas.microsoft.com/office/drawing/2014/main" id="{2F82747E-80E2-6341-9434-8C663FB04289}"/>
              </a:ext>
            </a:extLst>
          </p:cNvPr>
          <p:cNvSpPr txBox="1"/>
          <p:nvPr/>
        </p:nvSpPr>
        <p:spPr>
          <a:xfrm>
            <a:off x="887749" y="4863691"/>
            <a:ext cx="1737360" cy="1077218"/>
          </a:xfrm>
          <a:prstGeom prst="rect">
            <a:avLst/>
          </a:prstGeom>
          <a:noFill/>
        </p:spPr>
        <p:txBody>
          <a:bodyPr wrap="square" rtlCol="0">
            <a:spAutoFit/>
          </a:bodyPr>
          <a:lstStyle/>
          <a:p>
            <a:r>
              <a:rPr lang="en-US" sz="1600" dirty="0">
                <a:latin typeface="Brandon Grotesque" panose="020B0503020203060202" pitchFamily="34" charset="77"/>
              </a:rPr>
              <a:t>Leverage audience understanding for program planning and prioritization</a:t>
            </a:r>
          </a:p>
        </p:txBody>
      </p:sp>
      <p:sp>
        <p:nvSpPr>
          <p:cNvPr id="14" name="TextBox 13">
            <a:extLst>
              <a:ext uri="{FF2B5EF4-FFF2-40B4-BE49-F238E27FC236}">
                <a16:creationId xmlns:a16="http://schemas.microsoft.com/office/drawing/2014/main" id="{D737082A-CB22-D043-989D-D2A4E2D367E8}"/>
              </a:ext>
            </a:extLst>
          </p:cNvPr>
          <p:cNvSpPr txBox="1"/>
          <p:nvPr/>
        </p:nvSpPr>
        <p:spPr>
          <a:xfrm>
            <a:off x="6449197" y="4863691"/>
            <a:ext cx="1986417" cy="1077218"/>
          </a:xfrm>
          <a:prstGeom prst="rect">
            <a:avLst/>
          </a:prstGeom>
          <a:noFill/>
        </p:spPr>
        <p:txBody>
          <a:bodyPr wrap="square" rtlCol="0">
            <a:spAutoFit/>
          </a:bodyPr>
          <a:lstStyle/>
          <a:p>
            <a:r>
              <a:rPr lang="en-US" sz="1600" dirty="0">
                <a:latin typeface="Brandon Grotesque" panose="020B0503020203060202" pitchFamily="34" charset="77"/>
              </a:rPr>
              <a:t>Drive more value by mapping all activities back to client’s larger business objectives</a:t>
            </a:r>
          </a:p>
        </p:txBody>
      </p:sp>
      <p:sp>
        <p:nvSpPr>
          <p:cNvPr id="15" name="TextBox 14">
            <a:extLst>
              <a:ext uri="{FF2B5EF4-FFF2-40B4-BE49-F238E27FC236}">
                <a16:creationId xmlns:a16="http://schemas.microsoft.com/office/drawing/2014/main" id="{11EBBE00-1E61-B749-B5E2-A34FA6F4AFF0}"/>
              </a:ext>
            </a:extLst>
          </p:cNvPr>
          <p:cNvSpPr txBox="1"/>
          <p:nvPr/>
        </p:nvSpPr>
        <p:spPr>
          <a:xfrm>
            <a:off x="3524718" y="4863691"/>
            <a:ext cx="1986417" cy="1077218"/>
          </a:xfrm>
          <a:prstGeom prst="rect">
            <a:avLst/>
          </a:prstGeom>
          <a:noFill/>
        </p:spPr>
        <p:txBody>
          <a:bodyPr wrap="square" rtlCol="0">
            <a:spAutoFit/>
          </a:bodyPr>
          <a:lstStyle/>
          <a:p>
            <a:r>
              <a:rPr lang="en-US" sz="1600" dirty="0">
                <a:latin typeface="Brandon Grotesque" panose="020B0503020203060202" pitchFamily="34" charset="77"/>
              </a:rPr>
              <a:t>Turn complex competitive landscape research into </a:t>
            </a:r>
            <a:r>
              <a:rPr lang="en-US" sz="1600" dirty="0" err="1">
                <a:latin typeface="Brandon Grotesque" panose="020B0503020203060202" pitchFamily="34" charset="77"/>
              </a:rPr>
              <a:t>pitchable</a:t>
            </a:r>
            <a:r>
              <a:rPr lang="en-US" sz="1600" dirty="0">
                <a:latin typeface="Brandon Grotesque" panose="020B0503020203060202" pitchFamily="34" charset="77"/>
              </a:rPr>
              <a:t> trends and insights</a:t>
            </a:r>
          </a:p>
        </p:txBody>
      </p:sp>
      <p:sp>
        <p:nvSpPr>
          <p:cNvPr id="16" name="TextBox 15">
            <a:extLst>
              <a:ext uri="{FF2B5EF4-FFF2-40B4-BE49-F238E27FC236}">
                <a16:creationId xmlns:a16="http://schemas.microsoft.com/office/drawing/2014/main" id="{A2CF981C-57B6-6749-A259-FE1E37832866}"/>
              </a:ext>
            </a:extLst>
          </p:cNvPr>
          <p:cNvSpPr txBox="1"/>
          <p:nvPr/>
        </p:nvSpPr>
        <p:spPr>
          <a:xfrm>
            <a:off x="9340060" y="4863691"/>
            <a:ext cx="1986417" cy="1077218"/>
          </a:xfrm>
          <a:prstGeom prst="rect">
            <a:avLst/>
          </a:prstGeom>
          <a:noFill/>
        </p:spPr>
        <p:txBody>
          <a:bodyPr wrap="square" rtlCol="0">
            <a:spAutoFit/>
          </a:bodyPr>
          <a:lstStyle/>
          <a:p>
            <a:r>
              <a:rPr lang="en-US" sz="1600" dirty="0">
                <a:latin typeface="Brandon Grotesque" panose="020B0503020203060202" pitchFamily="34" charset="77"/>
              </a:rPr>
              <a:t>Distill brand pillars and messaging into a resource streamlined for your program</a:t>
            </a:r>
          </a:p>
        </p:txBody>
      </p:sp>
    </p:spTree>
    <p:extLst>
      <p:ext uri="{BB962C8B-B14F-4D97-AF65-F5344CB8AC3E}">
        <p14:creationId xmlns:p14="http://schemas.microsoft.com/office/powerpoint/2010/main" val="23504483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68AD51-8F16-7E4A-98FF-CE9A9517BA6E}"/>
              </a:ext>
            </a:extLst>
          </p:cNvPr>
          <p:cNvSpPr>
            <a:spLocks noGrp="1"/>
          </p:cNvSpPr>
          <p:nvPr>
            <p:ph type="sldNum" sz="quarter" idx="12"/>
          </p:nvPr>
        </p:nvSpPr>
        <p:spPr/>
        <p:txBody>
          <a:bodyPr/>
          <a:lstStyle/>
          <a:p>
            <a:fld id="{B15A4BD5-B51F-9048-892F-7599ACE81F82}" type="slidenum">
              <a:rPr lang="en-US" smtClean="0"/>
              <a:pPr/>
              <a:t>43</a:t>
            </a:fld>
            <a:endParaRPr lang="en-US" dirty="0"/>
          </a:p>
        </p:txBody>
      </p:sp>
      <p:sp>
        <p:nvSpPr>
          <p:cNvPr id="3" name="Footer Placeholder 2">
            <a:extLst>
              <a:ext uri="{FF2B5EF4-FFF2-40B4-BE49-F238E27FC236}">
                <a16:creationId xmlns:a16="http://schemas.microsoft.com/office/drawing/2014/main" id="{761FBE0E-D80B-9240-8272-1FB76F65A5B4}"/>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5BF0F190-340A-4246-83E7-6DB017A0A150}"/>
              </a:ext>
            </a:extLst>
          </p:cNvPr>
          <p:cNvSpPr>
            <a:spLocks noGrp="1"/>
          </p:cNvSpPr>
          <p:nvPr>
            <p:ph type="title"/>
          </p:nvPr>
        </p:nvSpPr>
        <p:spPr>
          <a:xfrm>
            <a:off x="518615" y="365126"/>
            <a:ext cx="3512941" cy="849525"/>
          </a:xfrm>
        </p:spPr>
        <p:txBody>
          <a:bodyPr/>
          <a:lstStyle/>
          <a:p>
            <a:r>
              <a:rPr lang="en-US" dirty="0"/>
              <a:t>Our approach </a:t>
            </a:r>
            <a:br>
              <a:rPr lang="en-US" dirty="0"/>
            </a:br>
            <a:r>
              <a:rPr lang="en-US" dirty="0">
                <a:solidFill>
                  <a:srgbClr val="23B27F"/>
                </a:solidFill>
              </a:rPr>
              <a:t>integrated campaigns</a:t>
            </a:r>
          </a:p>
        </p:txBody>
      </p:sp>
      <p:sp>
        <p:nvSpPr>
          <p:cNvPr id="21" name="Freeform 20">
            <a:extLst>
              <a:ext uri="{FF2B5EF4-FFF2-40B4-BE49-F238E27FC236}">
                <a16:creationId xmlns:a16="http://schemas.microsoft.com/office/drawing/2014/main" id="{325422CB-7102-D743-A03A-28691057EF08}"/>
              </a:ext>
            </a:extLst>
          </p:cNvPr>
          <p:cNvSpPr/>
          <p:nvPr/>
        </p:nvSpPr>
        <p:spPr>
          <a:xfrm rot="5400000">
            <a:off x="6096000" y="2058713"/>
            <a:ext cx="1161074" cy="1161074"/>
          </a:xfrm>
          <a:custGeom>
            <a:avLst/>
            <a:gdLst>
              <a:gd name="connsiteX0" fmla="*/ 0 w 1161074"/>
              <a:gd name="connsiteY0" fmla="*/ 1161074 h 1161074"/>
              <a:gd name="connsiteX1" fmla="*/ 5934 w 1161074"/>
              <a:gd name="connsiteY1" fmla="*/ 1043562 h 1161074"/>
              <a:gd name="connsiteX2" fmla="*/ 1043562 w 1161074"/>
              <a:gd name="connsiteY2" fmla="*/ 5934 h 1161074"/>
              <a:gd name="connsiteX3" fmla="*/ 1161074 w 1161074"/>
              <a:gd name="connsiteY3" fmla="*/ 0 h 1161074"/>
              <a:gd name="connsiteX4" fmla="*/ 1155140 w 1161074"/>
              <a:gd name="connsiteY4" fmla="*/ 117512 h 1161074"/>
              <a:gd name="connsiteX5" fmla="*/ 117512 w 1161074"/>
              <a:gd name="connsiteY5" fmla="*/ 1155140 h 1161074"/>
              <a:gd name="connsiteX6" fmla="*/ 0 w 1161074"/>
              <a:gd name="connsiteY6" fmla="*/ 1161074 h 116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1074" h="1161074">
                <a:moveTo>
                  <a:pt x="0" y="1161074"/>
                </a:moveTo>
                <a:lnTo>
                  <a:pt x="5934" y="1043562"/>
                </a:lnTo>
                <a:cubicBezTo>
                  <a:pt x="61496" y="496451"/>
                  <a:pt x="496451" y="61496"/>
                  <a:pt x="1043562" y="5934"/>
                </a:cubicBezTo>
                <a:lnTo>
                  <a:pt x="1161074" y="0"/>
                </a:lnTo>
                <a:lnTo>
                  <a:pt x="1155140" y="117512"/>
                </a:lnTo>
                <a:cubicBezTo>
                  <a:pt x="1099578" y="664624"/>
                  <a:pt x="664624" y="1099578"/>
                  <a:pt x="117512" y="1155140"/>
                </a:cubicBezTo>
                <a:lnTo>
                  <a:pt x="0" y="116107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0" name="Freeform 19">
            <a:extLst>
              <a:ext uri="{FF2B5EF4-FFF2-40B4-BE49-F238E27FC236}">
                <a16:creationId xmlns:a16="http://schemas.microsoft.com/office/drawing/2014/main" id="{02B57820-CECE-4B46-A833-C6969110C433}"/>
              </a:ext>
            </a:extLst>
          </p:cNvPr>
          <p:cNvSpPr/>
          <p:nvPr/>
        </p:nvSpPr>
        <p:spPr>
          <a:xfrm rot="5400000">
            <a:off x="7259766" y="2058713"/>
            <a:ext cx="1161074" cy="1161074"/>
          </a:xfrm>
          <a:custGeom>
            <a:avLst/>
            <a:gdLst>
              <a:gd name="connsiteX0" fmla="*/ 0 w 1161074"/>
              <a:gd name="connsiteY0" fmla="*/ 0 h 1161074"/>
              <a:gd name="connsiteX1" fmla="*/ 117512 w 1161074"/>
              <a:gd name="connsiteY1" fmla="*/ 5934 h 1161074"/>
              <a:gd name="connsiteX2" fmla="*/ 1155140 w 1161074"/>
              <a:gd name="connsiteY2" fmla="*/ 1043562 h 1161074"/>
              <a:gd name="connsiteX3" fmla="*/ 1161074 w 1161074"/>
              <a:gd name="connsiteY3" fmla="*/ 1161074 h 1161074"/>
              <a:gd name="connsiteX4" fmla="*/ 1043562 w 1161074"/>
              <a:gd name="connsiteY4" fmla="*/ 1155140 h 1161074"/>
              <a:gd name="connsiteX5" fmla="*/ 5934 w 1161074"/>
              <a:gd name="connsiteY5" fmla="*/ 117512 h 1161074"/>
              <a:gd name="connsiteX6" fmla="*/ 0 w 1161074"/>
              <a:gd name="connsiteY6" fmla="*/ 0 h 116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1074" h="1161074">
                <a:moveTo>
                  <a:pt x="0" y="0"/>
                </a:moveTo>
                <a:lnTo>
                  <a:pt x="117512" y="5934"/>
                </a:lnTo>
                <a:cubicBezTo>
                  <a:pt x="664624" y="61496"/>
                  <a:pt x="1099578" y="496450"/>
                  <a:pt x="1155140" y="1043562"/>
                </a:cubicBezTo>
                <a:lnTo>
                  <a:pt x="1161074" y="1161074"/>
                </a:lnTo>
                <a:lnTo>
                  <a:pt x="1043562" y="1155140"/>
                </a:lnTo>
                <a:cubicBezTo>
                  <a:pt x="496451" y="1099578"/>
                  <a:pt x="61496" y="664623"/>
                  <a:pt x="5934" y="117512"/>
                </a:cubicBez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Freeform 18">
            <a:extLst>
              <a:ext uri="{FF2B5EF4-FFF2-40B4-BE49-F238E27FC236}">
                <a16:creationId xmlns:a16="http://schemas.microsoft.com/office/drawing/2014/main" id="{2E7A91DC-1924-A847-8185-39A34FAEF252}"/>
              </a:ext>
            </a:extLst>
          </p:cNvPr>
          <p:cNvSpPr/>
          <p:nvPr/>
        </p:nvSpPr>
        <p:spPr>
          <a:xfrm rot="5400000">
            <a:off x="7257074" y="3219787"/>
            <a:ext cx="2692" cy="2692"/>
          </a:xfrm>
          <a:custGeom>
            <a:avLst/>
            <a:gdLst>
              <a:gd name="connsiteX0" fmla="*/ 0 w 2692"/>
              <a:gd name="connsiteY0" fmla="*/ 2692 h 2692"/>
              <a:gd name="connsiteX1" fmla="*/ 68 w 2692"/>
              <a:gd name="connsiteY1" fmla="*/ 1346 h 2692"/>
              <a:gd name="connsiteX2" fmla="*/ 0 w 2692"/>
              <a:gd name="connsiteY2" fmla="*/ 0 h 2692"/>
              <a:gd name="connsiteX3" fmla="*/ 1346 w 2692"/>
              <a:gd name="connsiteY3" fmla="*/ 68 h 2692"/>
              <a:gd name="connsiteX4" fmla="*/ 2692 w 2692"/>
              <a:gd name="connsiteY4" fmla="*/ 0 h 2692"/>
              <a:gd name="connsiteX5" fmla="*/ 2624 w 2692"/>
              <a:gd name="connsiteY5" fmla="*/ 1346 h 2692"/>
              <a:gd name="connsiteX6" fmla="*/ 2692 w 2692"/>
              <a:gd name="connsiteY6" fmla="*/ 2692 h 2692"/>
              <a:gd name="connsiteX7" fmla="*/ 1346 w 2692"/>
              <a:gd name="connsiteY7" fmla="*/ 2624 h 2692"/>
              <a:gd name="connsiteX8" fmla="*/ 0 w 2692"/>
              <a:gd name="connsiteY8" fmla="*/ 2692 h 2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 h="2692">
                <a:moveTo>
                  <a:pt x="0" y="2692"/>
                </a:moveTo>
                <a:lnTo>
                  <a:pt x="68" y="1346"/>
                </a:lnTo>
                <a:lnTo>
                  <a:pt x="0" y="0"/>
                </a:lnTo>
                <a:lnTo>
                  <a:pt x="1346" y="68"/>
                </a:lnTo>
                <a:lnTo>
                  <a:pt x="2692" y="0"/>
                </a:lnTo>
                <a:lnTo>
                  <a:pt x="2624" y="1346"/>
                </a:lnTo>
                <a:lnTo>
                  <a:pt x="2692" y="2692"/>
                </a:lnTo>
                <a:lnTo>
                  <a:pt x="1346" y="2624"/>
                </a:lnTo>
                <a:lnTo>
                  <a:pt x="0" y="269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8" name="Freeform 17">
            <a:extLst>
              <a:ext uri="{FF2B5EF4-FFF2-40B4-BE49-F238E27FC236}">
                <a16:creationId xmlns:a16="http://schemas.microsoft.com/office/drawing/2014/main" id="{9D3E2818-CECD-6841-811B-8405AD7E3CDB}"/>
              </a:ext>
            </a:extLst>
          </p:cNvPr>
          <p:cNvSpPr/>
          <p:nvPr/>
        </p:nvSpPr>
        <p:spPr>
          <a:xfrm rot="5400000">
            <a:off x="6096000" y="3222479"/>
            <a:ext cx="1161074" cy="1161074"/>
          </a:xfrm>
          <a:custGeom>
            <a:avLst/>
            <a:gdLst>
              <a:gd name="connsiteX0" fmla="*/ 0 w 1161074"/>
              <a:gd name="connsiteY0" fmla="*/ 0 h 1161074"/>
              <a:gd name="connsiteX1" fmla="*/ 117512 w 1161074"/>
              <a:gd name="connsiteY1" fmla="*/ 5934 h 1161074"/>
              <a:gd name="connsiteX2" fmla="*/ 1155140 w 1161074"/>
              <a:gd name="connsiteY2" fmla="*/ 1043562 h 1161074"/>
              <a:gd name="connsiteX3" fmla="*/ 1161074 w 1161074"/>
              <a:gd name="connsiteY3" fmla="*/ 1161074 h 1161074"/>
              <a:gd name="connsiteX4" fmla="*/ 1043562 w 1161074"/>
              <a:gd name="connsiteY4" fmla="*/ 1155140 h 1161074"/>
              <a:gd name="connsiteX5" fmla="*/ 5934 w 1161074"/>
              <a:gd name="connsiteY5" fmla="*/ 117512 h 1161074"/>
              <a:gd name="connsiteX6" fmla="*/ 0 w 1161074"/>
              <a:gd name="connsiteY6" fmla="*/ 0 h 116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1074" h="1161074">
                <a:moveTo>
                  <a:pt x="0" y="0"/>
                </a:moveTo>
                <a:lnTo>
                  <a:pt x="117512" y="5934"/>
                </a:lnTo>
                <a:cubicBezTo>
                  <a:pt x="664624" y="61496"/>
                  <a:pt x="1099578" y="496451"/>
                  <a:pt x="1155140" y="1043562"/>
                </a:cubicBezTo>
                <a:lnTo>
                  <a:pt x="1161074" y="1161074"/>
                </a:lnTo>
                <a:lnTo>
                  <a:pt x="1043562" y="1155140"/>
                </a:lnTo>
                <a:cubicBezTo>
                  <a:pt x="496451" y="1099578"/>
                  <a:pt x="61496" y="664624"/>
                  <a:pt x="5934" y="117512"/>
                </a:cubicBez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Freeform 16">
            <a:extLst>
              <a:ext uri="{FF2B5EF4-FFF2-40B4-BE49-F238E27FC236}">
                <a16:creationId xmlns:a16="http://schemas.microsoft.com/office/drawing/2014/main" id="{86A6F739-D8DC-EE43-8C68-A5C8233E7820}"/>
              </a:ext>
            </a:extLst>
          </p:cNvPr>
          <p:cNvSpPr/>
          <p:nvPr/>
        </p:nvSpPr>
        <p:spPr>
          <a:xfrm rot="5400000">
            <a:off x="7259766" y="3222479"/>
            <a:ext cx="1161074" cy="1161074"/>
          </a:xfrm>
          <a:custGeom>
            <a:avLst/>
            <a:gdLst>
              <a:gd name="connsiteX0" fmla="*/ 0 w 1161074"/>
              <a:gd name="connsiteY0" fmla="*/ 1161074 h 1161074"/>
              <a:gd name="connsiteX1" fmla="*/ 5934 w 1161074"/>
              <a:gd name="connsiteY1" fmla="*/ 1043562 h 1161074"/>
              <a:gd name="connsiteX2" fmla="*/ 1043562 w 1161074"/>
              <a:gd name="connsiteY2" fmla="*/ 5934 h 1161074"/>
              <a:gd name="connsiteX3" fmla="*/ 1161074 w 1161074"/>
              <a:gd name="connsiteY3" fmla="*/ 0 h 1161074"/>
              <a:gd name="connsiteX4" fmla="*/ 1155140 w 1161074"/>
              <a:gd name="connsiteY4" fmla="*/ 117512 h 1161074"/>
              <a:gd name="connsiteX5" fmla="*/ 117512 w 1161074"/>
              <a:gd name="connsiteY5" fmla="*/ 1155140 h 1161074"/>
              <a:gd name="connsiteX6" fmla="*/ 0 w 1161074"/>
              <a:gd name="connsiteY6" fmla="*/ 1161074 h 116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1074" h="1161074">
                <a:moveTo>
                  <a:pt x="0" y="1161074"/>
                </a:moveTo>
                <a:lnTo>
                  <a:pt x="5934" y="1043562"/>
                </a:lnTo>
                <a:cubicBezTo>
                  <a:pt x="61496" y="496450"/>
                  <a:pt x="496451" y="61496"/>
                  <a:pt x="1043562" y="5934"/>
                </a:cubicBezTo>
                <a:lnTo>
                  <a:pt x="1161074" y="0"/>
                </a:lnTo>
                <a:lnTo>
                  <a:pt x="1155140" y="117512"/>
                </a:lnTo>
                <a:cubicBezTo>
                  <a:pt x="1099578" y="664623"/>
                  <a:pt x="664624" y="1099578"/>
                  <a:pt x="117512" y="1155140"/>
                </a:cubicBezTo>
                <a:lnTo>
                  <a:pt x="0" y="116107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6" name="Freeform 15">
            <a:extLst>
              <a:ext uri="{FF2B5EF4-FFF2-40B4-BE49-F238E27FC236}">
                <a16:creationId xmlns:a16="http://schemas.microsoft.com/office/drawing/2014/main" id="{7925D1C2-0BCB-9D4F-AECC-BF44478A33ED}"/>
              </a:ext>
            </a:extLst>
          </p:cNvPr>
          <p:cNvSpPr/>
          <p:nvPr/>
        </p:nvSpPr>
        <p:spPr>
          <a:xfrm rot="5400000">
            <a:off x="6095932" y="894879"/>
            <a:ext cx="2324976" cy="2324976"/>
          </a:xfrm>
          <a:custGeom>
            <a:avLst/>
            <a:gdLst>
              <a:gd name="connsiteX0" fmla="*/ 0 w 2324976"/>
              <a:gd name="connsiteY0" fmla="*/ 1162488 h 2324976"/>
              <a:gd name="connsiteX1" fmla="*/ 1162488 w 2324976"/>
              <a:gd name="connsiteY1" fmla="*/ 0 h 2324976"/>
              <a:gd name="connsiteX2" fmla="*/ 1163834 w 2324976"/>
              <a:gd name="connsiteY2" fmla="*/ 68 h 2324976"/>
              <a:gd name="connsiteX3" fmla="*/ 1169768 w 2324976"/>
              <a:gd name="connsiteY3" fmla="*/ 117580 h 2324976"/>
              <a:gd name="connsiteX4" fmla="*/ 2207396 w 2324976"/>
              <a:gd name="connsiteY4" fmla="*/ 1155208 h 2324976"/>
              <a:gd name="connsiteX5" fmla="*/ 2324908 w 2324976"/>
              <a:gd name="connsiteY5" fmla="*/ 1161142 h 2324976"/>
              <a:gd name="connsiteX6" fmla="*/ 2324976 w 2324976"/>
              <a:gd name="connsiteY6" fmla="*/ 1162488 h 2324976"/>
              <a:gd name="connsiteX7" fmla="*/ 2324908 w 2324976"/>
              <a:gd name="connsiteY7" fmla="*/ 1163834 h 2324976"/>
              <a:gd name="connsiteX8" fmla="*/ 2207396 w 2324976"/>
              <a:gd name="connsiteY8" fmla="*/ 1169768 h 2324976"/>
              <a:gd name="connsiteX9" fmla="*/ 1169768 w 2324976"/>
              <a:gd name="connsiteY9" fmla="*/ 2207396 h 2324976"/>
              <a:gd name="connsiteX10" fmla="*/ 1163834 w 2324976"/>
              <a:gd name="connsiteY10" fmla="*/ 2324908 h 2324976"/>
              <a:gd name="connsiteX11" fmla="*/ 1162488 w 2324976"/>
              <a:gd name="connsiteY11" fmla="*/ 2324976 h 2324976"/>
              <a:gd name="connsiteX12" fmla="*/ 0 w 2324976"/>
              <a:gd name="connsiteY12" fmla="*/ 1162488 h 232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4976" h="2324976">
                <a:moveTo>
                  <a:pt x="0" y="1162488"/>
                </a:moveTo>
                <a:cubicBezTo>
                  <a:pt x="0" y="520464"/>
                  <a:pt x="520464" y="0"/>
                  <a:pt x="1162488" y="0"/>
                </a:cubicBezTo>
                <a:lnTo>
                  <a:pt x="1163834" y="68"/>
                </a:lnTo>
                <a:lnTo>
                  <a:pt x="1169768" y="117580"/>
                </a:lnTo>
                <a:cubicBezTo>
                  <a:pt x="1225330" y="664691"/>
                  <a:pt x="1660285" y="1099646"/>
                  <a:pt x="2207396" y="1155208"/>
                </a:cubicBezTo>
                <a:lnTo>
                  <a:pt x="2324908" y="1161142"/>
                </a:lnTo>
                <a:lnTo>
                  <a:pt x="2324976" y="1162488"/>
                </a:lnTo>
                <a:lnTo>
                  <a:pt x="2324908" y="1163834"/>
                </a:lnTo>
                <a:lnTo>
                  <a:pt x="2207396" y="1169768"/>
                </a:lnTo>
                <a:cubicBezTo>
                  <a:pt x="1660285" y="1225330"/>
                  <a:pt x="1225330" y="1660285"/>
                  <a:pt x="1169768" y="2207396"/>
                </a:cubicBezTo>
                <a:lnTo>
                  <a:pt x="1163834" y="2324908"/>
                </a:lnTo>
                <a:lnTo>
                  <a:pt x="1162488" y="2324976"/>
                </a:lnTo>
                <a:cubicBezTo>
                  <a:pt x="520464" y="2324976"/>
                  <a:pt x="0" y="1804512"/>
                  <a:pt x="0" y="116248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5" name="Freeform 14">
            <a:extLst>
              <a:ext uri="{FF2B5EF4-FFF2-40B4-BE49-F238E27FC236}">
                <a16:creationId xmlns:a16="http://schemas.microsoft.com/office/drawing/2014/main" id="{CD671B97-03E9-2445-972C-76B84A84BFCA}"/>
              </a:ext>
            </a:extLst>
          </p:cNvPr>
          <p:cNvSpPr/>
          <p:nvPr/>
        </p:nvSpPr>
        <p:spPr>
          <a:xfrm rot="5400000">
            <a:off x="4932166" y="2058645"/>
            <a:ext cx="2324976" cy="2324976"/>
          </a:xfrm>
          <a:custGeom>
            <a:avLst/>
            <a:gdLst>
              <a:gd name="connsiteX0" fmla="*/ 0 w 2324976"/>
              <a:gd name="connsiteY0" fmla="*/ 1162488 h 2324976"/>
              <a:gd name="connsiteX1" fmla="*/ 68 w 2324976"/>
              <a:gd name="connsiteY1" fmla="*/ 1161142 h 2324976"/>
              <a:gd name="connsiteX2" fmla="*/ 117580 w 2324976"/>
              <a:gd name="connsiteY2" fmla="*/ 1155208 h 2324976"/>
              <a:gd name="connsiteX3" fmla="*/ 1155208 w 2324976"/>
              <a:gd name="connsiteY3" fmla="*/ 117580 h 2324976"/>
              <a:gd name="connsiteX4" fmla="*/ 1161142 w 2324976"/>
              <a:gd name="connsiteY4" fmla="*/ 68 h 2324976"/>
              <a:gd name="connsiteX5" fmla="*/ 1162488 w 2324976"/>
              <a:gd name="connsiteY5" fmla="*/ 0 h 2324976"/>
              <a:gd name="connsiteX6" fmla="*/ 1163834 w 2324976"/>
              <a:gd name="connsiteY6" fmla="*/ 68 h 2324976"/>
              <a:gd name="connsiteX7" fmla="*/ 1169768 w 2324976"/>
              <a:gd name="connsiteY7" fmla="*/ 117580 h 2324976"/>
              <a:gd name="connsiteX8" fmla="*/ 2207396 w 2324976"/>
              <a:gd name="connsiteY8" fmla="*/ 1155208 h 2324976"/>
              <a:gd name="connsiteX9" fmla="*/ 2324908 w 2324976"/>
              <a:gd name="connsiteY9" fmla="*/ 1161142 h 2324976"/>
              <a:gd name="connsiteX10" fmla="*/ 2324976 w 2324976"/>
              <a:gd name="connsiteY10" fmla="*/ 1162488 h 2324976"/>
              <a:gd name="connsiteX11" fmla="*/ 1162488 w 2324976"/>
              <a:gd name="connsiteY11" fmla="*/ 2324976 h 2324976"/>
              <a:gd name="connsiteX12" fmla="*/ 0 w 2324976"/>
              <a:gd name="connsiteY12" fmla="*/ 1162488 h 232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4976" h="2324976">
                <a:moveTo>
                  <a:pt x="0" y="1162488"/>
                </a:moveTo>
                <a:lnTo>
                  <a:pt x="68" y="1161142"/>
                </a:lnTo>
                <a:lnTo>
                  <a:pt x="117580" y="1155208"/>
                </a:lnTo>
                <a:cubicBezTo>
                  <a:pt x="664692" y="1099646"/>
                  <a:pt x="1099646" y="664692"/>
                  <a:pt x="1155208" y="117580"/>
                </a:cubicBezTo>
                <a:lnTo>
                  <a:pt x="1161142" y="68"/>
                </a:lnTo>
                <a:lnTo>
                  <a:pt x="1162488" y="0"/>
                </a:lnTo>
                <a:lnTo>
                  <a:pt x="1163834" y="68"/>
                </a:lnTo>
                <a:lnTo>
                  <a:pt x="1169768" y="117580"/>
                </a:lnTo>
                <a:cubicBezTo>
                  <a:pt x="1225330" y="664692"/>
                  <a:pt x="1660285" y="1099646"/>
                  <a:pt x="2207396" y="1155208"/>
                </a:cubicBezTo>
                <a:lnTo>
                  <a:pt x="2324908" y="1161142"/>
                </a:lnTo>
                <a:lnTo>
                  <a:pt x="2324976" y="1162488"/>
                </a:lnTo>
                <a:cubicBezTo>
                  <a:pt x="2324976" y="1804512"/>
                  <a:pt x="1804512" y="2324976"/>
                  <a:pt x="1162488" y="2324976"/>
                </a:cubicBezTo>
                <a:cubicBezTo>
                  <a:pt x="520464" y="2324976"/>
                  <a:pt x="0" y="1804512"/>
                  <a:pt x="0" y="116248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 name="Freeform 13">
            <a:extLst>
              <a:ext uri="{FF2B5EF4-FFF2-40B4-BE49-F238E27FC236}">
                <a16:creationId xmlns:a16="http://schemas.microsoft.com/office/drawing/2014/main" id="{FCFDF4DD-D2BA-AA41-9EF0-2B8C6C738DDF}"/>
              </a:ext>
            </a:extLst>
          </p:cNvPr>
          <p:cNvSpPr/>
          <p:nvPr/>
        </p:nvSpPr>
        <p:spPr>
          <a:xfrm rot="5400000">
            <a:off x="7259698" y="2058645"/>
            <a:ext cx="2324976" cy="2324976"/>
          </a:xfrm>
          <a:custGeom>
            <a:avLst/>
            <a:gdLst>
              <a:gd name="connsiteX0" fmla="*/ 0 w 2324976"/>
              <a:gd name="connsiteY0" fmla="*/ 1162488 h 2324976"/>
              <a:gd name="connsiteX1" fmla="*/ 1162488 w 2324976"/>
              <a:gd name="connsiteY1" fmla="*/ 0 h 2324976"/>
              <a:gd name="connsiteX2" fmla="*/ 2324976 w 2324976"/>
              <a:gd name="connsiteY2" fmla="*/ 1162488 h 2324976"/>
              <a:gd name="connsiteX3" fmla="*/ 2324908 w 2324976"/>
              <a:gd name="connsiteY3" fmla="*/ 1163834 h 2324976"/>
              <a:gd name="connsiteX4" fmla="*/ 2207396 w 2324976"/>
              <a:gd name="connsiteY4" fmla="*/ 1169768 h 2324976"/>
              <a:gd name="connsiteX5" fmla="*/ 1169768 w 2324976"/>
              <a:gd name="connsiteY5" fmla="*/ 2207396 h 2324976"/>
              <a:gd name="connsiteX6" fmla="*/ 1163834 w 2324976"/>
              <a:gd name="connsiteY6" fmla="*/ 2324908 h 2324976"/>
              <a:gd name="connsiteX7" fmla="*/ 1162488 w 2324976"/>
              <a:gd name="connsiteY7" fmla="*/ 2324976 h 2324976"/>
              <a:gd name="connsiteX8" fmla="*/ 1161142 w 2324976"/>
              <a:gd name="connsiteY8" fmla="*/ 2324908 h 2324976"/>
              <a:gd name="connsiteX9" fmla="*/ 1155208 w 2324976"/>
              <a:gd name="connsiteY9" fmla="*/ 2207396 h 2324976"/>
              <a:gd name="connsiteX10" fmla="*/ 117580 w 2324976"/>
              <a:gd name="connsiteY10" fmla="*/ 1169768 h 2324976"/>
              <a:gd name="connsiteX11" fmla="*/ 68 w 2324976"/>
              <a:gd name="connsiteY11" fmla="*/ 1163834 h 2324976"/>
              <a:gd name="connsiteX12" fmla="*/ 0 w 2324976"/>
              <a:gd name="connsiteY12" fmla="*/ 1162488 h 232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4976" h="2324976">
                <a:moveTo>
                  <a:pt x="0" y="1162488"/>
                </a:moveTo>
                <a:cubicBezTo>
                  <a:pt x="0" y="520464"/>
                  <a:pt x="520464" y="0"/>
                  <a:pt x="1162488" y="0"/>
                </a:cubicBezTo>
                <a:cubicBezTo>
                  <a:pt x="1804512" y="0"/>
                  <a:pt x="2324976" y="520464"/>
                  <a:pt x="2324976" y="1162488"/>
                </a:cubicBezTo>
                <a:lnTo>
                  <a:pt x="2324908" y="1163834"/>
                </a:lnTo>
                <a:lnTo>
                  <a:pt x="2207396" y="1169768"/>
                </a:lnTo>
                <a:cubicBezTo>
                  <a:pt x="1660285" y="1225330"/>
                  <a:pt x="1225330" y="1660284"/>
                  <a:pt x="1169768" y="2207396"/>
                </a:cubicBezTo>
                <a:lnTo>
                  <a:pt x="1163834" y="2324908"/>
                </a:lnTo>
                <a:lnTo>
                  <a:pt x="1162488" y="2324976"/>
                </a:lnTo>
                <a:lnTo>
                  <a:pt x="1161142" y="2324908"/>
                </a:lnTo>
                <a:lnTo>
                  <a:pt x="1155208" y="2207396"/>
                </a:lnTo>
                <a:cubicBezTo>
                  <a:pt x="1099646" y="1660284"/>
                  <a:pt x="664692" y="1225330"/>
                  <a:pt x="117580" y="1169768"/>
                </a:cubicBezTo>
                <a:lnTo>
                  <a:pt x="68" y="1163834"/>
                </a:lnTo>
                <a:lnTo>
                  <a:pt x="0" y="116248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Freeform 12">
            <a:extLst>
              <a:ext uri="{FF2B5EF4-FFF2-40B4-BE49-F238E27FC236}">
                <a16:creationId xmlns:a16="http://schemas.microsoft.com/office/drawing/2014/main" id="{45ECD06A-D140-0947-A5B5-FF0C88FA1AC4}"/>
              </a:ext>
            </a:extLst>
          </p:cNvPr>
          <p:cNvSpPr/>
          <p:nvPr/>
        </p:nvSpPr>
        <p:spPr>
          <a:xfrm rot="5400000">
            <a:off x="6095932" y="3222411"/>
            <a:ext cx="2324976" cy="2324976"/>
          </a:xfrm>
          <a:custGeom>
            <a:avLst/>
            <a:gdLst>
              <a:gd name="connsiteX0" fmla="*/ 0 w 2324976"/>
              <a:gd name="connsiteY0" fmla="*/ 1162488 h 2324976"/>
              <a:gd name="connsiteX1" fmla="*/ 68 w 2324976"/>
              <a:gd name="connsiteY1" fmla="*/ 1161142 h 2324976"/>
              <a:gd name="connsiteX2" fmla="*/ 117580 w 2324976"/>
              <a:gd name="connsiteY2" fmla="*/ 1155208 h 2324976"/>
              <a:gd name="connsiteX3" fmla="*/ 1155208 w 2324976"/>
              <a:gd name="connsiteY3" fmla="*/ 117580 h 2324976"/>
              <a:gd name="connsiteX4" fmla="*/ 1161142 w 2324976"/>
              <a:gd name="connsiteY4" fmla="*/ 68 h 2324976"/>
              <a:gd name="connsiteX5" fmla="*/ 1162488 w 2324976"/>
              <a:gd name="connsiteY5" fmla="*/ 0 h 2324976"/>
              <a:gd name="connsiteX6" fmla="*/ 2324976 w 2324976"/>
              <a:gd name="connsiteY6" fmla="*/ 1162488 h 2324976"/>
              <a:gd name="connsiteX7" fmla="*/ 1162488 w 2324976"/>
              <a:gd name="connsiteY7" fmla="*/ 2324976 h 2324976"/>
              <a:gd name="connsiteX8" fmla="*/ 1161142 w 2324976"/>
              <a:gd name="connsiteY8" fmla="*/ 2324908 h 2324976"/>
              <a:gd name="connsiteX9" fmla="*/ 1155208 w 2324976"/>
              <a:gd name="connsiteY9" fmla="*/ 2207396 h 2324976"/>
              <a:gd name="connsiteX10" fmla="*/ 117580 w 2324976"/>
              <a:gd name="connsiteY10" fmla="*/ 1169768 h 2324976"/>
              <a:gd name="connsiteX11" fmla="*/ 68 w 2324976"/>
              <a:gd name="connsiteY11" fmla="*/ 1163834 h 2324976"/>
              <a:gd name="connsiteX12" fmla="*/ 0 w 2324976"/>
              <a:gd name="connsiteY12" fmla="*/ 1162488 h 232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4976" h="2324976">
                <a:moveTo>
                  <a:pt x="0" y="1162488"/>
                </a:moveTo>
                <a:lnTo>
                  <a:pt x="68" y="1161142"/>
                </a:lnTo>
                <a:lnTo>
                  <a:pt x="117580" y="1155208"/>
                </a:lnTo>
                <a:cubicBezTo>
                  <a:pt x="664692" y="1099646"/>
                  <a:pt x="1099646" y="664691"/>
                  <a:pt x="1155208" y="117580"/>
                </a:cubicBezTo>
                <a:lnTo>
                  <a:pt x="1161142" y="68"/>
                </a:lnTo>
                <a:lnTo>
                  <a:pt x="1162488" y="0"/>
                </a:lnTo>
                <a:cubicBezTo>
                  <a:pt x="1804512" y="0"/>
                  <a:pt x="2324976" y="520464"/>
                  <a:pt x="2324976" y="1162488"/>
                </a:cubicBezTo>
                <a:cubicBezTo>
                  <a:pt x="2324976" y="1804512"/>
                  <a:pt x="1804512" y="2324976"/>
                  <a:pt x="1162488" y="2324976"/>
                </a:cubicBezTo>
                <a:lnTo>
                  <a:pt x="1161142" y="2324908"/>
                </a:lnTo>
                <a:lnTo>
                  <a:pt x="1155208" y="2207396"/>
                </a:lnTo>
                <a:cubicBezTo>
                  <a:pt x="1099646" y="1660285"/>
                  <a:pt x="664692" y="1225330"/>
                  <a:pt x="117580" y="1169768"/>
                </a:cubicBezTo>
                <a:lnTo>
                  <a:pt x="68" y="1163834"/>
                </a:lnTo>
                <a:lnTo>
                  <a:pt x="0" y="1162488"/>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3" name="Title 3">
            <a:extLst>
              <a:ext uri="{FF2B5EF4-FFF2-40B4-BE49-F238E27FC236}">
                <a16:creationId xmlns:a16="http://schemas.microsoft.com/office/drawing/2014/main" id="{DEE5C1A3-54DF-5E41-BE64-25D88F30AE02}"/>
              </a:ext>
            </a:extLst>
          </p:cNvPr>
          <p:cNvSpPr txBox="1">
            <a:spLocks/>
          </p:cNvSpPr>
          <p:nvPr/>
        </p:nvSpPr>
        <p:spPr>
          <a:xfrm>
            <a:off x="6773670" y="1406200"/>
            <a:ext cx="966807" cy="595441"/>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gn="ctr"/>
            <a:r>
              <a:rPr lang="en-US" sz="3200" dirty="0">
                <a:solidFill>
                  <a:schemeClr val="bg1"/>
                </a:solidFill>
              </a:rPr>
              <a:t>EARNED</a:t>
            </a:r>
          </a:p>
          <a:p>
            <a:pPr lvl="0" algn="ctr">
              <a:spcBef>
                <a:spcPts val="0"/>
              </a:spcBef>
            </a:pPr>
            <a:r>
              <a:rPr lang="en-US" sz="1600" b="1" cap="none" spc="70" dirty="0">
                <a:solidFill>
                  <a:schemeClr val="bg1"/>
                </a:solidFill>
                <a:latin typeface="Brandon Grotesque" panose="020B0503020203060202" pitchFamily="34" charset="77"/>
                <a:ea typeface="+mn-ea"/>
                <a:cs typeface="+mn-cs"/>
              </a:rPr>
              <a:t>MEDIA</a:t>
            </a:r>
          </a:p>
        </p:txBody>
      </p:sp>
      <p:sp>
        <p:nvSpPr>
          <p:cNvPr id="26" name="Title 3">
            <a:extLst>
              <a:ext uri="{FF2B5EF4-FFF2-40B4-BE49-F238E27FC236}">
                <a16:creationId xmlns:a16="http://schemas.microsoft.com/office/drawing/2014/main" id="{923C5BF7-7753-214F-8AF1-1EEC06FD73FC}"/>
              </a:ext>
            </a:extLst>
          </p:cNvPr>
          <p:cNvSpPr txBox="1">
            <a:spLocks/>
          </p:cNvSpPr>
          <p:nvPr/>
        </p:nvSpPr>
        <p:spPr>
          <a:xfrm>
            <a:off x="8285057" y="2975693"/>
            <a:ext cx="966807" cy="595441"/>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gn="ctr"/>
            <a:r>
              <a:rPr lang="en-US" sz="3200" dirty="0">
                <a:solidFill>
                  <a:schemeClr val="bg1"/>
                </a:solidFill>
              </a:rPr>
              <a:t>SHARED</a:t>
            </a:r>
          </a:p>
          <a:p>
            <a:pPr lvl="0" algn="ctr">
              <a:spcBef>
                <a:spcPts val="0"/>
              </a:spcBef>
            </a:pPr>
            <a:r>
              <a:rPr lang="en-US" sz="1600" b="1" cap="none" spc="70" dirty="0">
                <a:solidFill>
                  <a:schemeClr val="bg1"/>
                </a:solidFill>
                <a:latin typeface="Brandon Grotesque" panose="020B0503020203060202" pitchFamily="34" charset="77"/>
              </a:rPr>
              <a:t>MEDIA</a:t>
            </a:r>
          </a:p>
        </p:txBody>
      </p:sp>
      <p:sp>
        <p:nvSpPr>
          <p:cNvPr id="27" name="Title 3">
            <a:extLst>
              <a:ext uri="{FF2B5EF4-FFF2-40B4-BE49-F238E27FC236}">
                <a16:creationId xmlns:a16="http://schemas.microsoft.com/office/drawing/2014/main" id="{A16B7351-1818-4F4D-B5B6-7CF96EE4E739}"/>
              </a:ext>
            </a:extLst>
          </p:cNvPr>
          <p:cNvSpPr txBox="1">
            <a:spLocks/>
          </p:cNvSpPr>
          <p:nvPr/>
        </p:nvSpPr>
        <p:spPr>
          <a:xfrm>
            <a:off x="5203209" y="2975693"/>
            <a:ext cx="966807" cy="595441"/>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gn="ctr"/>
            <a:r>
              <a:rPr lang="en-US" sz="3200" dirty="0">
                <a:solidFill>
                  <a:schemeClr val="bg1"/>
                </a:solidFill>
              </a:rPr>
              <a:t>PAID</a:t>
            </a:r>
          </a:p>
          <a:p>
            <a:pPr lvl="0" algn="ctr">
              <a:spcBef>
                <a:spcPts val="0"/>
              </a:spcBef>
            </a:pPr>
            <a:r>
              <a:rPr lang="en-US" sz="1600" b="1" cap="none" spc="70" dirty="0">
                <a:solidFill>
                  <a:schemeClr val="bg1"/>
                </a:solidFill>
                <a:latin typeface="Brandon Grotesque" panose="020B0503020203060202" pitchFamily="34" charset="77"/>
              </a:rPr>
              <a:t>MEDIA</a:t>
            </a:r>
          </a:p>
        </p:txBody>
      </p:sp>
      <p:sp>
        <p:nvSpPr>
          <p:cNvPr id="28" name="Title 3">
            <a:extLst>
              <a:ext uri="{FF2B5EF4-FFF2-40B4-BE49-F238E27FC236}">
                <a16:creationId xmlns:a16="http://schemas.microsoft.com/office/drawing/2014/main" id="{D9800083-762A-624F-BE9C-69C9C56895BB}"/>
              </a:ext>
            </a:extLst>
          </p:cNvPr>
          <p:cNvSpPr txBox="1">
            <a:spLocks/>
          </p:cNvSpPr>
          <p:nvPr/>
        </p:nvSpPr>
        <p:spPr>
          <a:xfrm>
            <a:off x="6773669" y="4492363"/>
            <a:ext cx="966807" cy="595441"/>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gn="ctr"/>
            <a:r>
              <a:rPr lang="en-US" sz="3200" dirty="0">
                <a:solidFill>
                  <a:schemeClr val="bg1"/>
                </a:solidFill>
              </a:rPr>
              <a:t>OWNED</a:t>
            </a:r>
          </a:p>
          <a:p>
            <a:pPr lvl="0" algn="ctr">
              <a:spcBef>
                <a:spcPts val="0"/>
              </a:spcBef>
            </a:pPr>
            <a:r>
              <a:rPr lang="en-US" sz="1600" b="1" cap="none" spc="70" dirty="0">
                <a:solidFill>
                  <a:schemeClr val="bg1"/>
                </a:solidFill>
                <a:latin typeface="Brandon Grotesque" panose="020B0503020203060202" pitchFamily="34" charset="77"/>
              </a:rPr>
              <a:t>MEDIA</a:t>
            </a:r>
          </a:p>
        </p:txBody>
      </p:sp>
      <p:sp>
        <p:nvSpPr>
          <p:cNvPr id="34" name="Title 2">
            <a:extLst>
              <a:ext uri="{FF2B5EF4-FFF2-40B4-BE49-F238E27FC236}">
                <a16:creationId xmlns:a16="http://schemas.microsoft.com/office/drawing/2014/main" id="{6ADDB902-3BCB-A14F-9708-270E06CE2CFD}"/>
              </a:ext>
            </a:extLst>
          </p:cNvPr>
          <p:cNvSpPr txBox="1">
            <a:spLocks/>
          </p:cNvSpPr>
          <p:nvPr/>
        </p:nvSpPr>
        <p:spPr>
          <a:xfrm>
            <a:off x="4172518" y="567069"/>
            <a:ext cx="1277097" cy="101683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gn="r">
              <a:lnSpc>
                <a:spcPct val="100000"/>
              </a:lnSpc>
              <a:spcBef>
                <a:spcPts val="0"/>
              </a:spcBef>
            </a:pPr>
            <a:r>
              <a:rPr lang="en-US" sz="1600" b="1" cap="none" spc="70" dirty="0">
                <a:solidFill>
                  <a:schemeClr val="accent1"/>
                </a:solidFill>
                <a:latin typeface="Brandon Grotesque" panose="020B0503020203060202" pitchFamily="34" charset="77"/>
                <a:ea typeface="+mn-ea"/>
                <a:cs typeface="+mn-cs"/>
              </a:rPr>
              <a:t>AUTHORITY</a:t>
            </a:r>
          </a:p>
          <a:p>
            <a:pPr algn="r">
              <a:lnSpc>
                <a:spcPct val="100000"/>
              </a:lnSpc>
            </a:pPr>
            <a:r>
              <a:rPr lang="en-US" sz="1200" cap="none" dirty="0">
                <a:solidFill>
                  <a:schemeClr val="tx2"/>
                </a:solidFill>
                <a:latin typeface="Brandon Grotesque" panose="020B0503020203060202" pitchFamily="34" charset="77"/>
              </a:rPr>
              <a:t>Optimized content</a:t>
            </a:r>
          </a:p>
          <a:p>
            <a:pPr algn="r">
              <a:lnSpc>
                <a:spcPct val="100000"/>
              </a:lnSpc>
            </a:pPr>
            <a:r>
              <a:rPr lang="en-US" sz="1200" cap="none" dirty="0">
                <a:solidFill>
                  <a:schemeClr val="tx2"/>
                </a:solidFill>
                <a:latin typeface="Brandon Grotesque" panose="020B0503020203060202" pitchFamily="34" charset="77"/>
              </a:rPr>
              <a:t>Shareable content</a:t>
            </a:r>
          </a:p>
          <a:p>
            <a:pPr algn="r">
              <a:lnSpc>
                <a:spcPct val="100000"/>
              </a:lnSpc>
            </a:pPr>
            <a:r>
              <a:rPr lang="en-US" sz="1200" cap="none" dirty="0">
                <a:solidFill>
                  <a:schemeClr val="tx2"/>
                </a:solidFill>
                <a:latin typeface="Brandon Grotesque" panose="020B0503020203060202" pitchFamily="34" charset="77"/>
              </a:rPr>
              <a:t>Engaging content</a:t>
            </a:r>
          </a:p>
          <a:p>
            <a:pPr algn="r">
              <a:lnSpc>
                <a:spcPct val="100000"/>
              </a:lnSpc>
            </a:pPr>
            <a:r>
              <a:rPr lang="en-US" sz="1200" cap="none" dirty="0">
                <a:solidFill>
                  <a:schemeClr val="tx2"/>
                </a:solidFill>
                <a:latin typeface="Brandon Grotesque" panose="020B0503020203060202" pitchFamily="34" charset="77"/>
              </a:rPr>
              <a:t>Google authority</a:t>
            </a:r>
          </a:p>
        </p:txBody>
      </p:sp>
      <p:cxnSp>
        <p:nvCxnSpPr>
          <p:cNvPr id="42" name="Straight Connector 41">
            <a:extLst>
              <a:ext uri="{FF2B5EF4-FFF2-40B4-BE49-F238E27FC236}">
                <a16:creationId xmlns:a16="http://schemas.microsoft.com/office/drawing/2014/main" id="{AB037A5A-B102-0F46-B7D7-03526D1745AE}"/>
              </a:ext>
            </a:extLst>
          </p:cNvPr>
          <p:cNvCxnSpPr>
            <a:cxnSpLocks/>
          </p:cNvCxnSpPr>
          <p:nvPr/>
        </p:nvCxnSpPr>
        <p:spPr>
          <a:xfrm>
            <a:off x="5589375" y="610613"/>
            <a:ext cx="0" cy="923544"/>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7" name="Title 2">
            <a:extLst>
              <a:ext uri="{FF2B5EF4-FFF2-40B4-BE49-F238E27FC236}">
                <a16:creationId xmlns:a16="http://schemas.microsoft.com/office/drawing/2014/main" id="{837AB9D5-47DC-494D-9E10-A82C4018F876}"/>
              </a:ext>
            </a:extLst>
          </p:cNvPr>
          <p:cNvSpPr txBox="1">
            <a:spLocks/>
          </p:cNvSpPr>
          <p:nvPr/>
        </p:nvSpPr>
        <p:spPr>
          <a:xfrm>
            <a:off x="2101172" y="1667793"/>
            <a:ext cx="1930385" cy="1123291"/>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gn="r">
              <a:lnSpc>
                <a:spcPct val="100000"/>
              </a:lnSpc>
              <a:spcBef>
                <a:spcPts val="0"/>
              </a:spcBef>
            </a:pPr>
            <a:r>
              <a:rPr lang="en-US" sz="1600" b="1" cap="none" spc="70" dirty="0">
                <a:solidFill>
                  <a:schemeClr val="accent6"/>
                </a:solidFill>
                <a:latin typeface="Brandon Grotesque" panose="020B0503020203060202" pitchFamily="34" charset="77"/>
                <a:ea typeface="+mn-ea"/>
                <a:cs typeface="+mn-cs"/>
              </a:rPr>
              <a:t>ONLINE</a:t>
            </a:r>
          </a:p>
          <a:p>
            <a:pPr algn="r">
              <a:lnSpc>
                <a:spcPct val="100000"/>
              </a:lnSpc>
            </a:pPr>
            <a:r>
              <a:rPr lang="en-US" sz="1200" cap="none" dirty="0">
                <a:solidFill>
                  <a:schemeClr val="tx2"/>
                </a:solidFill>
                <a:latin typeface="Brandon Grotesque" panose="020B0503020203060202" pitchFamily="34" charset="77"/>
              </a:rPr>
              <a:t>SEO</a:t>
            </a:r>
          </a:p>
          <a:p>
            <a:pPr algn="r">
              <a:lnSpc>
                <a:spcPct val="100000"/>
              </a:lnSpc>
            </a:pPr>
            <a:r>
              <a:rPr lang="en-US" sz="1200" cap="none" dirty="0">
                <a:solidFill>
                  <a:schemeClr val="tx2"/>
                </a:solidFill>
                <a:latin typeface="Brandon Grotesque" panose="020B0503020203060202" pitchFamily="34" charset="77"/>
              </a:rPr>
              <a:t>Paid social</a:t>
            </a:r>
          </a:p>
          <a:p>
            <a:pPr algn="r">
              <a:lnSpc>
                <a:spcPct val="100000"/>
              </a:lnSpc>
            </a:pPr>
            <a:r>
              <a:rPr lang="en-US" sz="1200" cap="none" dirty="0">
                <a:solidFill>
                  <a:schemeClr val="tx2"/>
                </a:solidFill>
                <a:latin typeface="Brandon Grotesque" panose="020B0503020203060202" pitchFamily="34" charset="77"/>
              </a:rPr>
              <a:t>Paid search</a:t>
            </a:r>
          </a:p>
          <a:p>
            <a:pPr algn="r">
              <a:lnSpc>
                <a:spcPct val="100000"/>
              </a:lnSpc>
            </a:pPr>
            <a:r>
              <a:rPr lang="en-US" sz="1200" cap="none" dirty="0">
                <a:solidFill>
                  <a:schemeClr val="tx2"/>
                </a:solidFill>
                <a:latin typeface="Brandon Grotesque" panose="020B0503020203060202" pitchFamily="34" charset="77"/>
              </a:rPr>
              <a:t>Display advertising</a:t>
            </a:r>
          </a:p>
          <a:p>
            <a:pPr algn="r">
              <a:lnSpc>
                <a:spcPct val="100000"/>
              </a:lnSpc>
            </a:pPr>
            <a:r>
              <a:rPr lang="en-US" sz="1200" cap="none" dirty="0">
                <a:solidFill>
                  <a:schemeClr val="tx2"/>
                </a:solidFill>
                <a:latin typeface="Brandon Grotesque" panose="020B0503020203060202" pitchFamily="34" charset="77"/>
              </a:rPr>
              <a:t>Lead generation</a:t>
            </a:r>
          </a:p>
        </p:txBody>
      </p:sp>
      <p:cxnSp>
        <p:nvCxnSpPr>
          <p:cNvPr id="48" name="Straight Connector 47">
            <a:extLst>
              <a:ext uri="{FF2B5EF4-FFF2-40B4-BE49-F238E27FC236}">
                <a16:creationId xmlns:a16="http://schemas.microsoft.com/office/drawing/2014/main" id="{DEDA47C9-5C3F-B94E-B777-5C150993EF62}"/>
              </a:ext>
            </a:extLst>
          </p:cNvPr>
          <p:cNvCxnSpPr>
            <a:cxnSpLocks/>
          </p:cNvCxnSpPr>
          <p:nvPr/>
        </p:nvCxnSpPr>
        <p:spPr>
          <a:xfrm>
            <a:off x="4171317" y="1711338"/>
            <a:ext cx="0" cy="1097280"/>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1" name="Title 2">
            <a:extLst>
              <a:ext uri="{FF2B5EF4-FFF2-40B4-BE49-F238E27FC236}">
                <a16:creationId xmlns:a16="http://schemas.microsoft.com/office/drawing/2014/main" id="{F6D6D146-76AE-EB41-98F5-7E96BE7519B4}"/>
              </a:ext>
            </a:extLst>
          </p:cNvPr>
          <p:cNvSpPr txBox="1">
            <a:spLocks/>
          </p:cNvSpPr>
          <p:nvPr/>
        </p:nvSpPr>
        <p:spPr>
          <a:xfrm>
            <a:off x="2101172" y="3058538"/>
            <a:ext cx="1930385" cy="1123291"/>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gn="r">
              <a:lnSpc>
                <a:spcPct val="100000"/>
              </a:lnSpc>
              <a:spcBef>
                <a:spcPts val="0"/>
              </a:spcBef>
            </a:pPr>
            <a:r>
              <a:rPr lang="en-US" sz="1600" b="1" cap="none" spc="70" dirty="0">
                <a:solidFill>
                  <a:schemeClr val="accent4"/>
                </a:solidFill>
                <a:latin typeface="Brandon Grotesque" panose="020B0503020203060202" pitchFamily="34" charset="77"/>
                <a:ea typeface="+mn-ea"/>
                <a:cs typeface="+mn-cs"/>
              </a:rPr>
              <a:t>INCENTIVE</a:t>
            </a:r>
          </a:p>
          <a:p>
            <a:pPr algn="r">
              <a:lnSpc>
                <a:spcPct val="100000"/>
              </a:lnSpc>
            </a:pPr>
            <a:r>
              <a:rPr lang="en-US" sz="1200" cap="none" dirty="0">
                <a:solidFill>
                  <a:schemeClr val="tx2"/>
                </a:solidFill>
                <a:latin typeface="Brandon Grotesque" panose="020B0503020203060202" pitchFamily="34" charset="77"/>
              </a:rPr>
              <a:t>Analyst reports</a:t>
            </a:r>
          </a:p>
          <a:p>
            <a:pPr algn="r">
              <a:lnSpc>
                <a:spcPct val="100000"/>
              </a:lnSpc>
            </a:pPr>
            <a:r>
              <a:rPr lang="en-US" sz="1200" cap="none" dirty="0">
                <a:solidFill>
                  <a:schemeClr val="tx2"/>
                </a:solidFill>
                <a:latin typeface="Brandon Grotesque" panose="020B0503020203060202" pitchFamily="34" charset="77"/>
              </a:rPr>
              <a:t>Affiliate programs</a:t>
            </a:r>
          </a:p>
          <a:p>
            <a:pPr algn="r">
              <a:lnSpc>
                <a:spcPct val="100000"/>
              </a:lnSpc>
            </a:pPr>
            <a:r>
              <a:rPr lang="en-US" sz="1200" cap="none" dirty="0">
                <a:solidFill>
                  <a:schemeClr val="tx2"/>
                </a:solidFill>
                <a:latin typeface="Brandon Grotesque" panose="020B0503020203060202" pitchFamily="34" charset="77"/>
              </a:rPr>
              <a:t>Brand ambassadors</a:t>
            </a:r>
          </a:p>
          <a:p>
            <a:pPr algn="r">
              <a:lnSpc>
                <a:spcPct val="100000"/>
              </a:lnSpc>
            </a:pPr>
            <a:r>
              <a:rPr lang="en-US" sz="1200" cap="none" dirty="0">
                <a:solidFill>
                  <a:schemeClr val="tx2"/>
                </a:solidFill>
                <a:latin typeface="Brandon Grotesque" panose="020B0503020203060202" pitchFamily="34" charset="77"/>
              </a:rPr>
              <a:t>Sponsored content</a:t>
            </a:r>
          </a:p>
          <a:p>
            <a:pPr algn="r">
              <a:lnSpc>
                <a:spcPct val="100000"/>
              </a:lnSpc>
            </a:pPr>
            <a:r>
              <a:rPr lang="en-US" sz="1200" cap="none" dirty="0">
                <a:solidFill>
                  <a:schemeClr val="tx2"/>
                </a:solidFill>
                <a:latin typeface="Brandon Grotesque" panose="020B0503020203060202" pitchFamily="34" charset="77"/>
              </a:rPr>
              <a:t>Native advertising</a:t>
            </a:r>
          </a:p>
        </p:txBody>
      </p:sp>
      <p:cxnSp>
        <p:nvCxnSpPr>
          <p:cNvPr id="52" name="Straight Connector 51">
            <a:extLst>
              <a:ext uri="{FF2B5EF4-FFF2-40B4-BE49-F238E27FC236}">
                <a16:creationId xmlns:a16="http://schemas.microsoft.com/office/drawing/2014/main" id="{40FB1692-E544-2B4F-84D3-90B2023BD6C8}"/>
              </a:ext>
            </a:extLst>
          </p:cNvPr>
          <p:cNvCxnSpPr>
            <a:cxnSpLocks/>
          </p:cNvCxnSpPr>
          <p:nvPr/>
        </p:nvCxnSpPr>
        <p:spPr>
          <a:xfrm>
            <a:off x="4171317" y="3102083"/>
            <a:ext cx="0" cy="1097280"/>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3" name="Title 2">
            <a:extLst>
              <a:ext uri="{FF2B5EF4-FFF2-40B4-BE49-F238E27FC236}">
                <a16:creationId xmlns:a16="http://schemas.microsoft.com/office/drawing/2014/main" id="{1A0835BA-392F-934E-A971-5D055BD92514}"/>
              </a:ext>
            </a:extLst>
          </p:cNvPr>
          <p:cNvSpPr txBox="1">
            <a:spLocks/>
          </p:cNvSpPr>
          <p:nvPr/>
        </p:nvSpPr>
        <p:spPr>
          <a:xfrm>
            <a:off x="2738474" y="4422991"/>
            <a:ext cx="2324976" cy="153791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gn="r">
              <a:lnSpc>
                <a:spcPct val="100000"/>
              </a:lnSpc>
              <a:spcBef>
                <a:spcPts val="0"/>
              </a:spcBef>
            </a:pPr>
            <a:r>
              <a:rPr lang="en-US" sz="1600" b="1" cap="none" spc="70" dirty="0">
                <a:solidFill>
                  <a:schemeClr val="accent5"/>
                </a:solidFill>
                <a:latin typeface="Brandon Grotesque" panose="020B0503020203060202" pitchFamily="34" charset="77"/>
                <a:ea typeface="+mn-ea"/>
                <a:cs typeface="+mn-cs"/>
              </a:rPr>
              <a:t>CONTENT</a:t>
            </a:r>
          </a:p>
          <a:p>
            <a:pPr algn="r">
              <a:lnSpc>
                <a:spcPct val="100000"/>
              </a:lnSpc>
            </a:pPr>
            <a:r>
              <a:rPr lang="en-US" sz="1200" cap="none" dirty="0">
                <a:solidFill>
                  <a:schemeClr val="tx2"/>
                </a:solidFill>
                <a:latin typeface="Brandon Grotesque" panose="020B0503020203060202" pitchFamily="34" charset="77"/>
              </a:rPr>
              <a:t>Thought leadership</a:t>
            </a:r>
          </a:p>
          <a:p>
            <a:pPr algn="r">
              <a:lnSpc>
                <a:spcPct val="100000"/>
              </a:lnSpc>
            </a:pPr>
            <a:r>
              <a:rPr lang="en-US" sz="1200" cap="none" dirty="0">
                <a:solidFill>
                  <a:schemeClr val="tx2"/>
                </a:solidFill>
                <a:latin typeface="Brandon Grotesque" panose="020B0503020203060202" pitchFamily="34" charset="77"/>
              </a:rPr>
              <a:t>Expert, customer &amp; employee stories</a:t>
            </a:r>
          </a:p>
          <a:p>
            <a:pPr algn="r">
              <a:lnSpc>
                <a:spcPct val="100000"/>
              </a:lnSpc>
            </a:pPr>
            <a:r>
              <a:rPr lang="en-US" sz="1200" cap="none" dirty="0">
                <a:solidFill>
                  <a:schemeClr val="tx2"/>
                </a:solidFill>
                <a:latin typeface="Brandon Grotesque" panose="020B0503020203060202" pitchFamily="34" charset="77"/>
              </a:rPr>
              <a:t>User-generated content</a:t>
            </a:r>
          </a:p>
          <a:p>
            <a:pPr algn="r">
              <a:lnSpc>
                <a:spcPct val="100000"/>
              </a:lnSpc>
            </a:pPr>
            <a:r>
              <a:rPr lang="en-US" sz="1200" cap="none" dirty="0">
                <a:solidFill>
                  <a:schemeClr val="tx2"/>
                </a:solidFill>
                <a:latin typeface="Brandon Grotesque" panose="020B0503020203060202" pitchFamily="34" charset="77"/>
              </a:rPr>
              <a:t>Internal communications</a:t>
            </a:r>
          </a:p>
          <a:p>
            <a:pPr algn="r">
              <a:lnSpc>
                <a:spcPct val="100000"/>
              </a:lnSpc>
            </a:pPr>
            <a:r>
              <a:rPr lang="en-US" sz="1200" cap="none" dirty="0">
                <a:solidFill>
                  <a:schemeClr val="tx2"/>
                </a:solidFill>
                <a:latin typeface="Brandon Grotesque" panose="020B0503020203060202" pitchFamily="34" charset="77"/>
              </a:rPr>
              <a:t>Digital media</a:t>
            </a:r>
          </a:p>
          <a:p>
            <a:pPr algn="r">
              <a:lnSpc>
                <a:spcPct val="100000"/>
              </a:lnSpc>
            </a:pPr>
            <a:r>
              <a:rPr lang="en-US" sz="1200" cap="none" dirty="0">
                <a:solidFill>
                  <a:schemeClr val="tx2"/>
                </a:solidFill>
                <a:latin typeface="Brandon Grotesque" panose="020B0503020203060202" pitchFamily="34" charset="77"/>
              </a:rPr>
              <a:t>Graphic and video creation</a:t>
            </a:r>
          </a:p>
          <a:p>
            <a:pPr algn="r">
              <a:lnSpc>
                <a:spcPct val="100000"/>
              </a:lnSpc>
            </a:pPr>
            <a:r>
              <a:rPr lang="en-US" sz="1200" cap="none" dirty="0">
                <a:solidFill>
                  <a:schemeClr val="tx2"/>
                </a:solidFill>
                <a:latin typeface="Brandon Grotesque" panose="020B0503020203060202" pitchFamily="34" charset="77"/>
              </a:rPr>
              <a:t>Speaking engagements and awards</a:t>
            </a:r>
          </a:p>
        </p:txBody>
      </p:sp>
      <p:cxnSp>
        <p:nvCxnSpPr>
          <p:cNvPr id="54" name="Straight Connector 53">
            <a:extLst>
              <a:ext uri="{FF2B5EF4-FFF2-40B4-BE49-F238E27FC236}">
                <a16:creationId xmlns:a16="http://schemas.microsoft.com/office/drawing/2014/main" id="{0966E636-BB1F-C744-8BAE-2C4DA5137C40}"/>
              </a:ext>
            </a:extLst>
          </p:cNvPr>
          <p:cNvCxnSpPr>
            <a:cxnSpLocks/>
          </p:cNvCxnSpPr>
          <p:nvPr/>
        </p:nvCxnSpPr>
        <p:spPr>
          <a:xfrm>
            <a:off x="5203209" y="4466536"/>
            <a:ext cx="0" cy="1463040"/>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5" name="Title 2">
            <a:extLst>
              <a:ext uri="{FF2B5EF4-FFF2-40B4-BE49-F238E27FC236}">
                <a16:creationId xmlns:a16="http://schemas.microsoft.com/office/drawing/2014/main" id="{C6854A4E-CD04-BB4E-9F83-9BF2637896BA}"/>
              </a:ext>
            </a:extLst>
          </p:cNvPr>
          <p:cNvSpPr txBox="1">
            <a:spLocks/>
          </p:cNvSpPr>
          <p:nvPr/>
        </p:nvSpPr>
        <p:spPr>
          <a:xfrm>
            <a:off x="9102342" y="5024985"/>
            <a:ext cx="1930386" cy="92633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spcBef>
                <a:spcPts val="0"/>
              </a:spcBef>
            </a:pPr>
            <a:r>
              <a:rPr lang="en-US" sz="1600" b="1" cap="none" spc="70" dirty="0">
                <a:solidFill>
                  <a:schemeClr val="accent2"/>
                </a:solidFill>
                <a:latin typeface="Brandon Grotesque" panose="020B0503020203060202" pitchFamily="34" charset="77"/>
                <a:ea typeface="+mn-ea"/>
                <a:cs typeface="+mn-cs"/>
              </a:rPr>
              <a:t>PARTNERSHIPS</a:t>
            </a:r>
          </a:p>
          <a:p>
            <a:pPr>
              <a:lnSpc>
                <a:spcPct val="100000"/>
              </a:lnSpc>
            </a:pPr>
            <a:r>
              <a:rPr lang="en-US" sz="1200" cap="none" dirty="0">
                <a:solidFill>
                  <a:schemeClr val="tx2"/>
                </a:solidFill>
                <a:latin typeface="Brandon Grotesque" panose="020B0503020203060202" pitchFamily="34" charset="77"/>
              </a:rPr>
              <a:t>Co-branded events</a:t>
            </a:r>
          </a:p>
          <a:p>
            <a:pPr>
              <a:lnSpc>
                <a:spcPct val="100000"/>
              </a:lnSpc>
            </a:pPr>
            <a:r>
              <a:rPr lang="en-US" sz="1200" cap="none" dirty="0">
                <a:solidFill>
                  <a:schemeClr val="tx2"/>
                </a:solidFill>
                <a:latin typeface="Brandon Grotesque" panose="020B0503020203060202" pitchFamily="34" charset="77"/>
              </a:rPr>
              <a:t>Co-branded thought leadership</a:t>
            </a:r>
          </a:p>
          <a:p>
            <a:pPr>
              <a:lnSpc>
                <a:spcPct val="100000"/>
              </a:lnSpc>
            </a:pPr>
            <a:r>
              <a:rPr lang="en-US" sz="1200" cap="none" dirty="0">
                <a:solidFill>
                  <a:schemeClr val="tx2"/>
                </a:solidFill>
                <a:latin typeface="Brandon Grotesque" panose="020B0503020203060202" pitchFamily="34" charset="77"/>
              </a:rPr>
              <a:t>CSR</a:t>
            </a:r>
          </a:p>
        </p:txBody>
      </p:sp>
      <p:cxnSp>
        <p:nvCxnSpPr>
          <p:cNvPr id="56" name="Straight Connector 55">
            <a:extLst>
              <a:ext uri="{FF2B5EF4-FFF2-40B4-BE49-F238E27FC236}">
                <a16:creationId xmlns:a16="http://schemas.microsoft.com/office/drawing/2014/main" id="{3C065055-2B47-4B4F-AD47-11377EC3A82E}"/>
              </a:ext>
            </a:extLst>
          </p:cNvPr>
          <p:cNvCxnSpPr>
            <a:cxnSpLocks/>
          </p:cNvCxnSpPr>
          <p:nvPr/>
        </p:nvCxnSpPr>
        <p:spPr>
          <a:xfrm>
            <a:off x="8952664" y="5068530"/>
            <a:ext cx="0" cy="704088"/>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7" name="Title 2">
            <a:extLst>
              <a:ext uri="{FF2B5EF4-FFF2-40B4-BE49-F238E27FC236}">
                <a16:creationId xmlns:a16="http://schemas.microsoft.com/office/drawing/2014/main" id="{FF8AC6BD-206E-4440-8E53-82E386662819}"/>
              </a:ext>
            </a:extLst>
          </p:cNvPr>
          <p:cNvSpPr txBox="1">
            <a:spLocks/>
          </p:cNvSpPr>
          <p:nvPr/>
        </p:nvSpPr>
        <p:spPr>
          <a:xfrm>
            <a:off x="10382422" y="3459022"/>
            <a:ext cx="1930386" cy="92633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spcBef>
                <a:spcPts val="0"/>
              </a:spcBef>
            </a:pPr>
            <a:r>
              <a:rPr lang="en-US" sz="1600" b="1" cap="none" spc="70" dirty="0">
                <a:solidFill>
                  <a:schemeClr val="accent4"/>
                </a:solidFill>
                <a:latin typeface="Brandon Grotesque" panose="020B0503020203060202" pitchFamily="34" charset="77"/>
                <a:ea typeface="+mn-ea"/>
                <a:cs typeface="+mn-cs"/>
              </a:rPr>
              <a:t>SOCIAL MEDIA</a:t>
            </a:r>
          </a:p>
          <a:p>
            <a:pPr>
              <a:lnSpc>
                <a:spcPct val="100000"/>
              </a:lnSpc>
            </a:pPr>
            <a:r>
              <a:rPr lang="en-US" sz="1200" cap="none" dirty="0">
                <a:solidFill>
                  <a:schemeClr val="tx2"/>
                </a:solidFill>
                <a:latin typeface="Brandon Grotesque" panose="020B0503020203060202" pitchFamily="34" charset="77"/>
              </a:rPr>
              <a:t>Facebook</a:t>
            </a:r>
          </a:p>
          <a:p>
            <a:pPr>
              <a:lnSpc>
                <a:spcPct val="100000"/>
              </a:lnSpc>
            </a:pPr>
            <a:r>
              <a:rPr lang="en-US" sz="1200" cap="none" dirty="0">
                <a:solidFill>
                  <a:schemeClr val="tx2"/>
                </a:solidFill>
                <a:latin typeface="Brandon Grotesque" panose="020B0503020203060202" pitchFamily="34" charset="77"/>
              </a:rPr>
              <a:t>Twitter</a:t>
            </a:r>
          </a:p>
          <a:p>
            <a:pPr>
              <a:lnSpc>
                <a:spcPct val="100000"/>
              </a:lnSpc>
            </a:pPr>
            <a:r>
              <a:rPr lang="en-US" sz="1200" cap="none" dirty="0">
                <a:solidFill>
                  <a:schemeClr val="tx2"/>
                </a:solidFill>
                <a:latin typeface="Brandon Grotesque" panose="020B0503020203060202" pitchFamily="34" charset="77"/>
              </a:rPr>
              <a:t>LinkedIn</a:t>
            </a:r>
          </a:p>
          <a:p>
            <a:pPr>
              <a:lnSpc>
                <a:spcPct val="100000"/>
              </a:lnSpc>
            </a:pPr>
            <a:r>
              <a:rPr lang="en-US" sz="1200" cap="none" dirty="0">
                <a:solidFill>
                  <a:schemeClr val="tx2"/>
                </a:solidFill>
                <a:latin typeface="Brandon Grotesque" panose="020B0503020203060202" pitchFamily="34" charset="77"/>
              </a:rPr>
              <a:t>Instagram</a:t>
            </a:r>
            <a:br>
              <a:rPr lang="en-US" sz="1200" cap="none" dirty="0">
                <a:solidFill>
                  <a:schemeClr val="tx2"/>
                </a:solidFill>
                <a:latin typeface="Brandon Grotesque" panose="020B0503020203060202" pitchFamily="34" charset="77"/>
              </a:rPr>
            </a:br>
            <a:r>
              <a:rPr lang="en-US" sz="1200" cap="none" dirty="0">
                <a:solidFill>
                  <a:schemeClr val="tx2"/>
                </a:solidFill>
                <a:latin typeface="Brandon Grotesque" panose="020B0503020203060202" pitchFamily="34" charset="77"/>
              </a:rPr>
              <a:t>YouTube</a:t>
            </a:r>
          </a:p>
          <a:p>
            <a:pPr>
              <a:lnSpc>
                <a:spcPct val="100000"/>
              </a:lnSpc>
            </a:pPr>
            <a:r>
              <a:rPr lang="en-US" sz="1200" cap="none" dirty="0">
                <a:solidFill>
                  <a:schemeClr val="tx2"/>
                </a:solidFill>
                <a:latin typeface="Brandon Grotesque" panose="020B0503020203060202" pitchFamily="34" charset="77"/>
              </a:rPr>
              <a:t>Reddit</a:t>
            </a:r>
          </a:p>
        </p:txBody>
      </p:sp>
      <p:cxnSp>
        <p:nvCxnSpPr>
          <p:cNvPr id="58" name="Straight Connector 57">
            <a:extLst>
              <a:ext uri="{FF2B5EF4-FFF2-40B4-BE49-F238E27FC236}">
                <a16:creationId xmlns:a16="http://schemas.microsoft.com/office/drawing/2014/main" id="{9D5B17C2-287E-0C42-A370-9A6A44ED10A7}"/>
              </a:ext>
            </a:extLst>
          </p:cNvPr>
          <p:cNvCxnSpPr>
            <a:cxnSpLocks/>
          </p:cNvCxnSpPr>
          <p:nvPr/>
        </p:nvCxnSpPr>
        <p:spPr>
          <a:xfrm>
            <a:off x="10232744" y="3502567"/>
            <a:ext cx="0" cy="1261872"/>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9" name="Title 2">
            <a:extLst>
              <a:ext uri="{FF2B5EF4-FFF2-40B4-BE49-F238E27FC236}">
                <a16:creationId xmlns:a16="http://schemas.microsoft.com/office/drawing/2014/main" id="{DB5ECE17-92DA-1043-92B2-2C8C109C654E}"/>
              </a:ext>
            </a:extLst>
          </p:cNvPr>
          <p:cNvSpPr txBox="1">
            <a:spLocks/>
          </p:cNvSpPr>
          <p:nvPr/>
        </p:nvSpPr>
        <p:spPr>
          <a:xfrm>
            <a:off x="10382422" y="2111566"/>
            <a:ext cx="1930386" cy="92633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spcBef>
                <a:spcPts val="0"/>
              </a:spcBef>
            </a:pPr>
            <a:r>
              <a:rPr lang="en-US" sz="1600" b="1" cap="none" spc="70" dirty="0">
                <a:solidFill>
                  <a:schemeClr val="accent6"/>
                </a:solidFill>
                <a:latin typeface="Brandon Grotesque" panose="020B0503020203060202" pitchFamily="34" charset="77"/>
                <a:ea typeface="+mn-ea"/>
                <a:cs typeface="+mn-cs"/>
              </a:rPr>
              <a:t>INFLUENCER ENGAGEMENT</a:t>
            </a:r>
          </a:p>
          <a:p>
            <a:pPr>
              <a:lnSpc>
                <a:spcPct val="100000"/>
              </a:lnSpc>
            </a:pPr>
            <a:r>
              <a:rPr lang="en-US" sz="1200" cap="none" dirty="0">
                <a:solidFill>
                  <a:schemeClr val="tx2"/>
                </a:solidFill>
                <a:latin typeface="Brandon Grotesque" panose="020B0503020203060202" pitchFamily="34" charset="77"/>
              </a:rPr>
              <a:t>Response to detractors</a:t>
            </a:r>
          </a:p>
          <a:p>
            <a:pPr>
              <a:lnSpc>
                <a:spcPct val="100000"/>
              </a:lnSpc>
            </a:pPr>
            <a:r>
              <a:rPr lang="en-US" sz="1200" cap="none" dirty="0">
                <a:solidFill>
                  <a:schemeClr val="tx2"/>
                </a:solidFill>
                <a:latin typeface="Brandon Grotesque" panose="020B0503020203060202" pitchFamily="34" charset="77"/>
              </a:rPr>
              <a:t>Detractors turned to loyalists</a:t>
            </a:r>
          </a:p>
          <a:p>
            <a:pPr>
              <a:lnSpc>
                <a:spcPct val="100000"/>
              </a:lnSpc>
            </a:pPr>
            <a:r>
              <a:rPr lang="en-US" sz="1200" cap="none" dirty="0">
                <a:solidFill>
                  <a:schemeClr val="tx2"/>
                </a:solidFill>
                <a:latin typeface="Brandon Grotesque" panose="020B0503020203060202" pitchFamily="34" charset="77"/>
              </a:rPr>
              <a:t>Loyalists turned to advocates</a:t>
            </a:r>
          </a:p>
        </p:txBody>
      </p:sp>
      <p:cxnSp>
        <p:nvCxnSpPr>
          <p:cNvPr id="60" name="Straight Connector 59">
            <a:extLst>
              <a:ext uri="{FF2B5EF4-FFF2-40B4-BE49-F238E27FC236}">
                <a16:creationId xmlns:a16="http://schemas.microsoft.com/office/drawing/2014/main" id="{49F61BC0-A529-5A45-A54C-AB64AA302C2B}"/>
              </a:ext>
            </a:extLst>
          </p:cNvPr>
          <p:cNvCxnSpPr>
            <a:cxnSpLocks/>
          </p:cNvCxnSpPr>
          <p:nvPr/>
        </p:nvCxnSpPr>
        <p:spPr>
          <a:xfrm>
            <a:off x="10232744" y="2155111"/>
            <a:ext cx="0" cy="987552"/>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3" name="Title 2">
            <a:extLst>
              <a:ext uri="{FF2B5EF4-FFF2-40B4-BE49-F238E27FC236}">
                <a16:creationId xmlns:a16="http://schemas.microsoft.com/office/drawing/2014/main" id="{A7382674-6B57-BC4C-AA58-B22040678685}"/>
              </a:ext>
            </a:extLst>
          </p:cNvPr>
          <p:cNvSpPr txBox="1">
            <a:spLocks/>
          </p:cNvSpPr>
          <p:nvPr/>
        </p:nvSpPr>
        <p:spPr>
          <a:xfrm>
            <a:off x="9102341" y="568346"/>
            <a:ext cx="2488343" cy="1391492"/>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spcBef>
                <a:spcPts val="0"/>
              </a:spcBef>
            </a:pPr>
            <a:r>
              <a:rPr lang="en-US" sz="1600" b="1" cap="none" spc="70" dirty="0">
                <a:solidFill>
                  <a:schemeClr val="accent2"/>
                </a:solidFill>
                <a:latin typeface="Brandon Grotesque" panose="020B0503020203060202" pitchFamily="34" charset="77"/>
                <a:ea typeface="+mn-ea"/>
                <a:cs typeface="+mn-cs"/>
              </a:rPr>
              <a:t>PUBLIC RELATIONS</a:t>
            </a:r>
          </a:p>
          <a:p>
            <a:pPr>
              <a:lnSpc>
                <a:spcPct val="100000"/>
              </a:lnSpc>
            </a:pPr>
            <a:r>
              <a:rPr lang="en-US" sz="1200" cap="none" dirty="0">
                <a:solidFill>
                  <a:schemeClr val="tx2"/>
                </a:solidFill>
                <a:latin typeface="Brandon Grotesque" panose="020B0503020203060202" pitchFamily="34" charset="77"/>
              </a:rPr>
              <a:t>Media relations</a:t>
            </a:r>
          </a:p>
          <a:p>
            <a:pPr>
              <a:lnSpc>
                <a:spcPct val="100000"/>
              </a:lnSpc>
            </a:pPr>
            <a:r>
              <a:rPr lang="en-US" sz="1200" cap="none" dirty="0">
                <a:solidFill>
                  <a:schemeClr val="tx2"/>
                </a:solidFill>
                <a:latin typeface="Brandon Grotesque" panose="020B0503020203060202" pitchFamily="34" charset="77"/>
              </a:rPr>
              <a:t>Analyst relations</a:t>
            </a:r>
          </a:p>
          <a:p>
            <a:pPr>
              <a:lnSpc>
                <a:spcPct val="100000"/>
              </a:lnSpc>
            </a:pPr>
            <a:r>
              <a:rPr lang="en-US" sz="1200" cap="none" dirty="0">
                <a:solidFill>
                  <a:schemeClr val="tx2"/>
                </a:solidFill>
                <a:latin typeface="Brandon Grotesque" panose="020B0503020203060202" pitchFamily="34" charset="77"/>
              </a:rPr>
              <a:t>Thought leadership</a:t>
            </a:r>
          </a:p>
          <a:p>
            <a:pPr>
              <a:lnSpc>
                <a:spcPct val="100000"/>
              </a:lnSpc>
            </a:pPr>
            <a:r>
              <a:rPr lang="en-US" sz="1200" cap="none" dirty="0">
                <a:solidFill>
                  <a:schemeClr val="tx2"/>
                </a:solidFill>
                <a:latin typeface="Brandon Grotesque" panose="020B0503020203060202" pitchFamily="34" charset="77"/>
              </a:rPr>
              <a:t>Influencer relations</a:t>
            </a:r>
          </a:p>
          <a:p>
            <a:pPr>
              <a:lnSpc>
                <a:spcPct val="100000"/>
              </a:lnSpc>
            </a:pPr>
            <a:r>
              <a:rPr lang="en-US" sz="1200" cap="none" dirty="0">
                <a:solidFill>
                  <a:schemeClr val="tx2"/>
                </a:solidFill>
                <a:latin typeface="Brandon Grotesque" panose="020B0503020203060202" pitchFamily="34" charset="77"/>
              </a:rPr>
              <a:t>Investor relations</a:t>
            </a:r>
          </a:p>
        </p:txBody>
      </p:sp>
      <p:cxnSp>
        <p:nvCxnSpPr>
          <p:cNvPr id="64" name="Straight Connector 63">
            <a:extLst>
              <a:ext uri="{FF2B5EF4-FFF2-40B4-BE49-F238E27FC236}">
                <a16:creationId xmlns:a16="http://schemas.microsoft.com/office/drawing/2014/main" id="{30195244-C71B-B644-98B0-B039FBDB805F}"/>
              </a:ext>
            </a:extLst>
          </p:cNvPr>
          <p:cNvCxnSpPr>
            <a:cxnSpLocks/>
          </p:cNvCxnSpPr>
          <p:nvPr/>
        </p:nvCxnSpPr>
        <p:spPr>
          <a:xfrm>
            <a:off x="8952664" y="601005"/>
            <a:ext cx="0" cy="1110333"/>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73100D70-21CC-5544-9A0D-2F5242F3E34E}"/>
              </a:ext>
            </a:extLst>
          </p:cNvPr>
          <p:cNvSpPr/>
          <p:nvPr/>
        </p:nvSpPr>
        <p:spPr>
          <a:xfrm>
            <a:off x="6743986" y="2713409"/>
            <a:ext cx="1017767" cy="1017767"/>
          </a:xfrm>
          <a:prstGeom prst="ellipse">
            <a:avLst/>
          </a:prstGeom>
          <a:solidFill>
            <a:schemeClr val="bg1">
              <a:alpha val="28000"/>
            </a:schemeClr>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948CD628-F9AC-0944-98DB-776B49445BC3}"/>
              </a:ext>
            </a:extLst>
          </p:cNvPr>
          <p:cNvSpPr/>
          <p:nvPr/>
        </p:nvSpPr>
        <p:spPr>
          <a:xfrm>
            <a:off x="7183769" y="3150721"/>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Freeform 67">
            <a:extLst>
              <a:ext uri="{FF2B5EF4-FFF2-40B4-BE49-F238E27FC236}">
                <a16:creationId xmlns:a16="http://schemas.microsoft.com/office/drawing/2014/main" id="{AC39E62B-E37C-054A-9821-CA3CC476BBAD}"/>
              </a:ext>
            </a:extLst>
          </p:cNvPr>
          <p:cNvSpPr/>
          <p:nvPr/>
        </p:nvSpPr>
        <p:spPr>
          <a:xfrm>
            <a:off x="5669853" y="1028920"/>
            <a:ext cx="1513916" cy="2073163"/>
          </a:xfrm>
          <a:custGeom>
            <a:avLst/>
            <a:gdLst>
              <a:gd name="connsiteX0" fmla="*/ 0 w 1550194"/>
              <a:gd name="connsiteY0" fmla="*/ 0 h 2135981"/>
              <a:gd name="connsiteX1" fmla="*/ 350044 w 1550194"/>
              <a:gd name="connsiteY1" fmla="*/ 0 h 2135981"/>
              <a:gd name="connsiteX2" fmla="*/ 1550194 w 1550194"/>
              <a:gd name="connsiteY2" fmla="*/ 2135981 h 2135981"/>
            </a:gdLst>
            <a:ahLst/>
            <a:cxnLst>
              <a:cxn ang="0">
                <a:pos x="connsiteX0" y="connsiteY0"/>
              </a:cxn>
              <a:cxn ang="0">
                <a:pos x="connsiteX1" y="connsiteY1"/>
              </a:cxn>
              <a:cxn ang="0">
                <a:pos x="connsiteX2" y="connsiteY2"/>
              </a:cxn>
            </a:cxnLst>
            <a:rect l="l" t="t" r="r" b="b"/>
            <a:pathLst>
              <a:path w="1550194" h="2135981">
                <a:moveTo>
                  <a:pt x="0" y="0"/>
                </a:moveTo>
                <a:lnTo>
                  <a:pt x="350044" y="0"/>
                </a:lnTo>
                <a:lnTo>
                  <a:pt x="1550194" y="2135981"/>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Freeform 68">
            <a:extLst>
              <a:ext uri="{FF2B5EF4-FFF2-40B4-BE49-F238E27FC236}">
                <a16:creationId xmlns:a16="http://schemas.microsoft.com/office/drawing/2014/main" id="{D46A6CF5-3766-FE45-A9D2-9E212E577089}"/>
              </a:ext>
            </a:extLst>
          </p:cNvPr>
          <p:cNvSpPr/>
          <p:nvPr/>
        </p:nvSpPr>
        <p:spPr>
          <a:xfrm>
            <a:off x="4255391" y="2221927"/>
            <a:ext cx="1333984" cy="507862"/>
          </a:xfrm>
          <a:custGeom>
            <a:avLst/>
            <a:gdLst>
              <a:gd name="connsiteX0" fmla="*/ 0 w 1407319"/>
              <a:gd name="connsiteY0" fmla="*/ 0 h 535781"/>
              <a:gd name="connsiteX1" fmla="*/ 335757 w 1407319"/>
              <a:gd name="connsiteY1" fmla="*/ 0 h 535781"/>
              <a:gd name="connsiteX2" fmla="*/ 1407319 w 1407319"/>
              <a:gd name="connsiteY2" fmla="*/ 535781 h 535781"/>
            </a:gdLst>
            <a:ahLst/>
            <a:cxnLst>
              <a:cxn ang="0">
                <a:pos x="connsiteX0" y="connsiteY0"/>
              </a:cxn>
              <a:cxn ang="0">
                <a:pos x="connsiteX1" y="connsiteY1"/>
              </a:cxn>
              <a:cxn ang="0">
                <a:pos x="connsiteX2" y="connsiteY2"/>
              </a:cxn>
            </a:cxnLst>
            <a:rect l="l" t="t" r="r" b="b"/>
            <a:pathLst>
              <a:path w="1407319" h="535781">
                <a:moveTo>
                  <a:pt x="0" y="0"/>
                </a:moveTo>
                <a:lnTo>
                  <a:pt x="335757" y="0"/>
                </a:lnTo>
                <a:lnTo>
                  <a:pt x="1407319" y="535781"/>
                </a:lnTo>
              </a:path>
            </a:pathLst>
          </a:custGeom>
          <a:noFill/>
          <a:ln w="25400" cap="rnd">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a:extLst>
              <a:ext uri="{FF2B5EF4-FFF2-40B4-BE49-F238E27FC236}">
                <a16:creationId xmlns:a16="http://schemas.microsoft.com/office/drawing/2014/main" id="{FC91F4B4-624E-1A4A-B64F-B355D13C6B54}"/>
              </a:ext>
            </a:extLst>
          </p:cNvPr>
          <p:cNvSpPr/>
          <p:nvPr/>
        </p:nvSpPr>
        <p:spPr>
          <a:xfrm>
            <a:off x="5612122" y="2701371"/>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Freeform 70">
            <a:extLst>
              <a:ext uri="{FF2B5EF4-FFF2-40B4-BE49-F238E27FC236}">
                <a16:creationId xmlns:a16="http://schemas.microsoft.com/office/drawing/2014/main" id="{278E8B39-4B8C-5544-92B8-80C89B15916B}"/>
              </a:ext>
            </a:extLst>
          </p:cNvPr>
          <p:cNvSpPr/>
          <p:nvPr/>
        </p:nvSpPr>
        <p:spPr>
          <a:xfrm>
            <a:off x="4264711" y="3643532"/>
            <a:ext cx="2197234" cy="225765"/>
          </a:xfrm>
          <a:custGeom>
            <a:avLst/>
            <a:gdLst>
              <a:gd name="connsiteX0" fmla="*/ 0 w 2307772"/>
              <a:gd name="connsiteY0" fmla="*/ 0 h 278674"/>
              <a:gd name="connsiteX1" fmla="*/ 426720 w 2307772"/>
              <a:gd name="connsiteY1" fmla="*/ 0 h 278674"/>
              <a:gd name="connsiteX2" fmla="*/ 2307772 w 2307772"/>
              <a:gd name="connsiteY2" fmla="*/ 278674 h 278674"/>
            </a:gdLst>
            <a:ahLst/>
            <a:cxnLst>
              <a:cxn ang="0">
                <a:pos x="connsiteX0" y="connsiteY0"/>
              </a:cxn>
              <a:cxn ang="0">
                <a:pos x="connsiteX1" y="connsiteY1"/>
              </a:cxn>
              <a:cxn ang="0">
                <a:pos x="connsiteX2" y="connsiteY2"/>
              </a:cxn>
            </a:cxnLst>
            <a:rect l="l" t="t" r="r" b="b"/>
            <a:pathLst>
              <a:path w="2307772" h="278674">
                <a:moveTo>
                  <a:pt x="0" y="0"/>
                </a:moveTo>
                <a:lnTo>
                  <a:pt x="426720" y="0"/>
                </a:lnTo>
                <a:lnTo>
                  <a:pt x="2307772" y="278674"/>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4244F9F2-A4F3-4E4D-B4B7-6C875D12DC02}"/>
              </a:ext>
            </a:extLst>
          </p:cNvPr>
          <p:cNvSpPr/>
          <p:nvPr/>
        </p:nvSpPr>
        <p:spPr>
          <a:xfrm>
            <a:off x="6503382" y="3820958"/>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B0E7B3FD-365A-0846-8EDE-AF6C4C49D348}"/>
              </a:ext>
            </a:extLst>
          </p:cNvPr>
          <p:cNvSpPr/>
          <p:nvPr/>
        </p:nvSpPr>
        <p:spPr>
          <a:xfrm>
            <a:off x="6510622" y="4673979"/>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8BAA2DEE-92C9-5F41-809F-965A7CDA48D4}"/>
              </a:ext>
            </a:extLst>
          </p:cNvPr>
          <p:cNvSpPr/>
          <p:nvPr/>
        </p:nvSpPr>
        <p:spPr>
          <a:xfrm>
            <a:off x="8681512" y="3699316"/>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878E20AD-F9BC-8E47-B8D3-BE67800DD87E}"/>
              </a:ext>
            </a:extLst>
          </p:cNvPr>
          <p:cNvSpPr/>
          <p:nvPr/>
        </p:nvSpPr>
        <p:spPr>
          <a:xfrm>
            <a:off x="7943199" y="2399301"/>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CA50875C-C87B-4F4E-93AC-9CA2EE7C4F3A}"/>
              </a:ext>
            </a:extLst>
          </p:cNvPr>
          <p:cNvSpPr/>
          <p:nvPr/>
        </p:nvSpPr>
        <p:spPr>
          <a:xfrm>
            <a:off x="7152042" y="1124984"/>
            <a:ext cx="138201" cy="138201"/>
          </a:xfrm>
          <a:prstGeom prst="ellipse">
            <a:avLst/>
          </a:prstGeom>
          <a:solidFill>
            <a:schemeClr val="bg1"/>
          </a:solidFill>
          <a:ln w="222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78">
            <a:extLst>
              <a:ext uri="{FF2B5EF4-FFF2-40B4-BE49-F238E27FC236}">
                <a16:creationId xmlns:a16="http://schemas.microsoft.com/office/drawing/2014/main" id="{1F545FE3-61A5-A948-8151-EE6B39CFE238}"/>
              </a:ext>
            </a:extLst>
          </p:cNvPr>
          <p:cNvSpPr/>
          <p:nvPr/>
        </p:nvSpPr>
        <p:spPr>
          <a:xfrm>
            <a:off x="7338837" y="1196423"/>
            <a:ext cx="1508760" cy="8709"/>
          </a:xfrm>
          <a:custGeom>
            <a:avLst/>
            <a:gdLst>
              <a:gd name="connsiteX0" fmla="*/ 1463040 w 1463040"/>
              <a:gd name="connsiteY0" fmla="*/ 8709 h 8709"/>
              <a:gd name="connsiteX1" fmla="*/ 1071154 w 1463040"/>
              <a:gd name="connsiteY1" fmla="*/ 8709 h 8709"/>
              <a:gd name="connsiteX2" fmla="*/ 0 w 1463040"/>
              <a:gd name="connsiteY2" fmla="*/ 0 h 8709"/>
            </a:gdLst>
            <a:ahLst/>
            <a:cxnLst>
              <a:cxn ang="0">
                <a:pos x="connsiteX0" y="connsiteY0"/>
              </a:cxn>
              <a:cxn ang="0">
                <a:pos x="connsiteX1" y="connsiteY1"/>
              </a:cxn>
              <a:cxn ang="0">
                <a:pos x="connsiteX2" y="connsiteY2"/>
              </a:cxn>
            </a:cxnLst>
            <a:rect l="l" t="t" r="r" b="b"/>
            <a:pathLst>
              <a:path w="1463040" h="8709">
                <a:moveTo>
                  <a:pt x="1463040" y="8709"/>
                </a:moveTo>
                <a:lnTo>
                  <a:pt x="1071154" y="8709"/>
                </a:lnTo>
                <a:lnTo>
                  <a:pt x="0" y="0"/>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Freeform 79">
            <a:extLst>
              <a:ext uri="{FF2B5EF4-FFF2-40B4-BE49-F238E27FC236}">
                <a16:creationId xmlns:a16="http://schemas.microsoft.com/office/drawing/2014/main" id="{97117A31-66D1-654E-8FCC-78612BAF09C1}"/>
              </a:ext>
            </a:extLst>
          </p:cNvPr>
          <p:cNvSpPr/>
          <p:nvPr/>
        </p:nvSpPr>
        <p:spPr>
          <a:xfrm>
            <a:off x="8148734" y="2485292"/>
            <a:ext cx="1968137" cy="148046"/>
          </a:xfrm>
          <a:custGeom>
            <a:avLst/>
            <a:gdLst>
              <a:gd name="connsiteX0" fmla="*/ 1968137 w 1968137"/>
              <a:gd name="connsiteY0" fmla="*/ 148046 h 148046"/>
              <a:gd name="connsiteX1" fmla="*/ 1497874 w 1968137"/>
              <a:gd name="connsiteY1" fmla="*/ 148046 h 148046"/>
              <a:gd name="connsiteX2" fmla="*/ 0 w 1968137"/>
              <a:gd name="connsiteY2" fmla="*/ 0 h 148046"/>
            </a:gdLst>
            <a:ahLst/>
            <a:cxnLst>
              <a:cxn ang="0">
                <a:pos x="connsiteX0" y="connsiteY0"/>
              </a:cxn>
              <a:cxn ang="0">
                <a:pos x="connsiteX1" y="connsiteY1"/>
              </a:cxn>
              <a:cxn ang="0">
                <a:pos x="connsiteX2" y="connsiteY2"/>
              </a:cxn>
            </a:cxnLst>
            <a:rect l="l" t="t" r="r" b="b"/>
            <a:pathLst>
              <a:path w="1968137" h="148046">
                <a:moveTo>
                  <a:pt x="1968137" y="148046"/>
                </a:moveTo>
                <a:lnTo>
                  <a:pt x="1497874" y="148046"/>
                </a:lnTo>
                <a:lnTo>
                  <a:pt x="0" y="0"/>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Freeform 80">
            <a:extLst>
              <a:ext uri="{FF2B5EF4-FFF2-40B4-BE49-F238E27FC236}">
                <a16:creationId xmlns:a16="http://schemas.microsoft.com/office/drawing/2014/main" id="{65189C13-1841-224C-BBA9-A659B5F84442}"/>
              </a:ext>
            </a:extLst>
          </p:cNvPr>
          <p:cNvSpPr/>
          <p:nvPr/>
        </p:nvSpPr>
        <p:spPr>
          <a:xfrm>
            <a:off x="8880254" y="3861246"/>
            <a:ext cx="1254034" cy="304800"/>
          </a:xfrm>
          <a:custGeom>
            <a:avLst/>
            <a:gdLst>
              <a:gd name="connsiteX0" fmla="*/ 1254034 w 1254034"/>
              <a:gd name="connsiteY0" fmla="*/ 304800 h 304800"/>
              <a:gd name="connsiteX1" fmla="*/ 844731 w 1254034"/>
              <a:gd name="connsiteY1" fmla="*/ 304800 h 304800"/>
              <a:gd name="connsiteX2" fmla="*/ 0 w 1254034"/>
              <a:gd name="connsiteY2" fmla="*/ 0 h 304800"/>
            </a:gdLst>
            <a:ahLst/>
            <a:cxnLst>
              <a:cxn ang="0">
                <a:pos x="connsiteX0" y="connsiteY0"/>
              </a:cxn>
              <a:cxn ang="0">
                <a:pos x="connsiteX1" y="connsiteY1"/>
              </a:cxn>
              <a:cxn ang="0">
                <a:pos x="connsiteX2" y="connsiteY2"/>
              </a:cxn>
            </a:cxnLst>
            <a:rect l="l" t="t" r="r" b="b"/>
            <a:pathLst>
              <a:path w="1254034" h="304800">
                <a:moveTo>
                  <a:pt x="1254034" y="304800"/>
                </a:moveTo>
                <a:lnTo>
                  <a:pt x="844731" y="304800"/>
                </a:lnTo>
                <a:lnTo>
                  <a:pt x="0" y="0"/>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Freeform 81">
            <a:extLst>
              <a:ext uri="{FF2B5EF4-FFF2-40B4-BE49-F238E27FC236}">
                <a16:creationId xmlns:a16="http://schemas.microsoft.com/office/drawing/2014/main" id="{70279C7F-D6AD-5741-9894-A6958129FADF}"/>
              </a:ext>
            </a:extLst>
          </p:cNvPr>
          <p:cNvSpPr/>
          <p:nvPr/>
        </p:nvSpPr>
        <p:spPr>
          <a:xfrm>
            <a:off x="7905144" y="3820957"/>
            <a:ext cx="957693" cy="1599123"/>
          </a:xfrm>
          <a:custGeom>
            <a:avLst/>
            <a:gdLst>
              <a:gd name="connsiteX0" fmla="*/ 1140823 w 1140823"/>
              <a:gd name="connsiteY0" fmla="*/ 1724298 h 1724298"/>
              <a:gd name="connsiteX1" fmla="*/ 783771 w 1140823"/>
              <a:gd name="connsiteY1" fmla="*/ 1724298 h 1724298"/>
              <a:gd name="connsiteX2" fmla="*/ 0 w 1140823"/>
              <a:gd name="connsiteY2" fmla="*/ 0 h 1724298"/>
            </a:gdLst>
            <a:ahLst/>
            <a:cxnLst>
              <a:cxn ang="0">
                <a:pos x="connsiteX0" y="connsiteY0"/>
              </a:cxn>
              <a:cxn ang="0">
                <a:pos x="connsiteX1" y="connsiteY1"/>
              </a:cxn>
              <a:cxn ang="0">
                <a:pos x="connsiteX2" y="connsiteY2"/>
              </a:cxn>
            </a:cxnLst>
            <a:rect l="l" t="t" r="r" b="b"/>
            <a:pathLst>
              <a:path w="1140823" h="1724298">
                <a:moveTo>
                  <a:pt x="1140823" y="1724298"/>
                </a:moveTo>
                <a:lnTo>
                  <a:pt x="783771" y="1724298"/>
                </a:lnTo>
                <a:lnTo>
                  <a:pt x="0" y="0"/>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Freeform 82">
            <a:extLst>
              <a:ext uri="{FF2B5EF4-FFF2-40B4-BE49-F238E27FC236}">
                <a16:creationId xmlns:a16="http://schemas.microsoft.com/office/drawing/2014/main" id="{2E5714B1-606A-B048-82C2-FBD2641116A6}"/>
              </a:ext>
            </a:extLst>
          </p:cNvPr>
          <p:cNvSpPr/>
          <p:nvPr/>
        </p:nvSpPr>
        <p:spPr>
          <a:xfrm>
            <a:off x="5309740" y="4854023"/>
            <a:ext cx="1166948" cy="365760"/>
          </a:xfrm>
          <a:custGeom>
            <a:avLst/>
            <a:gdLst>
              <a:gd name="connsiteX0" fmla="*/ 0 w 1166948"/>
              <a:gd name="connsiteY0" fmla="*/ 365760 h 365760"/>
              <a:gd name="connsiteX1" fmla="*/ 461554 w 1166948"/>
              <a:gd name="connsiteY1" fmla="*/ 365760 h 365760"/>
              <a:gd name="connsiteX2" fmla="*/ 1166948 w 1166948"/>
              <a:gd name="connsiteY2" fmla="*/ 0 h 365760"/>
            </a:gdLst>
            <a:ahLst/>
            <a:cxnLst>
              <a:cxn ang="0">
                <a:pos x="connsiteX0" y="connsiteY0"/>
              </a:cxn>
              <a:cxn ang="0">
                <a:pos x="connsiteX1" y="connsiteY1"/>
              </a:cxn>
              <a:cxn ang="0">
                <a:pos x="connsiteX2" y="connsiteY2"/>
              </a:cxn>
            </a:cxnLst>
            <a:rect l="l" t="t" r="r" b="b"/>
            <a:pathLst>
              <a:path w="1166948" h="365760">
                <a:moveTo>
                  <a:pt x="0" y="365760"/>
                </a:moveTo>
                <a:lnTo>
                  <a:pt x="461554" y="365760"/>
                </a:lnTo>
                <a:lnTo>
                  <a:pt x="1166948" y="0"/>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FB691255-A2D3-3140-8782-DF1BD79B6350}"/>
              </a:ext>
            </a:extLst>
          </p:cNvPr>
          <p:cNvSpPr txBox="1"/>
          <p:nvPr/>
        </p:nvSpPr>
        <p:spPr>
          <a:xfrm>
            <a:off x="463805" y="1663365"/>
            <a:ext cx="2337605" cy="3539430"/>
          </a:xfrm>
          <a:prstGeom prst="rect">
            <a:avLst/>
          </a:prstGeom>
          <a:noFill/>
        </p:spPr>
        <p:txBody>
          <a:bodyPr wrap="square" rtlCol="0">
            <a:spAutoFit/>
          </a:bodyPr>
          <a:lstStyle/>
          <a:p>
            <a:r>
              <a:rPr lang="en-US" sz="1400" dirty="0">
                <a:latin typeface="Brandon Grotesque" charset="0"/>
              </a:rPr>
              <a:t>We believe that all parts of a communications program should work together to reach that central sweet spot – authority. We take an integrated approach to everything we do</a:t>
            </a:r>
            <a:r>
              <a:rPr lang="en-US" sz="1400" b="1" dirty="0">
                <a:latin typeface="Brandon Grotesque" charset="0"/>
              </a:rPr>
              <a:t>. </a:t>
            </a:r>
          </a:p>
          <a:p>
            <a:endParaRPr lang="en-US" sz="1400" b="1" dirty="0">
              <a:latin typeface="Brandon Grotesque" charset="0"/>
            </a:endParaRPr>
          </a:p>
          <a:p>
            <a:r>
              <a:rPr lang="en-US" sz="1400" dirty="0">
                <a:latin typeface="Brandon Grotesque" charset="0"/>
              </a:rPr>
              <a:t>This means that even if our efforts are focused on just a few areas of this model, we are constantly looking at strategy, tactics and outcomes through the lens of how they impact and benefit your entire marketing program.</a:t>
            </a:r>
            <a:r>
              <a:rPr lang="en-US" sz="1400" dirty="0">
                <a:latin typeface="Brandon Grotesque Light" panose="020B0303020203060202" pitchFamily="34" charset="77"/>
              </a:rPr>
              <a:t> </a:t>
            </a:r>
          </a:p>
        </p:txBody>
      </p:sp>
      <p:sp>
        <p:nvSpPr>
          <p:cNvPr id="61" name="Oval 60">
            <a:extLst>
              <a:ext uri="{FF2B5EF4-FFF2-40B4-BE49-F238E27FC236}">
                <a16:creationId xmlns:a16="http://schemas.microsoft.com/office/drawing/2014/main" id="{573DAC4E-19F4-4A4C-9B72-BDFEA6E68DBF}"/>
              </a:ext>
            </a:extLst>
          </p:cNvPr>
          <p:cNvSpPr/>
          <p:nvPr/>
        </p:nvSpPr>
        <p:spPr>
          <a:xfrm>
            <a:off x="7804998" y="3650723"/>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478639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CA5DA1-EC1B-7B4B-95BB-A0D49ACACBB1}"/>
              </a:ext>
            </a:extLst>
          </p:cNvPr>
          <p:cNvSpPr>
            <a:spLocks noGrp="1"/>
          </p:cNvSpPr>
          <p:nvPr>
            <p:ph type="title"/>
          </p:nvPr>
        </p:nvSpPr>
        <p:spPr/>
        <p:txBody>
          <a:bodyPr/>
          <a:lstStyle/>
          <a:p>
            <a:r>
              <a:rPr lang="en-US" dirty="0"/>
              <a:t>Our approach</a:t>
            </a:r>
            <a:br>
              <a:rPr lang="en-US" dirty="0"/>
            </a:br>
            <a:r>
              <a:rPr lang="en-US" dirty="0">
                <a:solidFill>
                  <a:srgbClr val="23B27F"/>
                </a:solidFill>
              </a:rPr>
              <a:t>measurement </a:t>
            </a:r>
          </a:p>
        </p:txBody>
      </p:sp>
      <p:sp>
        <p:nvSpPr>
          <p:cNvPr id="7" name="Content Placeholder 6">
            <a:extLst>
              <a:ext uri="{FF2B5EF4-FFF2-40B4-BE49-F238E27FC236}">
                <a16:creationId xmlns:a16="http://schemas.microsoft.com/office/drawing/2014/main" id="{2B46912E-413B-0F46-BAE8-9087262F9B86}"/>
              </a:ext>
            </a:extLst>
          </p:cNvPr>
          <p:cNvSpPr>
            <a:spLocks noGrp="1"/>
          </p:cNvSpPr>
          <p:nvPr>
            <p:ph sz="half" idx="1"/>
          </p:nvPr>
        </p:nvSpPr>
        <p:spPr/>
        <p:txBody>
          <a:bodyPr/>
          <a:lstStyle/>
          <a:p>
            <a:r>
              <a:rPr lang="en-US" dirty="0"/>
              <a:t>INK has a proprietary measurement framework that allows us to evaluate the outcomes of our program activities in a more transparent and meaningful way. Our approach ensures that we’re aligning with our clients, staying the course, and tracking back to their overall business goals. </a:t>
            </a:r>
          </a:p>
          <a:p>
            <a:r>
              <a:rPr lang="en-US" dirty="0"/>
              <a:t>Consolidating metrics from Google Analytics, TrendKite/Cision, Brandwatch, social media platforms, and more, INK’s dashboard will be updated over the course of the program or campaign. This gives us the ability to assess success, tweak as needed, and course correct. </a:t>
            </a:r>
          </a:p>
          <a:p>
            <a:endParaRPr lang="en-US" dirty="0"/>
          </a:p>
        </p:txBody>
      </p:sp>
      <p:sp>
        <p:nvSpPr>
          <p:cNvPr id="2" name="Slide Number Placeholder 1">
            <a:extLst>
              <a:ext uri="{FF2B5EF4-FFF2-40B4-BE49-F238E27FC236}">
                <a16:creationId xmlns:a16="http://schemas.microsoft.com/office/drawing/2014/main" id="{BE1ACC78-15AD-6D43-9E4C-F086CE91C92D}"/>
              </a:ext>
            </a:extLst>
          </p:cNvPr>
          <p:cNvSpPr>
            <a:spLocks noGrp="1"/>
          </p:cNvSpPr>
          <p:nvPr>
            <p:ph type="sldNum" sz="quarter" idx="12"/>
          </p:nvPr>
        </p:nvSpPr>
        <p:spPr/>
        <p:txBody>
          <a:bodyPr/>
          <a:lstStyle/>
          <a:p>
            <a:fld id="{B15A4BD5-B51F-9048-892F-7599ACE81F82}" type="slidenum">
              <a:rPr lang="en-US" smtClean="0"/>
              <a:pPr/>
              <a:t>44</a:t>
            </a:fld>
            <a:endParaRPr lang="en-US" dirty="0"/>
          </a:p>
        </p:txBody>
      </p:sp>
      <p:sp>
        <p:nvSpPr>
          <p:cNvPr id="3" name="Footer Placeholder 2">
            <a:extLst>
              <a:ext uri="{FF2B5EF4-FFF2-40B4-BE49-F238E27FC236}">
                <a16:creationId xmlns:a16="http://schemas.microsoft.com/office/drawing/2014/main" id="{CD9766FD-783C-824C-BB02-637C71174ABE}"/>
              </a:ext>
            </a:extLst>
          </p:cNvPr>
          <p:cNvSpPr>
            <a:spLocks noGrp="1"/>
          </p:cNvSpPr>
          <p:nvPr>
            <p:ph type="ftr" sz="quarter" idx="3"/>
          </p:nvPr>
        </p:nvSpPr>
        <p:spPr/>
        <p:txBody>
          <a:bodyPr/>
          <a:lstStyle/>
          <a:p>
            <a:r>
              <a:rPr lang="en-US" dirty="0"/>
              <a:t>INK-CO.COM  |</a:t>
            </a:r>
          </a:p>
        </p:txBody>
      </p:sp>
      <p:pic>
        <p:nvPicPr>
          <p:cNvPr id="8" name="Picture 7" descr="A screenshot of a cell phone&#10;&#10;Description automatically generated">
            <a:extLst>
              <a:ext uri="{FF2B5EF4-FFF2-40B4-BE49-F238E27FC236}">
                <a16:creationId xmlns:a16="http://schemas.microsoft.com/office/drawing/2014/main" id="{AE9BE58A-1884-9943-A22E-AC2C168DC89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15492" y="1107826"/>
            <a:ext cx="3704105" cy="2542959"/>
          </a:xfrm>
          <a:prstGeom prst="rect">
            <a:avLst/>
          </a:prstGeom>
          <a:ln>
            <a:solidFill>
              <a:schemeClr val="tx1"/>
            </a:solidFill>
          </a:ln>
        </p:spPr>
      </p:pic>
      <p:pic>
        <p:nvPicPr>
          <p:cNvPr id="6" name="Picture 5" descr="A screenshot of a cell phone&#10;&#10;Description automatically generated">
            <a:extLst>
              <a:ext uri="{FF2B5EF4-FFF2-40B4-BE49-F238E27FC236}">
                <a16:creationId xmlns:a16="http://schemas.microsoft.com/office/drawing/2014/main" id="{BF6D6319-E3F5-B24B-9BAD-02E524E2A36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064134" y="3053430"/>
            <a:ext cx="3597514" cy="2614531"/>
          </a:xfrm>
          <a:prstGeom prst="rect">
            <a:avLst/>
          </a:prstGeom>
          <a:ln>
            <a:solidFill>
              <a:schemeClr val="tx1"/>
            </a:solidFill>
          </a:ln>
        </p:spPr>
      </p:pic>
    </p:spTree>
    <p:extLst>
      <p:ext uri="{BB962C8B-B14F-4D97-AF65-F5344CB8AC3E}">
        <p14:creationId xmlns:p14="http://schemas.microsoft.com/office/powerpoint/2010/main" val="28572407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15A4BD5-B51F-9048-892F-7599ACE81F82}" type="slidenum">
              <a:rPr lang="en-US" smtClean="0"/>
              <a:pPr/>
              <a:t>45</a:t>
            </a:fld>
            <a:endParaRPr lang="en-US" dirty="0"/>
          </a:p>
        </p:txBody>
      </p:sp>
      <p:sp>
        <p:nvSpPr>
          <p:cNvPr id="4" name="Footer Placeholder 3"/>
          <p:cNvSpPr>
            <a:spLocks noGrp="1"/>
          </p:cNvSpPr>
          <p:nvPr>
            <p:ph type="ftr" sz="quarter" idx="3"/>
          </p:nvPr>
        </p:nvSpPr>
        <p:spPr/>
        <p:txBody>
          <a:bodyPr/>
          <a:lstStyle/>
          <a:p>
            <a:r>
              <a:rPr lang="en-US" dirty="0"/>
              <a:t>INK-CO.COM  |</a:t>
            </a:r>
          </a:p>
        </p:txBody>
      </p:sp>
      <p:sp>
        <p:nvSpPr>
          <p:cNvPr id="2" name="Title 1"/>
          <p:cNvSpPr>
            <a:spLocks noGrp="1"/>
          </p:cNvSpPr>
          <p:nvPr>
            <p:ph type="title"/>
          </p:nvPr>
        </p:nvSpPr>
        <p:spPr/>
        <p:txBody>
          <a:bodyPr/>
          <a:lstStyle/>
          <a:p>
            <a:r>
              <a:rPr lang="en-US" dirty="0">
                <a:solidFill>
                  <a:srgbClr val="23B27F"/>
                </a:solidFill>
              </a:rPr>
              <a:t>More tools </a:t>
            </a:r>
            <a:r>
              <a:rPr lang="en-US" dirty="0"/>
              <a:t>at </a:t>
            </a:r>
            <a:br>
              <a:rPr lang="en-US" dirty="0"/>
            </a:br>
            <a:r>
              <a:rPr lang="en-US" dirty="0"/>
              <a:t>our fingertips </a:t>
            </a:r>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110908" y="4536092"/>
            <a:ext cx="1806992" cy="52826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264808" y="2978130"/>
            <a:ext cx="1653091" cy="1251586"/>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654347" y="5143429"/>
            <a:ext cx="2920337" cy="1089102"/>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821795" y="789888"/>
            <a:ext cx="3165613" cy="712263"/>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55755" y="4331960"/>
            <a:ext cx="2598177" cy="891531"/>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04264" y="2492702"/>
            <a:ext cx="3286517" cy="800473"/>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201701" y="2672080"/>
            <a:ext cx="1953713" cy="604865"/>
          </a:xfrm>
          <a:prstGeom prst="rect">
            <a:avLst/>
          </a:prstGeom>
        </p:spPr>
      </p:pic>
      <p:pic>
        <p:nvPicPr>
          <p:cNvPr id="13" name="Picture 12"/>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155008" y="4391078"/>
            <a:ext cx="2189063" cy="656719"/>
          </a:xfrm>
          <a:prstGeom prst="rect">
            <a:avLst/>
          </a:prstGeom>
        </p:spPr>
      </p:pic>
      <p:pic>
        <p:nvPicPr>
          <p:cNvPr id="14" name="Picture 13"/>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701413" y="966408"/>
            <a:ext cx="2779883" cy="321777"/>
          </a:xfrm>
          <a:prstGeom prst="rect">
            <a:avLst/>
          </a:prstGeom>
        </p:spPr>
      </p:pic>
      <p:pic>
        <p:nvPicPr>
          <p:cNvPr id="15" name="Picture 14"/>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155008" y="3657940"/>
            <a:ext cx="2776727" cy="507532"/>
          </a:xfrm>
          <a:prstGeom prst="rect">
            <a:avLst/>
          </a:prstGeom>
        </p:spPr>
      </p:pic>
      <p:pic>
        <p:nvPicPr>
          <p:cNvPr id="16" name="Picture 15"/>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8810496" y="2422572"/>
            <a:ext cx="2561718" cy="416023"/>
          </a:xfrm>
          <a:prstGeom prst="rect">
            <a:avLst/>
          </a:prstGeom>
        </p:spPr>
      </p:pic>
      <p:pic>
        <p:nvPicPr>
          <p:cNvPr id="19" name="Picture 18" descr="A close up of a logo&#10;&#10;Description automatically generated">
            <a:extLst>
              <a:ext uri="{FF2B5EF4-FFF2-40B4-BE49-F238E27FC236}">
                <a16:creationId xmlns:a16="http://schemas.microsoft.com/office/drawing/2014/main" id="{5D145941-CDE2-F040-BFDD-83D85F96F984}"/>
              </a:ext>
            </a:extLst>
          </p:cNvPr>
          <p:cNvPicPr>
            <a:picLocks noChangeAspect="1"/>
          </p:cNvPicPr>
          <p:nvPr/>
        </p:nvPicPr>
        <p:blipFill>
          <a:blip r:embed="rId14"/>
          <a:stretch>
            <a:fillRect/>
          </a:stretch>
        </p:blipFill>
        <p:spPr>
          <a:xfrm>
            <a:off x="8572439" y="1475646"/>
            <a:ext cx="3219249" cy="849524"/>
          </a:xfrm>
          <a:prstGeom prst="rect">
            <a:avLst/>
          </a:prstGeom>
        </p:spPr>
      </p:pic>
      <p:pic>
        <p:nvPicPr>
          <p:cNvPr id="6" name="Picture 5">
            <a:extLst>
              <a:ext uri="{FF2B5EF4-FFF2-40B4-BE49-F238E27FC236}">
                <a16:creationId xmlns:a16="http://schemas.microsoft.com/office/drawing/2014/main" id="{8C235DCB-1242-FE4D-9BFE-4D5B12B657FB}"/>
              </a:ext>
            </a:extLst>
          </p:cNvPr>
          <p:cNvPicPr>
            <a:picLocks noChangeAspect="1"/>
          </p:cNvPicPr>
          <p:nvPr/>
        </p:nvPicPr>
        <p:blipFill rotWithShape="1">
          <a:blip r:embed="rId15"/>
          <a:srcRect l="5442" t="31202" r="10794" b="27419"/>
          <a:stretch/>
        </p:blipFill>
        <p:spPr>
          <a:xfrm>
            <a:off x="230323" y="1811803"/>
            <a:ext cx="2328561" cy="644167"/>
          </a:xfrm>
          <a:prstGeom prst="rect">
            <a:avLst/>
          </a:prstGeom>
        </p:spPr>
      </p:pic>
      <p:pic>
        <p:nvPicPr>
          <p:cNvPr id="17" name="Picture 16">
            <a:extLst>
              <a:ext uri="{FF2B5EF4-FFF2-40B4-BE49-F238E27FC236}">
                <a16:creationId xmlns:a16="http://schemas.microsoft.com/office/drawing/2014/main" id="{D3C60580-32AE-214D-8784-FDFF7A2E2FAD}"/>
              </a:ext>
            </a:extLst>
          </p:cNvPr>
          <p:cNvPicPr>
            <a:picLocks noChangeAspect="1"/>
          </p:cNvPicPr>
          <p:nvPr/>
        </p:nvPicPr>
        <p:blipFill>
          <a:blip r:embed="rId16"/>
          <a:stretch>
            <a:fillRect/>
          </a:stretch>
        </p:blipFill>
        <p:spPr>
          <a:xfrm>
            <a:off x="488225" y="3270437"/>
            <a:ext cx="1653091" cy="1024325"/>
          </a:xfrm>
          <a:prstGeom prst="rect">
            <a:avLst/>
          </a:prstGeom>
        </p:spPr>
      </p:pic>
      <p:pic>
        <p:nvPicPr>
          <p:cNvPr id="18" name="Picture 17">
            <a:extLst>
              <a:ext uri="{FF2B5EF4-FFF2-40B4-BE49-F238E27FC236}">
                <a16:creationId xmlns:a16="http://schemas.microsoft.com/office/drawing/2014/main" id="{2769DEC3-F868-264A-B213-D53CF19719EE}"/>
              </a:ext>
            </a:extLst>
          </p:cNvPr>
          <p:cNvPicPr>
            <a:picLocks noChangeAspect="1"/>
          </p:cNvPicPr>
          <p:nvPr/>
        </p:nvPicPr>
        <p:blipFill>
          <a:blip r:embed="rId17"/>
          <a:stretch>
            <a:fillRect/>
          </a:stretch>
        </p:blipFill>
        <p:spPr>
          <a:xfrm>
            <a:off x="5155008" y="5488016"/>
            <a:ext cx="1973120" cy="386886"/>
          </a:xfrm>
          <a:prstGeom prst="rect">
            <a:avLst/>
          </a:prstGeom>
        </p:spPr>
      </p:pic>
      <p:sp>
        <p:nvSpPr>
          <p:cNvPr id="21" name="Rectangle 3">
            <a:extLst>
              <a:ext uri="{FF2B5EF4-FFF2-40B4-BE49-F238E27FC236}">
                <a16:creationId xmlns:a16="http://schemas.microsoft.com/office/drawing/2014/main" id="{2668AD2C-43EE-B648-9D51-39A71913B9D3}"/>
              </a:ext>
            </a:extLst>
          </p:cNvPr>
          <p:cNvSpPr>
            <a:spLocks noChangeArrowheads="1"/>
          </p:cNvSpPr>
          <p:nvPr/>
        </p:nvSpPr>
        <p:spPr bwMode="auto">
          <a:xfrm>
            <a:off x="-4986698" y="2326558"/>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3C4043"/>
                </a:solidFill>
                <a:effectLst/>
                <a:latin typeface="Roboto" panose="02000000000000000000" pitchFamily="2" charset="0"/>
                <a:hlinkClick r:id="rId18"/>
              </a:rPr>
              <a:t>transparent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2" name="Picture 21">
            <a:extLst>
              <a:ext uri="{FF2B5EF4-FFF2-40B4-BE49-F238E27FC236}">
                <a16:creationId xmlns:a16="http://schemas.microsoft.com/office/drawing/2014/main" id="{54462C8E-D538-BC40-807A-4E0A4D8FA88F}"/>
              </a:ext>
            </a:extLst>
          </p:cNvPr>
          <p:cNvPicPr>
            <a:picLocks noChangeAspect="1"/>
          </p:cNvPicPr>
          <p:nvPr/>
        </p:nvPicPr>
        <p:blipFill rotWithShape="1">
          <a:blip r:embed="rId19"/>
          <a:srcRect l="21948" t="6462"/>
          <a:stretch/>
        </p:blipFill>
        <p:spPr>
          <a:xfrm>
            <a:off x="230322" y="5401123"/>
            <a:ext cx="3115465" cy="686641"/>
          </a:xfrm>
          <a:prstGeom prst="rect">
            <a:avLst/>
          </a:prstGeom>
        </p:spPr>
      </p:pic>
      <p:pic>
        <p:nvPicPr>
          <p:cNvPr id="23" name="Picture 22">
            <a:extLst>
              <a:ext uri="{FF2B5EF4-FFF2-40B4-BE49-F238E27FC236}">
                <a16:creationId xmlns:a16="http://schemas.microsoft.com/office/drawing/2014/main" id="{A68D6DBC-B9A2-8144-AAC0-FD6D8B6EA620}"/>
              </a:ext>
            </a:extLst>
          </p:cNvPr>
          <p:cNvPicPr>
            <a:picLocks noChangeAspect="1"/>
          </p:cNvPicPr>
          <p:nvPr/>
        </p:nvPicPr>
        <p:blipFill rotWithShape="1">
          <a:blip r:embed="rId20"/>
          <a:srcRect t="17026" r="2952" b="23633"/>
          <a:stretch/>
        </p:blipFill>
        <p:spPr>
          <a:xfrm>
            <a:off x="5016239" y="1502151"/>
            <a:ext cx="1616055" cy="988152"/>
          </a:xfrm>
          <a:prstGeom prst="rect">
            <a:avLst/>
          </a:prstGeom>
        </p:spPr>
      </p:pic>
    </p:spTree>
    <p:extLst>
      <p:ext uri="{BB962C8B-B14F-4D97-AF65-F5344CB8AC3E}">
        <p14:creationId xmlns:p14="http://schemas.microsoft.com/office/powerpoint/2010/main" val="35797434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7A7D94-3C3A-5F49-9A22-568E38DAE5DB}"/>
              </a:ext>
            </a:extLst>
          </p:cNvPr>
          <p:cNvSpPr>
            <a:spLocks noGrp="1"/>
          </p:cNvSpPr>
          <p:nvPr>
            <p:ph type="sldNum" sz="quarter" idx="12"/>
          </p:nvPr>
        </p:nvSpPr>
        <p:spPr/>
        <p:txBody>
          <a:bodyPr/>
          <a:lstStyle/>
          <a:p>
            <a:fld id="{B15A4BD5-B51F-9048-892F-7599ACE81F82}" type="slidenum">
              <a:rPr lang="en-US" smtClean="0"/>
              <a:pPr/>
              <a:t>46</a:t>
            </a:fld>
            <a:endParaRPr lang="en-US"/>
          </a:p>
        </p:txBody>
      </p:sp>
      <p:sp>
        <p:nvSpPr>
          <p:cNvPr id="3" name="Footer Placeholder 2">
            <a:extLst>
              <a:ext uri="{FF2B5EF4-FFF2-40B4-BE49-F238E27FC236}">
                <a16:creationId xmlns:a16="http://schemas.microsoft.com/office/drawing/2014/main" id="{81D3EEC1-A65C-824D-BF58-BDC981218094}"/>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C9B31545-9AF6-0D42-9C4F-85EE44C1FA75}"/>
              </a:ext>
            </a:extLst>
          </p:cNvPr>
          <p:cNvSpPr>
            <a:spLocks noGrp="1"/>
          </p:cNvSpPr>
          <p:nvPr>
            <p:ph type="title"/>
          </p:nvPr>
        </p:nvSpPr>
        <p:spPr>
          <a:xfrm>
            <a:off x="516924" y="289697"/>
            <a:ext cx="4366846" cy="1131782"/>
          </a:xfrm>
        </p:spPr>
        <p:txBody>
          <a:bodyPr/>
          <a:lstStyle/>
          <a:p>
            <a:r>
              <a:rPr lang="en-US" sz="3200" dirty="0"/>
              <a:t>Our approach</a:t>
            </a:r>
            <a:br>
              <a:rPr lang="en-US" sz="3200" dirty="0">
                <a:solidFill>
                  <a:srgbClr val="23B27F"/>
                </a:solidFill>
              </a:rPr>
            </a:br>
            <a:r>
              <a:rPr lang="en-US" sz="3200" dirty="0">
                <a:solidFill>
                  <a:srgbClr val="23B27F"/>
                </a:solidFill>
              </a:rPr>
              <a:t>creative problem-solving</a:t>
            </a:r>
          </a:p>
        </p:txBody>
      </p:sp>
      <p:sp>
        <p:nvSpPr>
          <p:cNvPr id="5" name="Text Placeholder 4">
            <a:extLst>
              <a:ext uri="{FF2B5EF4-FFF2-40B4-BE49-F238E27FC236}">
                <a16:creationId xmlns:a16="http://schemas.microsoft.com/office/drawing/2014/main" id="{A95FEAF4-AC71-994A-A59D-D17E885C7A7B}"/>
              </a:ext>
            </a:extLst>
          </p:cNvPr>
          <p:cNvSpPr>
            <a:spLocks noGrp="1"/>
          </p:cNvSpPr>
          <p:nvPr>
            <p:ph type="body" idx="1"/>
          </p:nvPr>
        </p:nvSpPr>
        <p:spPr>
          <a:xfrm>
            <a:off x="5370654" y="400848"/>
            <a:ext cx="6304422" cy="1010473"/>
          </a:xfrm>
        </p:spPr>
        <p:txBody>
          <a:bodyPr/>
          <a:lstStyle/>
          <a:p>
            <a:r>
              <a:rPr lang="en-US" dirty="0"/>
              <a:t>Think Wrong is a set of problem-solving drills designed to help us (and you!) think differently and more freely. We conduct these brainstorming activities to collectively uncover new and more innovative possibilities, value propositions, and creative ideas - all centered around the people who matter most. Below are examples of drills we would run. Find out more at </a:t>
            </a:r>
            <a:r>
              <a:rPr lang="en-US" dirty="0">
                <a:hlinkClick r:id="rId3"/>
              </a:rPr>
              <a:t>www.solvenext.com</a:t>
            </a:r>
            <a:r>
              <a:rPr lang="en-US" dirty="0"/>
              <a:t>. </a:t>
            </a:r>
          </a:p>
        </p:txBody>
      </p:sp>
      <p:pic>
        <p:nvPicPr>
          <p:cNvPr id="10" name="Picture 9">
            <a:extLst>
              <a:ext uri="{FF2B5EF4-FFF2-40B4-BE49-F238E27FC236}">
                <a16:creationId xmlns:a16="http://schemas.microsoft.com/office/drawing/2014/main" id="{9B97B6B8-3689-DC47-83A6-BA9EDCFBF6F4}"/>
              </a:ext>
            </a:extLst>
          </p:cNvPr>
          <p:cNvPicPr>
            <a:picLocks noChangeAspect="1"/>
          </p:cNvPicPr>
          <p:nvPr/>
        </p:nvPicPr>
        <p:blipFill>
          <a:blip r:embed="rId4"/>
          <a:stretch>
            <a:fillRect/>
          </a:stretch>
        </p:blipFill>
        <p:spPr>
          <a:xfrm>
            <a:off x="4807188" y="2169816"/>
            <a:ext cx="2668077" cy="3775667"/>
          </a:xfrm>
          <a:prstGeom prst="rect">
            <a:avLst/>
          </a:prstGeom>
          <a:ln>
            <a:solidFill>
              <a:schemeClr val="bg1">
                <a:lumMod val="75000"/>
              </a:schemeClr>
            </a:solidFill>
          </a:ln>
          <a:effectLst>
            <a:outerShdw blurRad="203200" dist="38100" dir="5400000" algn="ctr" rotWithShape="0">
              <a:srgbClr val="000000">
                <a:alpha val="7000"/>
              </a:srgbClr>
            </a:outerShdw>
          </a:effectLst>
        </p:spPr>
      </p:pic>
      <p:pic>
        <p:nvPicPr>
          <p:cNvPr id="11" name="Picture 10">
            <a:extLst>
              <a:ext uri="{FF2B5EF4-FFF2-40B4-BE49-F238E27FC236}">
                <a16:creationId xmlns:a16="http://schemas.microsoft.com/office/drawing/2014/main" id="{11E5CD52-C245-2441-AC97-7ACA44BAABA4}"/>
              </a:ext>
            </a:extLst>
          </p:cNvPr>
          <p:cNvPicPr>
            <a:picLocks noChangeAspect="1"/>
          </p:cNvPicPr>
          <p:nvPr/>
        </p:nvPicPr>
        <p:blipFill>
          <a:blip r:embed="rId5"/>
          <a:stretch>
            <a:fillRect/>
          </a:stretch>
        </p:blipFill>
        <p:spPr>
          <a:xfrm>
            <a:off x="1364694" y="2166626"/>
            <a:ext cx="2648478" cy="3747928"/>
          </a:xfrm>
          <a:prstGeom prst="rect">
            <a:avLst/>
          </a:prstGeom>
          <a:ln>
            <a:solidFill>
              <a:schemeClr val="bg1">
                <a:lumMod val="75000"/>
              </a:schemeClr>
            </a:solidFill>
          </a:ln>
          <a:effectLst>
            <a:outerShdw blurRad="203200" dist="38100" dir="5400000" algn="t" rotWithShape="0">
              <a:prstClr val="black">
                <a:alpha val="7000"/>
              </a:prstClr>
            </a:outerShdw>
          </a:effectLst>
        </p:spPr>
      </p:pic>
      <p:pic>
        <p:nvPicPr>
          <p:cNvPr id="12" name="Picture 11">
            <a:extLst>
              <a:ext uri="{FF2B5EF4-FFF2-40B4-BE49-F238E27FC236}">
                <a16:creationId xmlns:a16="http://schemas.microsoft.com/office/drawing/2014/main" id="{92302EC5-04B8-424F-A9A5-1D0324E8B4FC}"/>
              </a:ext>
            </a:extLst>
          </p:cNvPr>
          <p:cNvPicPr>
            <a:picLocks noChangeAspect="1"/>
          </p:cNvPicPr>
          <p:nvPr/>
        </p:nvPicPr>
        <p:blipFill>
          <a:blip r:embed="rId6"/>
          <a:stretch>
            <a:fillRect/>
          </a:stretch>
        </p:blipFill>
        <p:spPr>
          <a:xfrm>
            <a:off x="8216746" y="2166627"/>
            <a:ext cx="2648478" cy="3747928"/>
          </a:xfrm>
          <a:prstGeom prst="rect">
            <a:avLst/>
          </a:prstGeom>
          <a:ln>
            <a:solidFill>
              <a:schemeClr val="bg1">
                <a:lumMod val="75000"/>
              </a:schemeClr>
            </a:solidFill>
          </a:ln>
          <a:effectLst>
            <a:outerShdw blurRad="203200" dist="38100" dir="5400000" algn="t" rotWithShape="0">
              <a:prstClr val="black">
                <a:alpha val="7000"/>
              </a:prstClr>
            </a:outerShdw>
          </a:effectLst>
        </p:spPr>
      </p:pic>
    </p:spTree>
    <p:extLst>
      <p:ext uri="{BB962C8B-B14F-4D97-AF65-F5344CB8AC3E}">
        <p14:creationId xmlns:p14="http://schemas.microsoft.com/office/powerpoint/2010/main" val="27393201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DD7F3E-C947-2444-92AA-F864D2E1B1EF}"/>
              </a:ext>
            </a:extLst>
          </p:cNvPr>
          <p:cNvSpPr>
            <a:spLocks noGrp="1"/>
          </p:cNvSpPr>
          <p:nvPr>
            <p:ph type="sldNum" sz="quarter" idx="12"/>
          </p:nvPr>
        </p:nvSpPr>
        <p:spPr/>
        <p:txBody>
          <a:bodyPr/>
          <a:lstStyle/>
          <a:p>
            <a:fld id="{B15A4BD5-B51F-9048-892F-7599ACE81F82}" type="slidenum">
              <a:rPr lang="en-US" smtClean="0"/>
              <a:pPr/>
              <a:t>47</a:t>
            </a:fld>
            <a:endParaRPr lang="en-US" dirty="0"/>
          </a:p>
        </p:txBody>
      </p:sp>
      <p:sp>
        <p:nvSpPr>
          <p:cNvPr id="3" name="Footer Placeholder 2">
            <a:extLst>
              <a:ext uri="{FF2B5EF4-FFF2-40B4-BE49-F238E27FC236}">
                <a16:creationId xmlns:a16="http://schemas.microsoft.com/office/drawing/2014/main" id="{EE14252A-AACC-BF41-BD28-F0DEAFC917B5}"/>
              </a:ext>
            </a:extLst>
          </p:cNvPr>
          <p:cNvSpPr>
            <a:spLocks noGrp="1"/>
          </p:cNvSpPr>
          <p:nvPr>
            <p:ph type="ftr" sz="quarter" idx="3"/>
          </p:nvPr>
        </p:nvSpPr>
        <p:spPr/>
        <p:txBody>
          <a:bodyPr/>
          <a:lstStyle/>
          <a:p>
            <a:r>
              <a:rPr lang="en-US" dirty="0"/>
              <a:t>INK-CO.COM  |</a:t>
            </a:r>
          </a:p>
        </p:txBody>
      </p:sp>
      <p:sp>
        <p:nvSpPr>
          <p:cNvPr id="8" name="Title 7">
            <a:extLst>
              <a:ext uri="{FF2B5EF4-FFF2-40B4-BE49-F238E27FC236}">
                <a16:creationId xmlns:a16="http://schemas.microsoft.com/office/drawing/2014/main" id="{2D03FF0A-4755-D247-9F49-A3FB09390757}"/>
              </a:ext>
            </a:extLst>
          </p:cNvPr>
          <p:cNvSpPr>
            <a:spLocks noGrp="1"/>
          </p:cNvSpPr>
          <p:nvPr>
            <p:ph type="title"/>
          </p:nvPr>
        </p:nvSpPr>
        <p:spPr/>
        <p:txBody>
          <a:bodyPr/>
          <a:lstStyle/>
          <a:p>
            <a:r>
              <a:rPr lang="en-US" sz="3200" dirty="0"/>
              <a:t>Our approach </a:t>
            </a:r>
            <a:br>
              <a:rPr lang="en-US" sz="3200" dirty="0"/>
            </a:br>
            <a:r>
              <a:rPr lang="en-US" sz="3200" dirty="0">
                <a:solidFill>
                  <a:schemeClr val="accent4"/>
                </a:solidFill>
              </a:rPr>
              <a:t>Media Relations</a:t>
            </a:r>
          </a:p>
        </p:txBody>
      </p:sp>
      <p:sp>
        <p:nvSpPr>
          <p:cNvPr id="10" name="Content Placeholder 9">
            <a:extLst>
              <a:ext uri="{FF2B5EF4-FFF2-40B4-BE49-F238E27FC236}">
                <a16:creationId xmlns:a16="http://schemas.microsoft.com/office/drawing/2014/main" id="{E86292E7-EB34-1F43-B3B1-FBDDA8E2DB5B}"/>
              </a:ext>
            </a:extLst>
          </p:cNvPr>
          <p:cNvSpPr>
            <a:spLocks noGrp="1"/>
          </p:cNvSpPr>
          <p:nvPr>
            <p:ph sz="quarter" idx="13"/>
          </p:nvPr>
        </p:nvSpPr>
        <p:spPr>
          <a:xfrm>
            <a:off x="518617" y="3032130"/>
            <a:ext cx="3535584" cy="3008140"/>
          </a:xfrm>
        </p:spPr>
        <p:txBody>
          <a:bodyPr/>
          <a:lstStyle/>
          <a:p>
            <a:pPr>
              <a:lnSpc>
                <a:spcPct val="100000"/>
              </a:lnSpc>
              <a:spcBef>
                <a:spcPts val="0"/>
              </a:spcBef>
              <a:spcAft>
                <a:spcPts val="1200"/>
              </a:spcAft>
            </a:pPr>
            <a:r>
              <a:rPr lang="en-US" sz="1400" b="1" dirty="0">
                <a:solidFill>
                  <a:srgbClr val="23B27F"/>
                </a:solidFill>
              </a:rPr>
              <a:t>TIMING</a:t>
            </a:r>
            <a:br>
              <a:rPr lang="en-US" sz="1400" b="1" dirty="0">
                <a:solidFill>
                  <a:srgbClr val="23B27F"/>
                </a:solidFill>
              </a:rPr>
            </a:br>
            <a:r>
              <a:rPr lang="en-US" sz="1400" dirty="0"/>
              <a:t>Heavy during the first few weeks of our time together, then ongoing as needed.</a:t>
            </a:r>
          </a:p>
          <a:p>
            <a:pPr>
              <a:lnSpc>
                <a:spcPct val="100000"/>
              </a:lnSpc>
              <a:spcBef>
                <a:spcPts val="0"/>
              </a:spcBef>
              <a:spcAft>
                <a:spcPts val="1200"/>
              </a:spcAft>
            </a:pPr>
            <a:r>
              <a:rPr lang="en-US" sz="1400" b="1" dirty="0">
                <a:solidFill>
                  <a:srgbClr val="23B27F"/>
                </a:solidFill>
              </a:rPr>
              <a:t>WHAT WE DO</a:t>
            </a:r>
            <a:r>
              <a:rPr lang="en-US" sz="1400" b="1" dirty="0"/>
              <a:t> </a:t>
            </a:r>
            <a:br>
              <a:rPr lang="en-US" sz="1400" b="1" dirty="0"/>
            </a:br>
            <a:r>
              <a:rPr lang="en-US" sz="1400" dirty="0"/>
              <a:t>Introduce you to the media you need to know; Provide in-depth guidance to ensure you’re </a:t>
            </a:r>
            <a:br>
              <a:rPr lang="en-US" sz="1400" dirty="0"/>
            </a:br>
            <a:r>
              <a:rPr lang="en-US" sz="1400" dirty="0"/>
              <a:t>ready for each conversation. </a:t>
            </a:r>
          </a:p>
          <a:p>
            <a:pPr>
              <a:lnSpc>
                <a:spcPct val="100000"/>
              </a:lnSpc>
              <a:spcBef>
                <a:spcPts val="0"/>
              </a:spcBef>
              <a:spcAft>
                <a:spcPts val="1200"/>
              </a:spcAft>
            </a:pPr>
            <a:r>
              <a:rPr lang="en-US" sz="1400" b="1" dirty="0">
                <a:solidFill>
                  <a:srgbClr val="23B27F"/>
                </a:solidFill>
              </a:rPr>
              <a:t>WHY</a:t>
            </a:r>
            <a:br>
              <a:rPr lang="en-US" sz="1400" b="1" dirty="0">
                <a:solidFill>
                  <a:srgbClr val="23B27F"/>
                </a:solidFill>
              </a:rPr>
            </a:br>
            <a:r>
              <a:rPr lang="en-US" sz="1400" dirty="0"/>
              <a:t>Keeps you top-of-mind as a resource and thought leader for broader trend stories; builds credibility for upcoming news.</a:t>
            </a:r>
          </a:p>
        </p:txBody>
      </p:sp>
      <p:sp>
        <p:nvSpPr>
          <p:cNvPr id="11" name="Content Placeholder 10">
            <a:extLst>
              <a:ext uri="{FF2B5EF4-FFF2-40B4-BE49-F238E27FC236}">
                <a16:creationId xmlns:a16="http://schemas.microsoft.com/office/drawing/2014/main" id="{07418491-3EF4-484C-A4F9-53FB55BAD8EC}"/>
              </a:ext>
            </a:extLst>
          </p:cNvPr>
          <p:cNvSpPr>
            <a:spLocks noGrp="1"/>
          </p:cNvSpPr>
          <p:nvPr>
            <p:ph sz="quarter" idx="14"/>
          </p:nvPr>
        </p:nvSpPr>
        <p:spPr>
          <a:xfrm>
            <a:off x="8161115" y="3032130"/>
            <a:ext cx="3535584" cy="3008140"/>
          </a:xfrm>
        </p:spPr>
        <p:txBody>
          <a:bodyPr/>
          <a:lstStyle/>
          <a:p>
            <a:pPr>
              <a:lnSpc>
                <a:spcPct val="100000"/>
              </a:lnSpc>
              <a:spcBef>
                <a:spcPts val="0"/>
              </a:spcBef>
              <a:spcAft>
                <a:spcPts val="1200"/>
              </a:spcAft>
            </a:pPr>
            <a:r>
              <a:rPr lang="en-US" sz="1400" b="1" dirty="0">
                <a:solidFill>
                  <a:srgbClr val="23B27F"/>
                </a:solidFill>
              </a:rPr>
              <a:t>TIMING</a:t>
            </a:r>
            <a:br>
              <a:rPr lang="en-US" sz="1400" b="1" dirty="0">
                <a:solidFill>
                  <a:srgbClr val="23B27F"/>
                </a:solidFill>
              </a:rPr>
            </a:br>
            <a:r>
              <a:rPr lang="en-US" sz="1400" dirty="0"/>
              <a:t>Ongoing; in tandem with outlet ed cals</a:t>
            </a:r>
            <a:br>
              <a:rPr lang="en-US" sz="1400" dirty="0"/>
            </a:br>
            <a:r>
              <a:rPr lang="en-US" sz="1400" dirty="0"/>
              <a:t>and news trends taking over the media.</a:t>
            </a:r>
            <a:endParaRPr lang="en-US" sz="1400" b="1" dirty="0"/>
          </a:p>
          <a:p>
            <a:pPr>
              <a:lnSpc>
                <a:spcPct val="100000"/>
              </a:lnSpc>
              <a:spcBef>
                <a:spcPts val="0"/>
              </a:spcBef>
              <a:spcAft>
                <a:spcPts val="1200"/>
              </a:spcAft>
            </a:pPr>
            <a:r>
              <a:rPr lang="en-US" sz="1400" b="1" dirty="0">
                <a:solidFill>
                  <a:srgbClr val="23B27F"/>
                </a:solidFill>
              </a:rPr>
              <a:t>WHAT WE DO</a:t>
            </a:r>
            <a:br>
              <a:rPr lang="en-US" sz="1400" b="1" dirty="0">
                <a:solidFill>
                  <a:srgbClr val="23B27F"/>
                </a:solidFill>
              </a:rPr>
            </a:br>
            <a:r>
              <a:rPr lang="en-US" sz="1400" dirty="0"/>
              <a:t>Identify topics you’re willing to speak to; </a:t>
            </a:r>
            <a:br>
              <a:rPr lang="en-US" sz="1400" dirty="0"/>
            </a:br>
            <a:r>
              <a:rPr lang="en-US" sz="1400" dirty="0"/>
              <a:t>Develop your unique POV; monitor for </a:t>
            </a:r>
            <a:br>
              <a:rPr lang="en-US" sz="1400" dirty="0"/>
            </a:br>
            <a:r>
              <a:rPr lang="en-US" sz="1400" dirty="0"/>
              <a:t>stories or trends to plug your perspective into. </a:t>
            </a:r>
            <a:endParaRPr lang="en-US" sz="1400" b="1" dirty="0"/>
          </a:p>
          <a:p>
            <a:pPr>
              <a:lnSpc>
                <a:spcPct val="100000"/>
              </a:lnSpc>
              <a:spcBef>
                <a:spcPts val="0"/>
              </a:spcBef>
              <a:spcAft>
                <a:spcPts val="1200"/>
              </a:spcAft>
            </a:pPr>
            <a:r>
              <a:rPr lang="en-US" sz="1400" b="1" dirty="0">
                <a:solidFill>
                  <a:srgbClr val="23B27F"/>
                </a:solidFill>
              </a:rPr>
              <a:t>WHY</a:t>
            </a:r>
            <a:br>
              <a:rPr lang="en-US" sz="1400" b="1" dirty="0">
                <a:solidFill>
                  <a:srgbClr val="23B27F"/>
                </a:solidFill>
              </a:rPr>
            </a:br>
            <a:r>
              <a:rPr lang="en-US" sz="1400" dirty="0"/>
              <a:t>Cultivates ongoing relationships with media reporting on your space; grows brand visibility.</a:t>
            </a:r>
          </a:p>
        </p:txBody>
      </p:sp>
      <p:sp>
        <p:nvSpPr>
          <p:cNvPr id="12" name="Content Placeholder 11">
            <a:extLst>
              <a:ext uri="{FF2B5EF4-FFF2-40B4-BE49-F238E27FC236}">
                <a16:creationId xmlns:a16="http://schemas.microsoft.com/office/drawing/2014/main" id="{87660985-1A69-3A46-84AA-3D74DBEFBA65}"/>
              </a:ext>
            </a:extLst>
          </p:cNvPr>
          <p:cNvSpPr>
            <a:spLocks noGrp="1"/>
          </p:cNvSpPr>
          <p:nvPr>
            <p:ph sz="quarter" idx="15"/>
          </p:nvPr>
        </p:nvSpPr>
        <p:spPr>
          <a:xfrm>
            <a:off x="4339866" y="3032130"/>
            <a:ext cx="3535584" cy="3249598"/>
          </a:xfrm>
        </p:spPr>
        <p:txBody>
          <a:bodyPr/>
          <a:lstStyle/>
          <a:p>
            <a:pPr>
              <a:lnSpc>
                <a:spcPct val="100000"/>
              </a:lnSpc>
              <a:spcBef>
                <a:spcPts val="0"/>
              </a:spcBef>
              <a:spcAft>
                <a:spcPts val="1200"/>
              </a:spcAft>
            </a:pPr>
            <a:r>
              <a:rPr lang="en-US" sz="1400" b="1" dirty="0">
                <a:solidFill>
                  <a:srgbClr val="23B27F"/>
                </a:solidFill>
              </a:rPr>
              <a:t>TIMING</a:t>
            </a:r>
            <a:br>
              <a:rPr lang="en-US" sz="1400" b="1" dirty="0">
                <a:solidFill>
                  <a:srgbClr val="23B27F"/>
                </a:solidFill>
              </a:rPr>
            </a:br>
            <a:r>
              <a:rPr lang="en-US" sz="1400" dirty="0"/>
              <a:t>Ongoing; often includes pre-pitching </a:t>
            </a:r>
            <a:br>
              <a:rPr lang="en-US" sz="1400" dirty="0"/>
            </a:br>
            <a:r>
              <a:rPr lang="en-US" sz="1400" dirty="0"/>
              <a:t>key media under embargo. </a:t>
            </a:r>
          </a:p>
          <a:p>
            <a:pPr>
              <a:lnSpc>
                <a:spcPct val="100000"/>
              </a:lnSpc>
              <a:spcBef>
                <a:spcPts val="0"/>
              </a:spcBef>
              <a:spcAft>
                <a:spcPts val="1200"/>
              </a:spcAft>
            </a:pPr>
            <a:r>
              <a:rPr lang="en-US" sz="1400" b="1" dirty="0">
                <a:solidFill>
                  <a:srgbClr val="23B27F"/>
                </a:solidFill>
              </a:rPr>
              <a:t>WHAT WE DO</a:t>
            </a:r>
            <a:br>
              <a:rPr lang="en-US" sz="1400" b="1" dirty="0">
                <a:solidFill>
                  <a:srgbClr val="23B27F"/>
                </a:solidFill>
              </a:rPr>
            </a:br>
            <a:r>
              <a:rPr lang="en-US" sz="1400" dirty="0"/>
              <a:t>Develop individual plans for each announcement; Execute on plan to generate interest and momentum around key company news.</a:t>
            </a:r>
          </a:p>
          <a:p>
            <a:pPr>
              <a:lnSpc>
                <a:spcPct val="100000"/>
              </a:lnSpc>
              <a:spcBef>
                <a:spcPts val="0"/>
              </a:spcBef>
              <a:spcAft>
                <a:spcPts val="1200"/>
              </a:spcAft>
            </a:pPr>
            <a:r>
              <a:rPr lang="en-US" sz="1400" b="1" dirty="0">
                <a:solidFill>
                  <a:srgbClr val="23B27F"/>
                </a:solidFill>
              </a:rPr>
              <a:t>WHY</a:t>
            </a:r>
            <a:br>
              <a:rPr lang="en-US" sz="1400" b="1" dirty="0">
                <a:solidFill>
                  <a:srgbClr val="23B27F"/>
                </a:solidFill>
              </a:rPr>
            </a:br>
            <a:r>
              <a:rPr lang="en-US" sz="1400" dirty="0"/>
              <a:t>Amplifies the reach of key company news the day it goes live and in weeks after.</a:t>
            </a:r>
          </a:p>
        </p:txBody>
      </p:sp>
      <p:sp>
        <p:nvSpPr>
          <p:cNvPr id="13" name="Text Placeholder 12">
            <a:extLst>
              <a:ext uri="{FF2B5EF4-FFF2-40B4-BE49-F238E27FC236}">
                <a16:creationId xmlns:a16="http://schemas.microsoft.com/office/drawing/2014/main" id="{18D4B8FA-04AE-B04A-9469-1C3B062F1AD8}"/>
              </a:ext>
            </a:extLst>
          </p:cNvPr>
          <p:cNvSpPr>
            <a:spLocks noGrp="1"/>
          </p:cNvSpPr>
          <p:nvPr>
            <p:ph type="body" sz="quarter" idx="17"/>
          </p:nvPr>
        </p:nvSpPr>
        <p:spPr/>
        <p:txBody>
          <a:bodyPr/>
          <a:lstStyle/>
          <a:p>
            <a:r>
              <a:rPr lang="en-US" dirty="0"/>
              <a:t>Introductory outreach + relationship building </a:t>
            </a:r>
          </a:p>
        </p:txBody>
      </p:sp>
      <p:sp>
        <p:nvSpPr>
          <p:cNvPr id="14" name="Text Placeholder 13">
            <a:extLst>
              <a:ext uri="{FF2B5EF4-FFF2-40B4-BE49-F238E27FC236}">
                <a16:creationId xmlns:a16="http://schemas.microsoft.com/office/drawing/2014/main" id="{74617A09-91A6-0144-A138-F510F7D07F4C}"/>
              </a:ext>
            </a:extLst>
          </p:cNvPr>
          <p:cNvSpPr>
            <a:spLocks noGrp="1"/>
          </p:cNvSpPr>
          <p:nvPr>
            <p:ph type="body" sz="quarter" idx="18"/>
          </p:nvPr>
        </p:nvSpPr>
        <p:spPr/>
        <p:txBody>
          <a:bodyPr/>
          <a:lstStyle/>
          <a:p>
            <a:r>
              <a:rPr lang="en-US" dirty="0"/>
              <a:t>Announcement + </a:t>
            </a:r>
            <a:br>
              <a:rPr lang="en-US" dirty="0"/>
            </a:br>
            <a:r>
              <a:rPr lang="en-US" dirty="0"/>
              <a:t>News Pipeline</a:t>
            </a:r>
          </a:p>
        </p:txBody>
      </p:sp>
      <p:sp>
        <p:nvSpPr>
          <p:cNvPr id="15" name="Text Placeholder 14">
            <a:extLst>
              <a:ext uri="{FF2B5EF4-FFF2-40B4-BE49-F238E27FC236}">
                <a16:creationId xmlns:a16="http://schemas.microsoft.com/office/drawing/2014/main" id="{FCBADF29-B8EF-3E43-958B-2B01CCBAC57D}"/>
              </a:ext>
            </a:extLst>
          </p:cNvPr>
          <p:cNvSpPr>
            <a:spLocks noGrp="1"/>
          </p:cNvSpPr>
          <p:nvPr>
            <p:ph type="body" sz="quarter" idx="19"/>
          </p:nvPr>
        </p:nvSpPr>
        <p:spPr/>
        <p:txBody>
          <a:bodyPr/>
          <a:lstStyle/>
          <a:p>
            <a:r>
              <a:rPr lang="en-US" dirty="0"/>
              <a:t>Proactive Pitching + Newsjacking</a:t>
            </a:r>
          </a:p>
        </p:txBody>
      </p:sp>
      <p:sp>
        <p:nvSpPr>
          <p:cNvPr id="16" name="Text Placeholder 6">
            <a:extLst>
              <a:ext uri="{FF2B5EF4-FFF2-40B4-BE49-F238E27FC236}">
                <a16:creationId xmlns:a16="http://schemas.microsoft.com/office/drawing/2014/main" id="{0EBD65FA-1506-E341-AE01-0963D9BDA0A1}"/>
              </a:ext>
            </a:extLst>
          </p:cNvPr>
          <p:cNvSpPr>
            <a:spLocks noGrp="1"/>
          </p:cNvSpPr>
          <p:nvPr>
            <p:ph type="body" idx="1"/>
          </p:nvPr>
        </p:nvSpPr>
        <p:spPr>
          <a:xfrm>
            <a:off x="5690195" y="400848"/>
            <a:ext cx="5661428" cy="1010473"/>
          </a:xfrm>
        </p:spPr>
        <p:txBody>
          <a:bodyPr/>
          <a:lstStyle/>
          <a:p>
            <a:r>
              <a:rPr lang="en-US" dirty="0">
                <a:latin typeface="Brandon Grotesque" panose="020B0503020203060202" pitchFamily="34" charset="77"/>
              </a:rPr>
              <a:t>This is how we will get your story out. We have a lot of tools in our bag, and we are very particular about using the right one for each unique opportunity. We don’t always use the same tactic, and we never send out generic or mass pitches. </a:t>
            </a:r>
          </a:p>
        </p:txBody>
      </p:sp>
    </p:spTree>
    <p:extLst>
      <p:ext uri="{BB962C8B-B14F-4D97-AF65-F5344CB8AC3E}">
        <p14:creationId xmlns:p14="http://schemas.microsoft.com/office/powerpoint/2010/main" val="36237468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DD7F3E-C947-2444-92AA-F864D2E1B1EF}"/>
              </a:ext>
            </a:extLst>
          </p:cNvPr>
          <p:cNvSpPr>
            <a:spLocks noGrp="1"/>
          </p:cNvSpPr>
          <p:nvPr>
            <p:ph type="sldNum" sz="quarter" idx="12"/>
          </p:nvPr>
        </p:nvSpPr>
        <p:spPr/>
        <p:txBody>
          <a:bodyPr/>
          <a:lstStyle/>
          <a:p>
            <a:fld id="{B15A4BD5-B51F-9048-892F-7599ACE81F82}" type="slidenum">
              <a:rPr lang="en-US" smtClean="0"/>
              <a:pPr/>
              <a:t>48</a:t>
            </a:fld>
            <a:endParaRPr lang="en-US" dirty="0"/>
          </a:p>
        </p:txBody>
      </p:sp>
      <p:sp>
        <p:nvSpPr>
          <p:cNvPr id="3" name="Footer Placeholder 2">
            <a:extLst>
              <a:ext uri="{FF2B5EF4-FFF2-40B4-BE49-F238E27FC236}">
                <a16:creationId xmlns:a16="http://schemas.microsoft.com/office/drawing/2014/main" id="{EE14252A-AACC-BF41-BD28-F0DEAFC917B5}"/>
              </a:ext>
            </a:extLst>
          </p:cNvPr>
          <p:cNvSpPr>
            <a:spLocks noGrp="1"/>
          </p:cNvSpPr>
          <p:nvPr>
            <p:ph type="ftr" sz="quarter" idx="3"/>
          </p:nvPr>
        </p:nvSpPr>
        <p:spPr/>
        <p:txBody>
          <a:bodyPr/>
          <a:lstStyle/>
          <a:p>
            <a:r>
              <a:rPr lang="en-US" dirty="0"/>
              <a:t>INK-CO.COM  |</a:t>
            </a:r>
          </a:p>
        </p:txBody>
      </p:sp>
      <p:sp>
        <p:nvSpPr>
          <p:cNvPr id="8" name="Title 7">
            <a:extLst>
              <a:ext uri="{FF2B5EF4-FFF2-40B4-BE49-F238E27FC236}">
                <a16:creationId xmlns:a16="http://schemas.microsoft.com/office/drawing/2014/main" id="{2D03FF0A-4755-D247-9F49-A3FB09390757}"/>
              </a:ext>
            </a:extLst>
          </p:cNvPr>
          <p:cNvSpPr>
            <a:spLocks noGrp="1"/>
          </p:cNvSpPr>
          <p:nvPr>
            <p:ph type="title"/>
          </p:nvPr>
        </p:nvSpPr>
        <p:spPr/>
        <p:txBody>
          <a:bodyPr/>
          <a:lstStyle/>
          <a:p>
            <a:r>
              <a:rPr lang="en-US" sz="3200" dirty="0"/>
              <a:t>Our approach</a:t>
            </a:r>
            <a:br>
              <a:rPr lang="en-US" sz="3200" dirty="0"/>
            </a:br>
            <a:r>
              <a:rPr lang="en-US" sz="3200" dirty="0">
                <a:solidFill>
                  <a:schemeClr val="accent4"/>
                </a:solidFill>
              </a:rPr>
              <a:t>THOUGHT LEADERSHIP</a:t>
            </a:r>
          </a:p>
        </p:txBody>
      </p:sp>
      <p:sp>
        <p:nvSpPr>
          <p:cNvPr id="10" name="Content Placeholder 9">
            <a:extLst>
              <a:ext uri="{FF2B5EF4-FFF2-40B4-BE49-F238E27FC236}">
                <a16:creationId xmlns:a16="http://schemas.microsoft.com/office/drawing/2014/main" id="{E86292E7-EB34-1F43-B3B1-FBDDA8E2DB5B}"/>
              </a:ext>
            </a:extLst>
          </p:cNvPr>
          <p:cNvSpPr>
            <a:spLocks noGrp="1"/>
          </p:cNvSpPr>
          <p:nvPr>
            <p:ph sz="quarter" idx="13"/>
          </p:nvPr>
        </p:nvSpPr>
        <p:spPr>
          <a:xfrm>
            <a:off x="518617" y="3032130"/>
            <a:ext cx="2932506" cy="3008140"/>
          </a:xfrm>
        </p:spPr>
        <p:txBody>
          <a:bodyPr/>
          <a:lstStyle/>
          <a:p>
            <a:pPr>
              <a:lnSpc>
                <a:spcPct val="100000"/>
              </a:lnSpc>
              <a:spcBef>
                <a:spcPts val="0"/>
              </a:spcBef>
              <a:spcAft>
                <a:spcPts val="1200"/>
              </a:spcAft>
            </a:pPr>
            <a:r>
              <a:rPr lang="en-US" sz="1400" b="1" dirty="0">
                <a:solidFill>
                  <a:srgbClr val="23B27F"/>
                </a:solidFill>
              </a:rPr>
              <a:t>INCLUDES</a:t>
            </a:r>
            <a:br>
              <a:rPr lang="en-US" sz="1400" b="1" dirty="0">
                <a:solidFill>
                  <a:srgbClr val="23B27F"/>
                </a:solidFill>
              </a:rPr>
            </a:br>
            <a:r>
              <a:rPr lang="en-US" sz="1400" dirty="0"/>
              <a:t>Speaker + panel presentations </a:t>
            </a:r>
            <a:br>
              <a:rPr lang="en-US" sz="1400" dirty="0"/>
            </a:br>
            <a:r>
              <a:rPr lang="en-US" sz="1400" dirty="0"/>
              <a:t>and award nominations.</a:t>
            </a:r>
          </a:p>
          <a:p>
            <a:pPr>
              <a:lnSpc>
                <a:spcPct val="100000"/>
              </a:lnSpc>
              <a:spcBef>
                <a:spcPts val="0"/>
              </a:spcBef>
              <a:spcAft>
                <a:spcPts val="1200"/>
              </a:spcAft>
            </a:pPr>
            <a:r>
              <a:rPr lang="en-US" sz="1400" b="1" dirty="0">
                <a:solidFill>
                  <a:srgbClr val="23B27F"/>
                </a:solidFill>
              </a:rPr>
              <a:t>OUR ROLE</a:t>
            </a:r>
            <a:br>
              <a:rPr lang="en-US" sz="1400" b="1" dirty="0"/>
            </a:br>
            <a:r>
              <a:rPr lang="en-US" sz="1400" dirty="0"/>
              <a:t>ID the speaking opportunities and awards that are a match for your audience and business goals; craft a winning narrative; Promote across all channels.</a:t>
            </a:r>
          </a:p>
          <a:p>
            <a:pPr>
              <a:lnSpc>
                <a:spcPct val="100000"/>
              </a:lnSpc>
              <a:spcBef>
                <a:spcPts val="0"/>
              </a:spcBef>
              <a:spcAft>
                <a:spcPts val="1200"/>
              </a:spcAft>
            </a:pPr>
            <a:r>
              <a:rPr lang="en-US" sz="1400" b="1" dirty="0">
                <a:solidFill>
                  <a:srgbClr val="23B27F"/>
                </a:solidFill>
              </a:rPr>
              <a:t>IMPACT</a:t>
            </a:r>
            <a:br>
              <a:rPr lang="en-US" sz="1400" b="1" dirty="0"/>
            </a:br>
            <a:r>
              <a:rPr lang="en-US" sz="1400" dirty="0"/>
              <a:t>Industry credibility, sales connections, partnership opportunities, media visibility and connections.</a:t>
            </a:r>
          </a:p>
        </p:txBody>
      </p:sp>
      <p:sp>
        <p:nvSpPr>
          <p:cNvPr id="11" name="Content Placeholder 10">
            <a:extLst>
              <a:ext uri="{FF2B5EF4-FFF2-40B4-BE49-F238E27FC236}">
                <a16:creationId xmlns:a16="http://schemas.microsoft.com/office/drawing/2014/main" id="{07418491-3EF4-484C-A4F9-53FB55BAD8EC}"/>
              </a:ext>
            </a:extLst>
          </p:cNvPr>
          <p:cNvSpPr>
            <a:spLocks noGrp="1"/>
          </p:cNvSpPr>
          <p:nvPr>
            <p:ph sz="quarter" idx="14"/>
          </p:nvPr>
        </p:nvSpPr>
        <p:spPr>
          <a:xfrm>
            <a:off x="8161115" y="3032130"/>
            <a:ext cx="2568337" cy="3008140"/>
          </a:xfrm>
        </p:spPr>
        <p:txBody>
          <a:bodyPr/>
          <a:lstStyle/>
          <a:p>
            <a:pPr>
              <a:lnSpc>
                <a:spcPct val="100000"/>
              </a:lnSpc>
              <a:spcBef>
                <a:spcPts val="0"/>
              </a:spcBef>
              <a:spcAft>
                <a:spcPts val="1200"/>
              </a:spcAft>
            </a:pPr>
            <a:r>
              <a:rPr lang="en-US" sz="1400" b="1" dirty="0">
                <a:solidFill>
                  <a:srgbClr val="23B27F"/>
                </a:solidFill>
              </a:rPr>
              <a:t>INCLUDES</a:t>
            </a:r>
            <a:br>
              <a:rPr lang="en-US" sz="1400" b="1" dirty="0">
                <a:solidFill>
                  <a:srgbClr val="23B27F"/>
                </a:solidFill>
              </a:rPr>
            </a:br>
            <a:r>
              <a:rPr lang="en-US" sz="1400" dirty="0"/>
              <a:t>Reports, resources that use platform data, surveys, and other data sources to tell a substantial story.</a:t>
            </a:r>
            <a:endParaRPr lang="en-US" sz="1400" b="1" dirty="0">
              <a:solidFill>
                <a:srgbClr val="23B27F"/>
              </a:solidFill>
            </a:endParaRPr>
          </a:p>
          <a:p>
            <a:pPr>
              <a:lnSpc>
                <a:spcPct val="100000"/>
              </a:lnSpc>
              <a:spcBef>
                <a:spcPts val="0"/>
              </a:spcBef>
              <a:spcAft>
                <a:spcPts val="1200"/>
              </a:spcAft>
            </a:pPr>
            <a:r>
              <a:rPr lang="en-US" sz="1400" b="1" dirty="0">
                <a:solidFill>
                  <a:srgbClr val="23B27F"/>
                </a:solidFill>
              </a:rPr>
              <a:t>OUR ROLE</a:t>
            </a:r>
            <a:br>
              <a:rPr lang="en-US" sz="1400" b="1" dirty="0">
                <a:solidFill>
                  <a:srgbClr val="23B27F"/>
                </a:solidFill>
              </a:rPr>
            </a:br>
            <a:r>
              <a:rPr lang="en-US" sz="1400" dirty="0"/>
              <a:t>ID trends in your data sets to formulate compelling narratives </a:t>
            </a:r>
            <a:br>
              <a:rPr lang="en-US" sz="1400" dirty="0"/>
            </a:br>
            <a:r>
              <a:rPr lang="en-US" sz="1400" dirty="0"/>
              <a:t>and substantiate trends.</a:t>
            </a:r>
            <a:endParaRPr lang="en-US" sz="1400" b="1" dirty="0"/>
          </a:p>
          <a:p>
            <a:pPr>
              <a:lnSpc>
                <a:spcPct val="100000"/>
              </a:lnSpc>
              <a:spcBef>
                <a:spcPts val="0"/>
              </a:spcBef>
              <a:spcAft>
                <a:spcPts val="1200"/>
              </a:spcAft>
            </a:pPr>
            <a:r>
              <a:rPr lang="en-US" sz="1400" b="1" dirty="0">
                <a:solidFill>
                  <a:srgbClr val="23B27F"/>
                </a:solidFill>
              </a:rPr>
              <a:t>IMPACT</a:t>
            </a:r>
            <a:br>
              <a:rPr lang="en-US" sz="1400" b="1" dirty="0">
                <a:solidFill>
                  <a:srgbClr val="23B27F"/>
                </a:solidFill>
              </a:rPr>
            </a:br>
            <a:r>
              <a:rPr lang="en-US" sz="1400" dirty="0"/>
              <a:t>Topic ownership, industry credibility, media relationships, SOV.</a:t>
            </a:r>
          </a:p>
        </p:txBody>
      </p:sp>
      <p:sp>
        <p:nvSpPr>
          <p:cNvPr id="12" name="Content Placeholder 11">
            <a:extLst>
              <a:ext uri="{FF2B5EF4-FFF2-40B4-BE49-F238E27FC236}">
                <a16:creationId xmlns:a16="http://schemas.microsoft.com/office/drawing/2014/main" id="{87660985-1A69-3A46-84AA-3D74DBEFBA65}"/>
              </a:ext>
            </a:extLst>
          </p:cNvPr>
          <p:cNvSpPr>
            <a:spLocks noGrp="1"/>
          </p:cNvSpPr>
          <p:nvPr>
            <p:ph sz="quarter" idx="15"/>
          </p:nvPr>
        </p:nvSpPr>
        <p:spPr>
          <a:xfrm>
            <a:off x="4339866" y="3032130"/>
            <a:ext cx="2768857" cy="3249598"/>
          </a:xfrm>
        </p:spPr>
        <p:txBody>
          <a:bodyPr/>
          <a:lstStyle/>
          <a:p>
            <a:pPr>
              <a:lnSpc>
                <a:spcPct val="100000"/>
              </a:lnSpc>
              <a:spcBef>
                <a:spcPts val="0"/>
              </a:spcBef>
              <a:spcAft>
                <a:spcPts val="1200"/>
              </a:spcAft>
            </a:pPr>
            <a:r>
              <a:rPr lang="en-US" sz="1400" b="1" dirty="0">
                <a:solidFill>
                  <a:srgbClr val="23B27F"/>
                </a:solidFill>
              </a:rPr>
              <a:t>INCLUDES</a:t>
            </a:r>
            <a:br>
              <a:rPr lang="en-US" sz="1400" b="1" dirty="0">
                <a:solidFill>
                  <a:srgbClr val="23B27F"/>
                </a:solidFill>
              </a:rPr>
            </a:br>
            <a:r>
              <a:rPr lang="en-US" sz="1400" dirty="0"/>
              <a:t>Guest-written articles, rapid response.</a:t>
            </a:r>
          </a:p>
          <a:p>
            <a:pPr>
              <a:lnSpc>
                <a:spcPct val="100000"/>
              </a:lnSpc>
              <a:spcBef>
                <a:spcPts val="0"/>
              </a:spcBef>
              <a:spcAft>
                <a:spcPts val="1200"/>
              </a:spcAft>
            </a:pPr>
            <a:r>
              <a:rPr lang="en-US" sz="1400" b="1" dirty="0">
                <a:solidFill>
                  <a:srgbClr val="23B27F"/>
                </a:solidFill>
              </a:rPr>
              <a:t>OUR ROLE</a:t>
            </a:r>
            <a:br>
              <a:rPr lang="en-US" sz="1400" b="1" dirty="0">
                <a:solidFill>
                  <a:srgbClr val="23B27F"/>
                </a:solidFill>
              </a:rPr>
            </a:br>
            <a:r>
              <a:rPr lang="en-US" sz="1400" dirty="0"/>
              <a:t>Use contributed articles and rapid-responses to breaking news to get visibility for your bold and unique perspectives on hot industry trends.</a:t>
            </a:r>
          </a:p>
          <a:p>
            <a:pPr>
              <a:lnSpc>
                <a:spcPct val="100000"/>
              </a:lnSpc>
              <a:spcBef>
                <a:spcPts val="0"/>
              </a:spcBef>
              <a:spcAft>
                <a:spcPts val="1200"/>
              </a:spcAft>
            </a:pPr>
            <a:r>
              <a:rPr lang="en-US" sz="1400" b="1" dirty="0">
                <a:solidFill>
                  <a:srgbClr val="23B27F"/>
                </a:solidFill>
              </a:rPr>
              <a:t>IMPACT</a:t>
            </a:r>
            <a:br>
              <a:rPr lang="en-US" sz="1400" b="1" dirty="0">
                <a:solidFill>
                  <a:srgbClr val="23B27F"/>
                </a:solidFill>
              </a:rPr>
            </a:br>
            <a:r>
              <a:rPr lang="en-US" sz="1400" dirty="0"/>
              <a:t>Increased SOV and brand awareness, deeper media relationships.</a:t>
            </a:r>
            <a:endParaRPr lang="en-US" sz="1400" b="1" dirty="0"/>
          </a:p>
        </p:txBody>
      </p:sp>
      <p:sp>
        <p:nvSpPr>
          <p:cNvPr id="13" name="Text Placeholder 12">
            <a:extLst>
              <a:ext uri="{FF2B5EF4-FFF2-40B4-BE49-F238E27FC236}">
                <a16:creationId xmlns:a16="http://schemas.microsoft.com/office/drawing/2014/main" id="{18D4B8FA-04AE-B04A-9469-1C3B062F1AD8}"/>
              </a:ext>
            </a:extLst>
          </p:cNvPr>
          <p:cNvSpPr>
            <a:spLocks noGrp="1"/>
          </p:cNvSpPr>
          <p:nvPr>
            <p:ph type="body" sz="quarter" idx="17"/>
          </p:nvPr>
        </p:nvSpPr>
        <p:spPr/>
        <p:txBody>
          <a:bodyPr/>
          <a:lstStyle/>
          <a:p>
            <a:r>
              <a:rPr lang="en-US" dirty="0"/>
              <a:t>Speaking + Events  + Awards</a:t>
            </a:r>
          </a:p>
        </p:txBody>
      </p:sp>
      <p:sp>
        <p:nvSpPr>
          <p:cNvPr id="14" name="Text Placeholder 13">
            <a:extLst>
              <a:ext uri="{FF2B5EF4-FFF2-40B4-BE49-F238E27FC236}">
                <a16:creationId xmlns:a16="http://schemas.microsoft.com/office/drawing/2014/main" id="{74617A09-91A6-0144-A138-F510F7D07F4C}"/>
              </a:ext>
            </a:extLst>
          </p:cNvPr>
          <p:cNvSpPr>
            <a:spLocks noGrp="1"/>
          </p:cNvSpPr>
          <p:nvPr>
            <p:ph type="body" sz="quarter" idx="18"/>
          </p:nvPr>
        </p:nvSpPr>
        <p:spPr/>
        <p:txBody>
          <a:bodyPr/>
          <a:lstStyle/>
          <a:p>
            <a:r>
              <a:rPr lang="en-US" dirty="0"/>
              <a:t>Contributed Content + Quotes</a:t>
            </a:r>
          </a:p>
        </p:txBody>
      </p:sp>
      <p:sp>
        <p:nvSpPr>
          <p:cNvPr id="15" name="Text Placeholder 14">
            <a:extLst>
              <a:ext uri="{FF2B5EF4-FFF2-40B4-BE49-F238E27FC236}">
                <a16:creationId xmlns:a16="http://schemas.microsoft.com/office/drawing/2014/main" id="{FCBADF29-B8EF-3E43-958B-2B01CCBAC57D}"/>
              </a:ext>
            </a:extLst>
          </p:cNvPr>
          <p:cNvSpPr>
            <a:spLocks noGrp="1"/>
          </p:cNvSpPr>
          <p:nvPr>
            <p:ph type="body" sz="quarter" idx="19"/>
          </p:nvPr>
        </p:nvSpPr>
        <p:spPr/>
        <p:txBody>
          <a:bodyPr/>
          <a:lstStyle/>
          <a:p>
            <a:r>
              <a:rPr lang="en-US" dirty="0"/>
              <a:t>Original </a:t>
            </a:r>
            <a:br>
              <a:rPr lang="en-US" dirty="0"/>
            </a:br>
            <a:r>
              <a:rPr lang="en-US" dirty="0"/>
              <a:t>Research</a:t>
            </a:r>
          </a:p>
        </p:txBody>
      </p:sp>
      <p:sp>
        <p:nvSpPr>
          <p:cNvPr id="16" name="Text Placeholder 6">
            <a:extLst>
              <a:ext uri="{FF2B5EF4-FFF2-40B4-BE49-F238E27FC236}">
                <a16:creationId xmlns:a16="http://schemas.microsoft.com/office/drawing/2014/main" id="{0EBD65FA-1506-E341-AE01-0963D9BDA0A1}"/>
              </a:ext>
            </a:extLst>
          </p:cNvPr>
          <p:cNvSpPr>
            <a:spLocks noGrp="1"/>
          </p:cNvSpPr>
          <p:nvPr>
            <p:ph type="body" idx="1"/>
          </p:nvPr>
        </p:nvSpPr>
        <p:spPr>
          <a:xfrm>
            <a:off x="5673719" y="312493"/>
            <a:ext cx="5390521" cy="1010473"/>
          </a:xfrm>
        </p:spPr>
        <p:txBody>
          <a:bodyPr/>
          <a:lstStyle/>
          <a:p>
            <a:r>
              <a:rPr lang="en-US" dirty="0">
                <a:latin typeface="Brandon Grotesque" panose="020B0503020203060202" pitchFamily="34" charset="77"/>
              </a:rPr>
              <a:t>Successful thought leadership requires sharing original, gutsy, and forward-thinking ideas that have potential to define and guide the industry. It’s not easy. But INK </a:t>
            </a:r>
            <a:r>
              <a:rPr lang="en-US" dirty="0"/>
              <a:t>will steer your strategy and talking points to ensure your words reach the right people and support your long-term goals.</a:t>
            </a:r>
            <a:endParaRPr lang="en-US" b="1" dirty="0">
              <a:latin typeface="Brandon Grotesque" panose="020B0503020203060202" pitchFamily="34" charset="77"/>
            </a:endParaRPr>
          </a:p>
        </p:txBody>
      </p:sp>
    </p:spTree>
    <p:extLst>
      <p:ext uri="{BB962C8B-B14F-4D97-AF65-F5344CB8AC3E}">
        <p14:creationId xmlns:p14="http://schemas.microsoft.com/office/powerpoint/2010/main" val="39396810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3DF21B-3FD5-8B4F-A2E4-4B9788C825B9}"/>
              </a:ext>
            </a:extLst>
          </p:cNvPr>
          <p:cNvSpPr>
            <a:spLocks noGrp="1"/>
          </p:cNvSpPr>
          <p:nvPr>
            <p:ph type="sldNum" sz="quarter" idx="12"/>
          </p:nvPr>
        </p:nvSpPr>
        <p:spPr/>
        <p:txBody>
          <a:bodyPr/>
          <a:lstStyle/>
          <a:p>
            <a:fld id="{B15A4BD5-B51F-9048-892F-7599ACE81F82}" type="slidenum">
              <a:rPr lang="en-US" smtClean="0"/>
              <a:pPr/>
              <a:t>49</a:t>
            </a:fld>
            <a:endParaRPr lang="en-US"/>
          </a:p>
        </p:txBody>
      </p:sp>
      <p:sp>
        <p:nvSpPr>
          <p:cNvPr id="3" name="Footer Placeholder 2">
            <a:extLst>
              <a:ext uri="{FF2B5EF4-FFF2-40B4-BE49-F238E27FC236}">
                <a16:creationId xmlns:a16="http://schemas.microsoft.com/office/drawing/2014/main" id="{C2DD4E71-74F7-4144-B25B-8F1E9A129BF4}"/>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014F47EE-DFFC-544D-B023-EE450356B317}"/>
              </a:ext>
            </a:extLst>
          </p:cNvPr>
          <p:cNvSpPr>
            <a:spLocks noGrp="1"/>
          </p:cNvSpPr>
          <p:nvPr>
            <p:ph type="title"/>
          </p:nvPr>
        </p:nvSpPr>
        <p:spPr/>
        <p:txBody>
          <a:bodyPr/>
          <a:lstStyle/>
          <a:p>
            <a:r>
              <a:rPr lang="en-US" sz="3200" dirty="0"/>
              <a:t>Our approach </a:t>
            </a:r>
            <a:br>
              <a:rPr lang="en-US" sz="3200" dirty="0"/>
            </a:br>
            <a:r>
              <a:rPr lang="en-US" sz="3200" dirty="0">
                <a:solidFill>
                  <a:srgbClr val="23B27F"/>
                </a:solidFill>
              </a:rPr>
              <a:t>social + digital</a:t>
            </a:r>
          </a:p>
        </p:txBody>
      </p:sp>
      <p:sp>
        <p:nvSpPr>
          <p:cNvPr id="5" name="Content Placeholder 4">
            <a:extLst>
              <a:ext uri="{FF2B5EF4-FFF2-40B4-BE49-F238E27FC236}">
                <a16:creationId xmlns:a16="http://schemas.microsoft.com/office/drawing/2014/main" id="{652F352D-BE93-E546-889F-6314D5B52934}"/>
              </a:ext>
            </a:extLst>
          </p:cNvPr>
          <p:cNvSpPr>
            <a:spLocks noGrp="1"/>
          </p:cNvSpPr>
          <p:nvPr>
            <p:ph sz="quarter" idx="13"/>
          </p:nvPr>
        </p:nvSpPr>
        <p:spPr>
          <a:xfrm>
            <a:off x="533400" y="3089630"/>
            <a:ext cx="2433084" cy="3008140"/>
          </a:xfrm>
        </p:spPr>
        <p:txBody>
          <a:bodyPr/>
          <a:lstStyle/>
          <a:p>
            <a:pPr>
              <a:spcBef>
                <a:spcPts val="0"/>
              </a:spcBef>
            </a:pPr>
            <a:r>
              <a:rPr lang="en-US" sz="1400" b="1" dirty="0">
                <a:solidFill>
                  <a:srgbClr val="23B27F"/>
                </a:solidFill>
              </a:rPr>
              <a:t>PLAN</a:t>
            </a:r>
          </a:p>
          <a:p>
            <a:pPr>
              <a:lnSpc>
                <a:spcPct val="100000"/>
              </a:lnSpc>
              <a:spcBef>
                <a:spcPts val="0"/>
              </a:spcBef>
            </a:pPr>
            <a:r>
              <a:rPr lang="en-US" sz="1400" dirty="0"/>
              <a:t>Maintain and populate a full social content calendar.</a:t>
            </a:r>
          </a:p>
          <a:p>
            <a:pPr>
              <a:spcBef>
                <a:spcPts val="0"/>
              </a:spcBef>
            </a:pPr>
            <a:endParaRPr lang="en-US" sz="800" b="1" dirty="0">
              <a:solidFill>
                <a:srgbClr val="23B27F"/>
              </a:solidFill>
            </a:endParaRPr>
          </a:p>
          <a:p>
            <a:pPr>
              <a:spcBef>
                <a:spcPts val="0"/>
              </a:spcBef>
            </a:pPr>
            <a:r>
              <a:rPr lang="en-US" sz="1400" b="1" dirty="0">
                <a:solidFill>
                  <a:srgbClr val="23B27F"/>
                </a:solidFill>
              </a:rPr>
              <a:t>PROMOTE</a:t>
            </a:r>
          </a:p>
          <a:p>
            <a:pPr>
              <a:lnSpc>
                <a:spcPct val="100000"/>
              </a:lnSpc>
              <a:spcBef>
                <a:spcPts val="0"/>
              </a:spcBef>
            </a:pPr>
            <a:r>
              <a:rPr lang="en-US" sz="1400" dirty="0"/>
              <a:t>Post consistently to channels; monitor for response and engage as needed.</a:t>
            </a:r>
          </a:p>
          <a:p>
            <a:pPr>
              <a:spcBef>
                <a:spcPts val="0"/>
              </a:spcBef>
            </a:pPr>
            <a:endParaRPr lang="en-US" sz="800" dirty="0"/>
          </a:p>
          <a:p>
            <a:pPr>
              <a:spcBef>
                <a:spcPts val="0"/>
              </a:spcBef>
            </a:pPr>
            <a:r>
              <a:rPr lang="en-US" sz="1400" b="1" dirty="0">
                <a:solidFill>
                  <a:srgbClr val="23B27F"/>
                </a:solidFill>
              </a:rPr>
              <a:t>LISTEN</a:t>
            </a:r>
          </a:p>
          <a:p>
            <a:pPr>
              <a:lnSpc>
                <a:spcPct val="100000"/>
              </a:lnSpc>
              <a:spcBef>
                <a:spcPts val="0"/>
              </a:spcBef>
            </a:pPr>
            <a:r>
              <a:rPr lang="en-US" sz="1400" dirty="0"/>
              <a:t>Monitor broader industry conversation; insert you in the right conversations with the right people.</a:t>
            </a:r>
          </a:p>
        </p:txBody>
      </p:sp>
      <p:sp>
        <p:nvSpPr>
          <p:cNvPr id="8" name="Text Placeholder 7">
            <a:extLst>
              <a:ext uri="{FF2B5EF4-FFF2-40B4-BE49-F238E27FC236}">
                <a16:creationId xmlns:a16="http://schemas.microsoft.com/office/drawing/2014/main" id="{D3E0B4FF-C2C1-914D-B3F2-561C971BEDAF}"/>
              </a:ext>
            </a:extLst>
          </p:cNvPr>
          <p:cNvSpPr>
            <a:spLocks noGrp="1"/>
          </p:cNvSpPr>
          <p:nvPr>
            <p:ph type="body" sz="quarter" idx="17"/>
          </p:nvPr>
        </p:nvSpPr>
        <p:spPr/>
        <p:txBody>
          <a:bodyPr/>
          <a:lstStyle/>
          <a:p>
            <a:r>
              <a:rPr lang="en-US" dirty="0"/>
              <a:t>Organic Social </a:t>
            </a:r>
          </a:p>
        </p:txBody>
      </p:sp>
      <p:sp>
        <p:nvSpPr>
          <p:cNvPr id="11" name="Text Placeholder 10">
            <a:extLst>
              <a:ext uri="{FF2B5EF4-FFF2-40B4-BE49-F238E27FC236}">
                <a16:creationId xmlns:a16="http://schemas.microsoft.com/office/drawing/2014/main" id="{EB291C1D-145A-3F4C-89F1-A6B1C920684C}"/>
              </a:ext>
            </a:extLst>
          </p:cNvPr>
          <p:cNvSpPr>
            <a:spLocks noGrp="1"/>
          </p:cNvSpPr>
          <p:nvPr>
            <p:ph type="body" idx="1"/>
          </p:nvPr>
        </p:nvSpPr>
        <p:spPr/>
        <p:txBody>
          <a:bodyPr/>
          <a:lstStyle/>
          <a:p>
            <a:r>
              <a:rPr lang="en-US" dirty="0">
                <a:latin typeface="Brandon Grotesque" panose="020B0503020203060202" pitchFamily="34" charset="77"/>
              </a:rPr>
              <a:t>Social media programs and digital advertising are not one-size-fits-all operations at INK. We carefully consider business objectives, desired audience, desired actions, and platform strength when developing a POA. And above all, we know this is the opportunity to go directly to your audience, so we treat it with the utmost respect. </a:t>
            </a:r>
          </a:p>
          <a:p>
            <a:endParaRPr lang="en-US" dirty="0"/>
          </a:p>
        </p:txBody>
      </p:sp>
      <p:sp>
        <p:nvSpPr>
          <p:cNvPr id="13" name="Text Placeholder 9">
            <a:extLst>
              <a:ext uri="{FF2B5EF4-FFF2-40B4-BE49-F238E27FC236}">
                <a16:creationId xmlns:a16="http://schemas.microsoft.com/office/drawing/2014/main" id="{C51DC0FE-FA1D-7E43-AD6A-0005A320F21C}"/>
              </a:ext>
            </a:extLst>
          </p:cNvPr>
          <p:cNvSpPr>
            <a:spLocks noGrp="1"/>
          </p:cNvSpPr>
          <p:nvPr>
            <p:ph sz="quarter" idx="18"/>
          </p:nvPr>
        </p:nvSpPr>
        <p:spPr>
          <a:xfrm>
            <a:off x="3429575" y="3096898"/>
            <a:ext cx="2433084" cy="3008140"/>
          </a:xfrm>
        </p:spPr>
        <p:txBody>
          <a:bodyPr/>
          <a:lstStyle/>
          <a:p>
            <a:pPr>
              <a:spcBef>
                <a:spcPts val="0"/>
              </a:spcBef>
            </a:pPr>
            <a:r>
              <a:rPr lang="en-US" sz="1400" b="1" dirty="0">
                <a:solidFill>
                  <a:srgbClr val="23B27F"/>
                </a:solidFill>
              </a:rPr>
              <a:t>PLAN</a:t>
            </a:r>
          </a:p>
          <a:p>
            <a:pPr>
              <a:lnSpc>
                <a:spcPct val="100000"/>
              </a:lnSpc>
              <a:spcBef>
                <a:spcPts val="0"/>
              </a:spcBef>
            </a:pPr>
            <a:r>
              <a:rPr lang="en-US" sz="1400" dirty="0"/>
              <a:t>Create strategy, audiences and engaging copy; set up campaign.</a:t>
            </a:r>
          </a:p>
          <a:p>
            <a:pPr>
              <a:spcBef>
                <a:spcPts val="0"/>
              </a:spcBef>
            </a:pPr>
            <a:endParaRPr lang="en-US" sz="800" b="1" dirty="0">
              <a:solidFill>
                <a:srgbClr val="23B27F"/>
              </a:solidFill>
            </a:endParaRPr>
          </a:p>
          <a:p>
            <a:pPr>
              <a:spcBef>
                <a:spcPts val="0"/>
              </a:spcBef>
            </a:pPr>
            <a:r>
              <a:rPr lang="en-US" sz="1400" b="1" dirty="0">
                <a:solidFill>
                  <a:srgbClr val="23B27F"/>
                </a:solidFill>
              </a:rPr>
              <a:t>MONITOR</a:t>
            </a:r>
          </a:p>
          <a:p>
            <a:pPr>
              <a:lnSpc>
                <a:spcPct val="100000"/>
              </a:lnSpc>
              <a:spcBef>
                <a:spcPts val="0"/>
              </a:spcBef>
            </a:pPr>
            <a:r>
              <a:rPr lang="en-US" sz="1400" dirty="0"/>
              <a:t>Keep a close eye on what’s yielding results; optimize as needed.</a:t>
            </a:r>
          </a:p>
          <a:p>
            <a:pPr>
              <a:spcBef>
                <a:spcPts val="0"/>
              </a:spcBef>
            </a:pPr>
            <a:endParaRPr lang="en-US" sz="800" b="1" dirty="0">
              <a:solidFill>
                <a:srgbClr val="23B27F"/>
              </a:solidFill>
            </a:endParaRPr>
          </a:p>
          <a:p>
            <a:pPr>
              <a:spcBef>
                <a:spcPts val="0"/>
              </a:spcBef>
            </a:pPr>
            <a:r>
              <a:rPr lang="en-US" sz="1400" b="1" dirty="0">
                <a:solidFill>
                  <a:srgbClr val="23B27F"/>
                </a:solidFill>
              </a:rPr>
              <a:t>LEARN</a:t>
            </a:r>
          </a:p>
          <a:p>
            <a:pPr>
              <a:lnSpc>
                <a:spcPct val="100000"/>
              </a:lnSpc>
              <a:spcBef>
                <a:spcPts val="0"/>
              </a:spcBef>
            </a:pPr>
            <a:r>
              <a:rPr lang="en-US" sz="1400" dirty="0">
                <a:solidFill>
                  <a:srgbClr val="000000"/>
                </a:solidFill>
              </a:rPr>
              <a:t>Report on results; make strategic recommendations for future campaigns.</a:t>
            </a:r>
            <a:endParaRPr lang="en-US" sz="1400" b="1" dirty="0">
              <a:solidFill>
                <a:schemeClr val="accent1"/>
              </a:solidFill>
            </a:endParaRPr>
          </a:p>
        </p:txBody>
      </p:sp>
      <p:sp>
        <p:nvSpPr>
          <p:cNvPr id="9" name="Text Placeholder 8">
            <a:extLst>
              <a:ext uri="{FF2B5EF4-FFF2-40B4-BE49-F238E27FC236}">
                <a16:creationId xmlns:a16="http://schemas.microsoft.com/office/drawing/2014/main" id="{DE708210-D27F-C54B-A305-DDD5555356E8}"/>
              </a:ext>
            </a:extLst>
          </p:cNvPr>
          <p:cNvSpPr>
            <a:spLocks noGrp="1"/>
          </p:cNvSpPr>
          <p:nvPr>
            <p:ph type="body" sz="quarter" idx="19"/>
          </p:nvPr>
        </p:nvSpPr>
        <p:spPr/>
        <p:txBody>
          <a:bodyPr/>
          <a:lstStyle/>
          <a:p>
            <a:r>
              <a:rPr lang="en-US" dirty="0"/>
              <a:t>Paid social</a:t>
            </a:r>
          </a:p>
        </p:txBody>
      </p:sp>
      <p:sp>
        <p:nvSpPr>
          <p:cNvPr id="7" name="Content Placeholder 6">
            <a:extLst>
              <a:ext uri="{FF2B5EF4-FFF2-40B4-BE49-F238E27FC236}">
                <a16:creationId xmlns:a16="http://schemas.microsoft.com/office/drawing/2014/main" id="{42C083CA-595F-7644-850B-A48CF5DD33E7}"/>
              </a:ext>
            </a:extLst>
          </p:cNvPr>
          <p:cNvSpPr>
            <a:spLocks noGrp="1"/>
          </p:cNvSpPr>
          <p:nvPr>
            <p:ph sz="quarter" idx="20"/>
          </p:nvPr>
        </p:nvSpPr>
        <p:spPr>
          <a:xfrm>
            <a:off x="6319698" y="3128879"/>
            <a:ext cx="2627532" cy="3008140"/>
          </a:xfrm>
        </p:spPr>
        <p:txBody>
          <a:bodyPr/>
          <a:lstStyle/>
          <a:p>
            <a:pPr>
              <a:spcBef>
                <a:spcPts val="0"/>
              </a:spcBef>
            </a:pPr>
            <a:r>
              <a:rPr lang="en-US" sz="1400" b="1" dirty="0">
                <a:solidFill>
                  <a:srgbClr val="23B27F"/>
                </a:solidFill>
              </a:rPr>
              <a:t>PLAN</a:t>
            </a:r>
          </a:p>
          <a:p>
            <a:pPr>
              <a:lnSpc>
                <a:spcPct val="100000"/>
              </a:lnSpc>
              <a:spcBef>
                <a:spcPts val="0"/>
              </a:spcBef>
            </a:pPr>
            <a:r>
              <a:rPr lang="en-US" sz="1400" dirty="0"/>
              <a:t>Develop social media influencer campaigns; coordinate internal ambassador campaigns.</a:t>
            </a:r>
          </a:p>
          <a:p>
            <a:pPr>
              <a:spcBef>
                <a:spcPts val="0"/>
              </a:spcBef>
            </a:pPr>
            <a:endParaRPr lang="en-US" sz="800" b="1" dirty="0">
              <a:solidFill>
                <a:srgbClr val="23B27F"/>
              </a:solidFill>
            </a:endParaRPr>
          </a:p>
          <a:p>
            <a:pPr>
              <a:spcBef>
                <a:spcPts val="0"/>
              </a:spcBef>
            </a:pPr>
            <a:r>
              <a:rPr lang="en-US" sz="1400" b="1" dirty="0">
                <a:solidFill>
                  <a:srgbClr val="23B27F"/>
                </a:solidFill>
              </a:rPr>
              <a:t>ENGAGE</a:t>
            </a:r>
          </a:p>
          <a:p>
            <a:pPr>
              <a:lnSpc>
                <a:spcPct val="100000"/>
              </a:lnSpc>
              <a:spcBef>
                <a:spcPts val="0"/>
              </a:spcBef>
            </a:pPr>
            <a:r>
              <a:rPr lang="en-US" sz="1400" dirty="0"/>
              <a:t>Gather UGC; promote influencer content; coordinate shared content.</a:t>
            </a:r>
            <a:endParaRPr lang="en-US" sz="1400" b="1" dirty="0">
              <a:solidFill>
                <a:srgbClr val="23B27F"/>
              </a:solidFill>
            </a:endParaRPr>
          </a:p>
          <a:p>
            <a:pPr>
              <a:spcBef>
                <a:spcPts val="0"/>
              </a:spcBef>
            </a:pPr>
            <a:endParaRPr lang="en-US" sz="800" b="1" dirty="0">
              <a:solidFill>
                <a:srgbClr val="23B27F"/>
              </a:solidFill>
            </a:endParaRPr>
          </a:p>
          <a:p>
            <a:pPr>
              <a:spcBef>
                <a:spcPts val="0"/>
              </a:spcBef>
            </a:pPr>
            <a:r>
              <a:rPr lang="en-US" sz="1400" b="1" dirty="0">
                <a:solidFill>
                  <a:srgbClr val="23B27F"/>
                </a:solidFill>
              </a:rPr>
              <a:t>CHALLENGE</a:t>
            </a:r>
          </a:p>
          <a:p>
            <a:pPr>
              <a:lnSpc>
                <a:spcPct val="100000"/>
              </a:lnSpc>
              <a:spcBef>
                <a:spcPts val="0"/>
              </a:spcBef>
            </a:pPr>
            <a:r>
              <a:rPr lang="en-US" sz="1400" dirty="0"/>
              <a:t>Conduct contests and giveaways; surprise and delight; twitter chats/live campaigns.</a:t>
            </a:r>
            <a:endParaRPr lang="en-US" sz="1400" b="1" dirty="0"/>
          </a:p>
        </p:txBody>
      </p:sp>
      <p:sp>
        <p:nvSpPr>
          <p:cNvPr id="10" name="Text Placeholder 9">
            <a:extLst>
              <a:ext uri="{FF2B5EF4-FFF2-40B4-BE49-F238E27FC236}">
                <a16:creationId xmlns:a16="http://schemas.microsoft.com/office/drawing/2014/main" id="{88B72647-9C5F-A244-86E1-805E20784A73}"/>
              </a:ext>
            </a:extLst>
          </p:cNvPr>
          <p:cNvSpPr>
            <a:spLocks noGrp="1"/>
          </p:cNvSpPr>
          <p:nvPr>
            <p:ph type="body" sz="quarter" idx="21"/>
          </p:nvPr>
        </p:nvSpPr>
        <p:spPr/>
        <p:txBody>
          <a:bodyPr/>
          <a:lstStyle/>
          <a:p>
            <a:r>
              <a:rPr lang="en-US" dirty="0"/>
              <a:t>Influencer programs</a:t>
            </a:r>
          </a:p>
        </p:txBody>
      </p:sp>
      <p:sp>
        <p:nvSpPr>
          <p:cNvPr id="17" name="Content Placeholder 16">
            <a:extLst>
              <a:ext uri="{FF2B5EF4-FFF2-40B4-BE49-F238E27FC236}">
                <a16:creationId xmlns:a16="http://schemas.microsoft.com/office/drawing/2014/main" id="{925EF6D2-74EB-BE45-A266-11C874C6B41C}"/>
              </a:ext>
            </a:extLst>
          </p:cNvPr>
          <p:cNvSpPr>
            <a:spLocks noGrp="1"/>
          </p:cNvSpPr>
          <p:nvPr>
            <p:ph sz="quarter" idx="4294967295"/>
          </p:nvPr>
        </p:nvSpPr>
        <p:spPr>
          <a:xfrm>
            <a:off x="9212848" y="3135975"/>
            <a:ext cx="2433084" cy="3008140"/>
          </a:xfrm>
        </p:spPr>
        <p:txBody>
          <a:bodyPr/>
          <a:lstStyle/>
          <a:p>
            <a:pPr>
              <a:spcBef>
                <a:spcPts val="0"/>
              </a:spcBef>
            </a:pPr>
            <a:r>
              <a:rPr lang="en-US" sz="1400" b="1" dirty="0">
                <a:solidFill>
                  <a:srgbClr val="23B27F"/>
                </a:solidFill>
              </a:rPr>
              <a:t>PLAN</a:t>
            </a:r>
          </a:p>
          <a:p>
            <a:pPr>
              <a:lnSpc>
                <a:spcPct val="100000"/>
              </a:lnSpc>
              <a:spcBef>
                <a:spcPts val="0"/>
              </a:spcBef>
            </a:pPr>
            <a:r>
              <a:rPr lang="en-US" sz="1400" dirty="0"/>
              <a:t>Set up ads and target audiences in GDN; manage budget.</a:t>
            </a:r>
          </a:p>
          <a:p>
            <a:pPr>
              <a:spcBef>
                <a:spcPts val="0"/>
              </a:spcBef>
            </a:pPr>
            <a:endParaRPr lang="en-US" sz="800" b="1" dirty="0">
              <a:solidFill>
                <a:srgbClr val="23B27F"/>
              </a:solidFill>
            </a:endParaRPr>
          </a:p>
          <a:p>
            <a:pPr>
              <a:spcBef>
                <a:spcPts val="0"/>
              </a:spcBef>
            </a:pPr>
            <a:r>
              <a:rPr lang="en-US" sz="1400" b="1" dirty="0">
                <a:solidFill>
                  <a:srgbClr val="23B27F"/>
                </a:solidFill>
              </a:rPr>
              <a:t>OPTIMIZE</a:t>
            </a:r>
          </a:p>
          <a:p>
            <a:pPr>
              <a:lnSpc>
                <a:spcPct val="100000"/>
              </a:lnSpc>
              <a:spcBef>
                <a:spcPts val="0"/>
              </a:spcBef>
            </a:pPr>
            <a:r>
              <a:rPr lang="en-US" sz="1400" dirty="0"/>
              <a:t>Monitor campaign; make optimizations; provide strategic recommendations.</a:t>
            </a:r>
          </a:p>
          <a:p>
            <a:pPr>
              <a:spcBef>
                <a:spcPts val="0"/>
              </a:spcBef>
            </a:pPr>
            <a:endParaRPr lang="en-US" sz="800" b="1" dirty="0">
              <a:solidFill>
                <a:srgbClr val="23B27F"/>
              </a:solidFill>
            </a:endParaRPr>
          </a:p>
          <a:p>
            <a:pPr>
              <a:spcBef>
                <a:spcPts val="0"/>
              </a:spcBef>
            </a:pPr>
            <a:r>
              <a:rPr lang="en-US" sz="1400" b="1" dirty="0">
                <a:solidFill>
                  <a:srgbClr val="23B27F"/>
                </a:solidFill>
              </a:rPr>
              <a:t>OBSERVE</a:t>
            </a:r>
          </a:p>
          <a:p>
            <a:pPr>
              <a:lnSpc>
                <a:spcPct val="100000"/>
              </a:lnSpc>
              <a:spcBef>
                <a:spcPts val="0"/>
              </a:spcBef>
            </a:pPr>
            <a:r>
              <a:rPr lang="en-US" sz="1400" dirty="0"/>
              <a:t>Report on results in GDN and Google Analytics; provide insights and recommendations.</a:t>
            </a:r>
          </a:p>
        </p:txBody>
      </p:sp>
      <p:sp>
        <p:nvSpPr>
          <p:cNvPr id="14" name="Text Placeholder 9">
            <a:extLst>
              <a:ext uri="{FF2B5EF4-FFF2-40B4-BE49-F238E27FC236}">
                <a16:creationId xmlns:a16="http://schemas.microsoft.com/office/drawing/2014/main" id="{785CD958-D0AC-8F4B-A44B-8C7E3F5F413E}"/>
              </a:ext>
            </a:extLst>
          </p:cNvPr>
          <p:cNvSpPr txBox="1">
            <a:spLocks/>
          </p:cNvSpPr>
          <p:nvPr/>
        </p:nvSpPr>
        <p:spPr>
          <a:xfrm>
            <a:off x="9223885" y="2942302"/>
            <a:ext cx="2290763" cy="3008312"/>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p>
        </p:txBody>
      </p:sp>
      <p:sp>
        <p:nvSpPr>
          <p:cNvPr id="16" name="Text Placeholder 9">
            <a:extLst>
              <a:ext uri="{FF2B5EF4-FFF2-40B4-BE49-F238E27FC236}">
                <a16:creationId xmlns:a16="http://schemas.microsoft.com/office/drawing/2014/main" id="{6F644581-2B29-3541-8AAA-78A6A3C4E6DC}"/>
              </a:ext>
            </a:extLst>
          </p:cNvPr>
          <p:cNvSpPr txBox="1">
            <a:spLocks/>
          </p:cNvSpPr>
          <p:nvPr/>
        </p:nvSpPr>
        <p:spPr>
          <a:xfrm>
            <a:off x="9212848" y="2177301"/>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Programmatic</a:t>
            </a:r>
          </a:p>
        </p:txBody>
      </p:sp>
      <p:cxnSp>
        <p:nvCxnSpPr>
          <p:cNvPr id="27" name="Straight Connector 26">
            <a:extLst>
              <a:ext uri="{FF2B5EF4-FFF2-40B4-BE49-F238E27FC236}">
                <a16:creationId xmlns:a16="http://schemas.microsoft.com/office/drawing/2014/main" id="{522D4FA6-3BF7-D843-A5E6-7F0CE7AFE3E1}"/>
              </a:ext>
            </a:extLst>
          </p:cNvPr>
          <p:cNvCxnSpPr>
            <a:cxnSpLocks/>
          </p:cNvCxnSpPr>
          <p:nvPr/>
        </p:nvCxnSpPr>
        <p:spPr>
          <a:xfrm>
            <a:off x="9212848" y="2880249"/>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911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8D0D4BD-2D3A-AF42-975F-09345920140B}"/>
              </a:ext>
            </a:extLst>
          </p:cNvPr>
          <p:cNvSpPr>
            <a:spLocks noGrp="1"/>
          </p:cNvSpPr>
          <p:nvPr>
            <p:ph type="body" sz="quarter" idx="10"/>
          </p:nvPr>
        </p:nvSpPr>
        <p:spPr>
          <a:xfrm>
            <a:off x="533400" y="3050198"/>
            <a:ext cx="5340350" cy="1981571"/>
          </a:xfrm>
        </p:spPr>
        <p:txBody>
          <a:bodyPr/>
          <a:lstStyle/>
          <a:p>
            <a:r>
              <a:rPr lang="en-US" sz="1600" dirty="0">
                <a:solidFill>
                  <a:srgbClr val="2F2F2E"/>
                </a:solidFill>
                <a:latin typeface="Brandon Grotesque" panose="020B0503020203060202" pitchFamily="34" charset="77"/>
              </a:rPr>
              <a:t>We help companies outthink the competition and connect with the people who matter most. </a:t>
            </a:r>
            <a:r>
              <a:rPr lang="en-US" sz="1600" dirty="0"/>
              <a:t>We’ve been in the business of building and amplifying brands for over 16 years. </a:t>
            </a:r>
            <a:r>
              <a:rPr lang="en-US" sz="1600" dirty="0">
                <a:solidFill>
                  <a:srgbClr val="2F2F2E"/>
                </a:solidFill>
                <a:latin typeface="Brandon Grotesque" panose="020B0503020203060202" pitchFamily="34" charset="77"/>
              </a:rPr>
              <a:t>During that time, we’ve evolved from a media-focused public relations team to a full-service marketing communications company combining strategy, PR, content, digital, creative, analytics, and research into targeted, data-driven programs that drive growth. We have a team of 35 specialists in our Austin, Denver, and New York City offices.</a:t>
            </a:r>
          </a:p>
          <a:p>
            <a:endParaRPr lang="en-US" sz="1600" dirty="0">
              <a:solidFill>
                <a:srgbClr val="2F2F2E"/>
              </a:solidFill>
              <a:latin typeface="Brandon Grotesque" panose="020B0503020203060202" pitchFamily="34" charset="77"/>
            </a:endParaRPr>
          </a:p>
        </p:txBody>
      </p:sp>
      <p:sp>
        <p:nvSpPr>
          <p:cNvPr id="4" name="Title 3">
            <a:extLst>
              <a:ext uri="{FF2B5EF4-FFF2-40B4-BE49-F238E27FC236}">
                <a16:creationId xmlns:a16="http://schemas.microsoft.com/office/drawing/2014/main" id="{D105C3A6-1368-3A4E-B47D-CFB124EEC9BF}"/>
              </a:ext>
            </a:extLst>
          </p:cNvPr>
          <p:cNvSpPr>
            <a:spLocks noGrp="1"/>
          </p:cNvSpPr>
          <p:nvPr>
            <p:ph type="title"/>
          </p:nvPr>
        </p:nvSpPr>
        <p:spPr/>
        <p:txBody>
          <a:bodyPr/>
          <a:lstStyle/>
          <a:p>
            <a:r>
              <a:rPr lang="en-US" dirty="0"/>
              <a:t>We’re ink.</a:t>
            </a:r>
          </a:p>
        </p:txBody>
      </p:sp>
      <p:cxnSp>
        <p:nvCxnSpPr>
          <p:cNvPr id="22" name="Straight Connector 21">
            <a:extLst>
              <a:ext uri="{FF2B5EF4-FFF2-40B4-BE49-F238E27FC236}">
                <a16:creationId xmlns:a16="http://schemas.microsoft.com/office/drawing/2014/main" id="{FD4107A0-7159-BF44-97E6-052A011013D6}"/>
              </a:ext>
            </a:extLst>
          </p:cNvPr>
          <p:cNvCxnSpPr>
            <a:cxnSpLocks/>
          </p:cNvCxnSpPr>
          <p:nvPr/>
        </p:nvCxnSpPr>
        <p:spPr>
          <a:xfrm>
            <a:off x="533400" y="2742283"/>
            <a:ext cx="606631" cy="0"/>
          </a:xfrm>
          <a:prstGeom prst="line">
            <a:avLst/>
          </a:prstGeom>
          <a:noFill/>
          <a:ln w="25400" cap="flat" cmpd="sng" algn="ctr">
            <a:solidFill>
              <a:srgbClr val="23B27F"/>
            </a:solidFill>
            <a:prstDash val="solid"/>
            <a:miter lim="800000"/>
          </a:ln>
          <a:effectLst/>
        </p:spPr>
      </p:cxnSp>
      <p:sp>
        <p:nvSpPr>
          <p:cNvPr id="23" name="Rectangle 22">
            <a:extLst>
              <a:ext uri="{FF2B5EF4-FFF2-40B4-BE49-F238E27FC236}">
                <a16:creationId xmlns:a16="http://schemas.microsoft.com/office/drawing/2014/main" id="{D336B3D0-13CE-A34A-AE3F-CF00AD8D55F4}"/>
              </a:ext>
            </a:extLst>
          </p:cNvPr>
          <p:cNvSpPr/>
          <p:nvPr/>
        </p:nvSpPr>
        <p:spPr>
          <a:xfrm>
            <a:off x="7576457" y="1589824"/>
            <a:ext cx="4615543" cy="81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ENERGETIC</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Authentic love for the job. Go the extra mile </a:t>
            </a:r>
          </a:p>
          <a:p>
            <a:pPr lvl="0">
              <a:defRPr/>
            </a:pPr>
            <a:r>
              <a:rPr lang="en-US" sz="1400" dirty="0">
                <a:solidFill>
                  <a:srgbClr val="FFFFFF"/>
                </a:solidFill>
                <a:latin typeface="Brandon Grotesque" panose="020B0503020203060202" pitchFamily="34" charset="77"/>
              </a:rPr>
              <a:t>for our clients, colleagues, and craft.</a:t>
            </a:r>
            <a:endParaRPr lang="en-US" dirty="0">
              <a:solidFill>
                <a:srgbClr val="FFFFFF"/>
              </a:solidFill>
              <a:latin typeface="Brandon Grotesque" panose="020B0503020203060202" pitchFamily="34" charset="77"/>
            </a:endParaRPr>
          </a:p>
        </p:txBody>
      </p:sp>
      <p:sp>
        <p:nvSpPr>
          <p:cNvPr id="27" name="Rectangle 26">
            <a:extLst>
              <a:ext uri="{FF2B5EF4-FFF2-40B4-BE49-F238E27FC236}">
                <a16:creationId xmlns:a16="http://schemas.microsoft.com/office/drawing/2014/main" id="{91ECFE01-ADB5-F044-9AE1-CE6A142E7AE6}"/>
              </a:ext>
            </a:extLst>
          </p:cNvPr>
          <p:cNvSpPr/>
          <p:nvPr/>
        </p:nvSpPr>
        <p:spPr>
          <a:xfrm>
            <a:off x="7576457" y="256664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defRPr/>
            </a:pPr>
            <a:r>
              <a:rPr lang="en-US" sz="2000" dirty="0">
                <a:solidFill>
                  <a:srgbClr val="FFFFFF"/>
                </a:solidFill>
                <a:latin typeface="League Gothic" pitchFamily="2" charset="77"/>
              </a:rPr>
              <a:t>ENLIGHTENED</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Apply knowledge as strategic counsel. Be there before. </a:t>
            </a:r>
            <a:endParaRPr lang="en-US" dirty="0">
              <a:solidFill>
                <a:srgbClr val="FFFFFF"/>
              </a:solidFill>
              <a:latin typeface="Brandon Grotesque" panose="020B0503020203060202" pitchFamily="34" charset="77"/>
            </a:endParaRPr>
          </a:p>
        </p:txBody>
      </p:sp>
      <p:sp>
        <p:nvSpPr>
          <p:cNvPr id="28" name="Rectangle 27">
            <a:extLst>
              <a:ext uri="{FF2B5EF4-FFF2-40B4-BE49-F238E27FC236}">
                <a16:creationId xmlns:a16="http://schemas.microsoft.com/office/drawing/2014/main" id="{076F2817-B5D4-8E47-A9FE-98B9649A693A}"/>
              </a:ext>
            </a:extLst>
          </p:cNvPr>
          <p:cNvSpPr/>
          <p:nvPr/>
        </p:nvSpPr>
        <p:spPr>
          <a:xfrm>
            <a:off x="7576457" y="346147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EFFICIENT</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Maximize value for our clients. There’s always a better way.</a:t>
            </a:r>
            <a:endParaRPr lang="en-US" dirty="0">
              <a:solidFill>
                <a:srgbClr val="FFFFFF"/>
              </a:solidFill>
              <a:latin typeface="Brandon Grotesque" panose="020B0503020203060202" pitchFamily="34" charset="77"/>
            </a:endParaRPr>
          </a:p>
        </p:txBody>
      </p:sp>
      <p:sp>
        <p:nvSpPr>
          <p:cNvPr id="29" name="Rectangle 28">
            <a:extLst>
              <a:ext uri="{FF2B5EF4-FFF2-40B4-BE49-F238E27FC236}">
                <a16:creationId xmlns:a16="http://schemas.microsoft.com/office/drawing/2014/main" id="{5054B8A7-929A-3E44-8A4F-97C07AA40ABA}"/>
              </a:ext>
            </a:extLst>
          </p:cNvPr>
          <p:cNvSpPr/>
          <p:nvPr/>
        </p:nvSpPr>
        <p:spPr>
          <a:xfrm>
            <a:off x="7576457" y="435630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EFFECTIVE</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Results that matter. Period.</a:t>
            </a:r>
            <a:endParaRPr lang="en-US" dirty="0">
              <a:solidFill>
                <a:srgbClr val="FFFFFF"/>
              </a:solidFill>
              <a:latin typeface="Brandon Grotesque" panose="020B0503020203060202" pitchFamily="34" charset="77"/>
            </a:endParaRPr>
          </a:p>
        </p:txBody>
      </p:sp>
      <p:sp>
        <p:nvSpPr>
          <p:cNvPr id="30" name="Rectangle 29">
            <a:extLst>
              <a:ext uri="{FF2B5EF4-FFF2-40B4-BE49-F238E27FC236}">
                <a16:creationId xmlns:a16="http://schemas.microsoft.com/office/drawing/2014/main" id="{A5A1EAB3-0CF5-3D45-82D6-EF45E2758885}"/>
              </a:ext>
            </a:extLst>
          </p:cNvPr>
          <p:cNvSpPr/>
          <p:nvPr/>
        </p:nvSpPr>
        <p:spPr>
          <a:xfrm>
            <a:off x="7576457" y="525113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EVOLVED</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Always learning and applying new knowledge.</a:t>
            </a:r>
            <a:endParaRPr lang="en-US" dirty="0">
              <a:solidFill>
                <a:srgbClr val="FFFFFF"/>
              </a:solidFill>
              <a:latin typeface="Brandon Grotesque" panose="020B0503020203060202" pitchFamily="34" charset="77"/>
            </a:endParaRPr>
          </a:p>
        </p:txBody>
      </p:sp>
      <p:sp>
        <p:nvSpPr>
          <p:cNvPr id="31" name="Rectangle 30">
            <a:extLst>
              <a:ext uri="{FF2B5EF4-FFF2-40B4-BE49-F238E27FC236}">
                <a16:creationId xmlns:a16="http://schemas.microsoft.com/office/drawing/2014/main" id="{B35F83C7-2C40-EF49-934E-6D63D0B7F22A}"/>
              </a:ext>
            </a:extLst>
          </p:cNvPr>
          <p:cNvSpPr/>
          <p:nvPr/>
        </p:nvSpPr>
        <p:spPr>
          <a:xfrm>
            <a:off x="7576457" y="875256"/>
            <a:ext cx="4615543" cy="5513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800" dirty="0">
                <a:solidFill>
                  <a:srgbClr val="FFFFFF"/>
                </a:solidFill>
                <a:latin typeface="League Gothic" pitchFamily="2" charset="77"/>
              </a:rPr>
              <a:t>OUR VALUES</a:t>
            </a:r>
            <a:endParaRPr lang="en-US" sz="2800" dirty="0">
              <a:solidFill>
                <a:srgbClr val="FFFFFF"/>
              </a:solidFill>
              <a:latin typeface="Brandon Grotesque" panose="020B0503020203060202" pitchFamily="34" charset="77"/>
            </a:endParaRPr>
          </a:p>
        </p:txBody>
      </p:sp>
    </p:spTree>
    <p:extLst>
      <p:ext uri="{BB962C8B-B14F-4D97-AF65-F5344CB8AC3E}">
        <p14:creationId xmlns:p14="http://schemas.microsoft.com/office/powerpoint/2010/main" val="26664902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1BF11E-1E16-BA40-96AE-4CF0C1854178}"/>
              </a:ext>
            </a:extLst>
          </p:cNvPr>
          <p:cNvSpPr>
            <a:spLocks noGrp="1"/>
          </p:cNvSpPr>
          <p:nvPr>
            <p:ph type="body" idx="1"/>
          </p:nvPr>
        </p:nvSpPr>
        <p:spPr>
          <a:xfrm>
            <a:off x="587188" y="2884486"/>
            <a:ext cx="11017624" cy="1326704"/>
          </a:xfrm>
        </p:spPr>
        <p:txBody>
          <a:bodyPr/>
          <a:lstStyle/>
          <a:p>
            <a:r>
              <a:rPr lang="en-US" dirty="0"/>
              <a:t>Consider this</a:t>
            </a:r>
          </a:p>
        </p:txBody>
      </p:sp>
    </p:spTree>
    <p:extLst>
      <p:ext uri="{BB962C8B-B14F-4D97-AF65-F5344CB8AC3E}">
        <p14:creationId xmlns:p14="http://schemas.microsoft.com/office/powerpoint/2010/main" val="24210331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927510-DCC4-6342-9C6D-CB73B42D9996}"/>
              </a:ext>
            </a:extLst>
          </p:cNvPr>
          <p:cNvSpPr>
            <a:spLocks noGrp="1"/>
          </p:cNvSpPr>
          <p:nvPr>
            <p:ph type="body" sz="quarter" idx="10"/>
          </p:nvPr>
        </p:nvSpPr>
        <p:spPr/>
        <p:txBody>
          <a:bodyPr/>
          <a:lstStyle/>
          <a:p>
            <a:r>
              <a:rPr lang="en-US" sz="1600" dirty="0"/>
              <a:t>The idea that we don’t work with every company that comes calling is often a surprise to employees and prospects alike. But fit is essential to the success of our communications programs, and we take that fit seriously. We measure the potential of every partnership we’re considering using our “five things” – as inspired by the late, great Ann Richards – and aim to answer yes to at least four out of our five.</a:t>
            </a:r>
          </a:p>
          <a:p>
            <a:r>
              <a:rPr lang="en-US" sz="1600" dirty="0">
                <a:hlinkClick r:id="rId3"/>
              </a:rPr>
              <a:t>You can read the full article from INK CEO Starr Baker HERE.  </a:t>
            </a:r>
            <a:endParaRPr lang="en-US" sz="1600" dirty="0"/>
          </a:p>
        </p:txBody>
      </p:sp>
      <p:sp>
        <p:nvSpPr>
          <p:cNvPr id="3" name="Title 2">
            <a:extLst>
              <a:ext uri="{FF2B5EF4-FFF2-40B4-BE49-F238E27FC236}">
                <a16:creationId xmlns:a16="http://schemas.microsoft.com/office/drawing/2014/main" id="{7B8B868D-0245-BC43-A3AB-6F3EC9011D14}"/>
              </a:ext>
            </a:extLst>
          </p:cNvPr>
          <p:cNvSpPr>
            <a:spLocks noGrp="1"/>
          </p:cNvSpPr>
          <p:nvPr>
            <p:ph type="title"/>
          </p:nvPr>
        </p:nvSpPr>
        <p:spPr/>
        <p:txBody>
          <a:bodyPr/>
          <a:lstStyle/>
          <a:p>
            <a:r>
              <a:rPr lang="en-US" dirty="0"/>
              <a:t>Choosing the right </a:t>
            </a:r>
            <a:br>
              <a:rPr lang="en-US" dirty="0"/>
            </a:br>
            <a:r>
              <a:rPr lang="en-US" dirty="0"/>
              <a:t>client partnerships</a:t>
            </a:r>
          </a:p>
        </p:txBody>
      </p:sp>
      <p:sp>
        <p:nvSpPr>
          <p:cNvPr id="5" name="Content Placeholder 6">
            <a:extLst>
              <a:ext uri="{FF2B5EF4-FFF2-40B4-BE49-F238E27FC236}">
                <a16:creationId xmlns:a16="http://schemas.microsoft.com/office/drawing/2014/main" id="{B1DA76DA-985E-9144-A24A-90AC42C00B58}"/>
              </a:ext>
            </a:extLst>
          </p:cNvPr>
          <p:cNvSpPr txBox="1">
            <a:spLocks/>
          </p:cNvSpPr>
          <p:nvPr/>
        </p:nvSpPr>
        <p:spPr>
          <a:xfrm>
            <a:off x="533400" y="980442"/>
            <a:ext cx="7400042" cy="240496"/>
          </a:xfrm>
          <a:prstGeom prst="rect">
            <a:avLst/>
          </a:prstGeom>
        </p:spPr>
        <p:txBody>
          <a:bodyPr lIns="0" tIns="0" rIns="0" bIns="0"/>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400" b="1" dirty="0">
                <a:solidFill>
                  <a:schemeClr val="accent4"/>
                </a:solidFill>
              </a:rPr>
              <a:t>INK’S FIVE THINGS</a:t>
            </a:r>
          </a:p>
        </p:txBody>
      </p:sp>
      <p:sp>
        <p:nvSpPr>
          <p:cNvPr id="6" name="Rectangle 5">
            <a:extLst>
              <a:ext uri="{FF2B5EF4-FFF2-40B4-BE49-F238E27FC236}">
                <a16:creationId xmlns:a16="http://schemas.microsoft.com/office/drawing/2014/main" id="{CF163DB3-7C72-AD44-AE72-475D934E60A7}"/>
              </a:ext>
            </a:extLst>
          </p:cNvPr>
          <p:cNvSpPr/>
          <p:nvPr/>
        </p:nvSpPr>
        <p:spPr>
          <a:xfrm>
            <a:off x="7471280" y="374862"/>
            <a:ext cx="4720719" cy="12491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DECISION MAKER ACCESS?</a:t>
            </a:r>
            <a:br>
              <a:rPr lang="en-US" dirty="0">
                <a:solidFill>
                  <a:srgbClr val="FFFFFF"/>
                </a:solidFill>
                <a:latin typeface="League Gothic" pitchFamily="2" charset="77"/>
              </a:rPr>
            </a:br>
            <a:r>
              <a:rPr lang="en-US" sz="1400" dirty="0">
                <a:solidFill>
                  <a:schemeClr val="bg1"/>
                </a:solidFill>
                <a:latin typeface="Brandon Grotesque" panose="020B0503020203060202" pitchFamily="34" charset="77"/>
              </a:rPr>
              <a:t>Do we have access to someone with knowledge about the program, the industry, and business goals to discuss strategy and provide views on the desired future state of the business? </a:t>
            </a:r>
            <a:endParaRPr lang="en-US" dirty="0">
              <a:solidFill>
                <a:schemeClr val="bg1"/>
              </a:solidFill>
              <a:latin typeface="Brandon Grotesque" panose="020B0503020203060202" pitchFamily="34" charset="77"/>
            </a:endParaRPr>
          </a:p>
        </p:txBody>
      </p:sp>
      <p:sp>
        <p:nvSpPr>
          <p:cNvPr id="7" name="Rectangle 6">
            <a:extLst>
              <a:ext uri="{FF2B5EF4-FFF2-40B4-BE49-F238E27FC236}">
                <a16:creationId xmlns:a16="http://schemas.microsoft.com/office/drawing/2014/main" id="{1C722CFC-7F24-A54A-A469-EB02FD14B458}"/>
              </a:ext>
            </a:extLst>
          </p:cNvPr>
          <p:cNvSpPr/>
          <p:nvPr/>
        </p:nvSpPr>
        <p:spPr>
          <a:xfrm>
            <a:off x="7471281" y="1704214"/>
            <a:ext cx="4720719" cy="11233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defRPr/>
            </a:pPr>
            <a:r>
              <a:rPr lang="en-US" sz="2000" dirty="0">
                <a:solidFill>
                  <a:srgbClr val="FFFFFF"/>
                </a:solidFill>
                <a:latin typeface="League Gothic" pitchFamily="2" charset="77"/>
              </a:rPr>
              <a:t>FIT OUR EXPERTISE?</a:t>
            </a:r>
            <a:br>
              <a:rPr lang="en-US" dirty="0">
                <a:solidFill>
                  <a:srgbClr val="FFFFFF"/>
                </a:solidFill>
                <a:latin typeface="League Gothic" pitchFamily="2" charset="77"/>
              </a:rPr>
            </a:br>
            <a:r>
              <a:rPr lang="en-US" sz="1400" dirty="0">
                <a:solidFill>
                  <a:schemeClr val="bg1"/>
                </a:solidFill>
                <a:latin typeface="Brandon Grotesque" panose="020B0503020203060202" pitchFamily="34" charset="77"/>
              </a:rPr>
              <a:t>Can we use our decades of experience telling B2B, B2C, </a:t>
            </a:r>
            <a:br>
              <a:rPr lang="en-US" sz="1400" dirty="0">
                <a:solidFill>
                  <a:schemeClr val="bg1"/>
                </a:solidFill>
                <a:latin typeface="Brandon Grotesque" panose="020B0503020203060202" pitchFamily="34" charset="77"/>
              </a:rPr>
            </a:br>
            <a:r>
              <a:rPr lang="en-US" sz="1400" dirty="0">
                <a:solidFill>
                  <a:schemeClr val="bg1"/>
                </a:solidFill>
                <a:latin typeface="Brandon Grotesque" panose="020B0503020203060202" pitchFamily="34" charset="77"/>
              </a:rPr>
              <a:t>and B2B2C technology stories? </a:t>
            </a:r>
          </a:p>
        </p:txBody>
      </p:sp>
      <p:sp>
        <p:nvSpPr>
          <p:cNvPr id="8" name="Rectangle 7">
            <a:extLst>
              <a:ext uri="{FF2B5EF4-FFF2-40B4-BE49-F238E27FC236}">
                <a16:creationId xmlns:a16="http://schemas.microsoft.com/office/drawing/2014/main" id="{5E4ADED8-8F60-8942-ACC0-BCEC4F0F749D}"/>
              </a:ext>
            </a:extLst>
          </p:cNvPr>
          <p:cNvSpPr/>
          <p:nvPr/>
        </p:nvSpPr>
        <p:spPr>
          <a:xfrm>
            <a:off x="7471281" y="2907683"/>
            <a:ext cx="4720719" cy="11233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FINANCIALLY VIABLE?</a:t>
            </a:r>
            <a:br>
              <a:rPr lang="en-US" dirty="0">
                <a:solidFill>
                  <a:srgbClr val="FFFFFF"/>
                </a:solidFill>
                <a:latin typeface="League Gothic" pitchFamily="2" charset="77"/>
              </a:rPr>
            </a:br>
            <a:r>
              <a:rPr lang="en-US" sz="1400" dirty="0">
                <a:solidFill>
                  <a:schemeClr val="bg1"/>
                </a:solidFill>
                <a:latin typeface="Brandon Grotesque" panose="020B0503020203060202" pitchFamily="34" charset="77"/>
              </a:rPr>
              <a:t>Is there budget available to do the work we feel is needed </a:t>
            </a:r>
            <a:br>
              <a:rPr lang="en-US" sz="1400" dirty="0">
                <a:solidFill>
                  <a:schemeClr val="bg1"/>
                </a:solidFill>
                <a:latin typeface="Brandon Grotesque" panose="020B0503020203060202" pitchFamily="34" charset="77"/>
              </a:rPr>
            </a:br>
            <a:r>
              <a:rPr lang="en-US" sz="1400" dirty="0">
                <a:solidFill>
                  <a:schemeClr val="bg1"/>
                </a:solidFill>
                <a:latin typeface="Brandon Grotesque" panose="020B0503020203060202" pitchFamily="34" charset="77"/>
              </a:rPr>
              <a:t>to positively impact program and company goals? </a:t>
            </a:r>
          </a:p>
        </p:txBody>
      </p:sp>
      <p:sp>
        <p:nvSpPr>
          <p:cNvPr id="9" name="Rectangle 8">
            <a:extLst>
              <a:ext uri="{FF2B5EF4-FFF2-40B4-BE49-F238E27FC236}">
                <a16:creationId xmlns:a16="http://schemas.microsoft.com/office/drawing/2014/main" id="{A05E555C-DA20-834B-A11F-03129079767A}"/>
              </a:ext>
            </a:extLst>
          </p:cNvPr>
          <p:cNvSpPr/>
          <p:nvPr/>
        </p:nvSpPr>
        <p:spPr>
          <a:xfrm>
            <a:off x="7471281" y="4111152"/>
            <a:ext cx="4720719" cy="11233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OPEN TO A HOT START?</a:t>
            </a:r>
            <a:br>
              <a:rPr lang="en-US" dirty="0">
                <a:solidFill>
                  <a:srgbClr val="FFFFFF"/>
                </a:solidFill>
                <a:latin typeface="League Gothic" pitchFamily="2" charset="77"/>
              </a:rPr>
            </a:br>
            <a:r>
              <a:rPr lang="en-US" sz="1400" dirty="0">
                <a:solidFill>
                  <a:schemeClr val="bg1"/>
                </a:solidFill>
                <a:latin typeface="Brandon Grotesque" panose="020B0503020203060202" pitchFamily="34" charset="77"/>
              </a:rPr>
              <a:t>Is the client willing to invest in upfront research and ramp up </a:t>
            </a:r>
            <a:br>
              <a:rPr lang="en-US" sz="1400" dirty="0">
                <a:solidFill>
                  <a:schemeClr val="bg1"/>
                </a:solidFill>
                <a:latin typeface="Brandon Grotesque" panose="020B0503020203060202" pitchFamily="34" charset="77"/>
              </a:rPr>
            </a:br>
            <a:r>
              <a:rPr lang="en-US" sz="1400" dirty="0">
                <a:solidFill>
                  <a:schemeClr val="bg1"/>
                </a:solidFill>
                <a:latin typeface="Brandon Grotesque" panose="020B0503020203060202" pitchFamily="34" charset="77"/>
              </a:rPr>
              <a:t>to make sure we are all set up for quick wins and long-term program success? </a:t>
            </a:r>
            <a:endParaRPr lang="en-US" dirty="0">
              <a:solidFill>
                <a:schemeClr val="bg1"/>
              </a:solidFill>
              <a:latin typeface="Brandon Grotesque" panose="020B0503020203060202" pitchFamily="34" charset="77"/>
            </a:endParaRPr>
          </a:p>
        </p:txBody>
      </p:sp>
      <p:sp>
        <p:nvSpPr>
          <p:cNvPr id="10" name="Rectangle 9">
            <a:extLst>
              <a:ext uri="{FF2B5EF4-FFF2-40B4-BE49-F238E27FC236}">
                <a16:creationId xmlns:a16="http://schemas.microsoft.com/office/drawing/2014/main" id="{8E1B8A58-5C2B-3B46-B90D-CC02D6535507}"/>
              </a:ext>
            </a:extLst>
          </p:cNvPr>
          <p:cNvSpPr/>
          <p:nvPr/>
        </p:nvSpPr>
        <p:spPr>
          <a:xfrm>
            <a:off x="7471279" y="5314620"/>
            <a:ext cx="4720719" cy="11233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‘GOOD WORK’ POTENTIAL?</a:t>
            </a:r>
            <a:br>
              <a:rPr lang="en-US" dirty="0">
                <a:solidFill>
                  <a:srgbClr val="FFFFFF"/>
                </a:solidFill>
                <a:latin typeface="League Gothic" pitchFamily="2" charset="77"/>
              </a:rPr>
            </a:br>
            <a:r>
              <a:rPr lang="en-US" sz="1400" dirty="0">
                <a:solidFill>
                  <a:schemeClr val="bg1"/>
                </a:solidFill>
                <a:latin typeface="Brandon Grotesque" panose="020B0503020203060202" pitchFamily="34" charset="77"/>
              </a:rPr>
              <a:t>Do we think we can be successful for the client? Can we do good work that we’re proud of and that will have an impact?</a:t>
            </a:r>
            <a:endParaRPr lang="en-US" dirty="0">
              <a:solidFill>
                <a:srgbClr val="FFFF00"/>
              </a:solidFill>
              <a:latin typeface="Brandon Grotesque" panose="020B0503020203060202" pitchFamily="34" charset="77"/>
            </a:endParaRPr>
          </a:p>
        </p:txBody>
      </p:sp>
      <p:cxnSp>
        <p:nvCxnSpPr>
          <p:cNvPr id="11" name="Straight Connector 10">
            <a:extLst>
              <a:ext uri="{FF2B5EF4-FFF2-40B4-BE49-F238E27FC236}">
                <a16:creationId xmlns:a16="http://schemas.microsoft.com/office/drawing/2014/main" id="{A8191C1A-CD92-2644-BCA4-49FA8B1201B0}"/>
              </a:ext>
            </a:extLst>
          </p:cNvPr>
          <p:cNvCxnSpPr>
            <a:cxnSpLocks/>
          </p:cNvCxnSpPr>
          <p:nvPr/>
        </p:nvCxnSpPr>
        <p:spPr>
          <a:xfrm>
            <a:off x="533400" y="3085043"/>
            <a:ext cx="606631" cy="0"/>
          </a:xfrm>
          <a:prstGeom prst="line">
            <a:avLst/>
          </a:prstGeom>
          <a:noFill/>
          <a:ln w="25400" cap="flat" cmpd="sng" algn="ctr">
            <a:solidFill>
              <a:srgbClr val="23B27F"/>
            </a:solidFill>
            <a:prstDash val="solid"/>
            <a:miter lim="800000"/>
          </a:ln>
          <a:effectLst/>
        </p:spPr>
      </p:cxnSp>
    </p:spTree>
    <p:extLst>
      <p:ext uri="{BB962C8B-B14F-4D97-AF65-F5344CB8AC3E}">
        <p14:creationId xmlns:p14="http://schemas.microsoft.com/office/powerpoint/2010/main" val="10566604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C3A788-5DF2-0C46-9227-720043292F2C}"/>
              </a:ext>
            </a:extLst>
          </p:cNvPr>
          <p:cNvSpPr>
            <a:spLocks noGrp="1"/>
          </p:cNvSpPr>
          <p:nvPr>
            <p:ph type="sldNum" sz="quarter" idx="12"/>
          </p:nvPr>
        </p:nvSpPr>
        <p:spPr/>
        <p:txBody>
          <a:bodyPr/>
          <a:lstStyle/>
          <a:p>
            <a:fld id="{B15A4BD5-B51F-9048-892F-7599ACE81F82}" type="slidenum">
              <a:rPr lang="en-US" smtClean="0"/>
              <a:pPr/>
              <a:t>52</a:t>
            </a:fld>
            <a:endParaRPr lang="en-US" dirty="0"/>
          </a:p>
        </p:txBody>
      </p:sp>
      <p:sp>
        <p:nvSpPr>
          <p:cNvPr id="3" name="Footer Placeholder 2">
            <a:extLst>
              <a:ext uri="{FF2B5EF4-FFF2-40B4-BE49-F238E27FC236}">
                <a16:creationId xmlns:a16="http://schemas.microsoft.com/office/drawing/2014/main" id="{E92B76FC-D37F-7D46-95E9-F4B792ABB867}"/>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510EF60D-C562-4942-965A-1BDF88C684D6}"/>
              </a:ext>
            </a:extLst>
          </p:cNvPr>
          <p:cNvSpPr>
            <a:spLocks noGrp="1"/>
          </p:cNvSpPr>
          <p:nvPr>
            <p:ph type="title"/>
          </p:nvPr>
        </p:nvSpPr>
        <p:spPr>
          <a:xfrm>
            <a:off x="533399" y="400848"/>
            <a:ext cx="4716517" cy="1131782"/>
          </a:xfrm>
        </p:spPr>
        <p:txBody>
          <a:bodyPr/>
          <a:lstStyle/>
          <a:p>
            <a:r>
              <a:rPr lang="en-US" dirty="0"/>
              <a:t>THINGS you should LOOK </a:t>
            </a:r>
            <a:br>
              <a:rPr lang="en-US" dirty="0"/>
            </a:br>
            <a:r>
              <a:rPr lang="en-US" dirty="0"/>
              <a:t>FOR IN AN AGENCY PARTNER</a:t>
            </a:r>
          </a:p>
        </p:txBody>
      </p:sp>
      <p:sp>
        <p:nvSpPr>
          <p:cNvPr id="5" name="Content Placeholder 4">
            <a:extLst>
              <a:ext uri="{FF2B5EF4-FFF2-40B4-BE49-F238E27FC236}">
                <a16:creationId xmlns:a16="http://schemas.microsoft.com/office/drawing/2014/main" id="{66A3AB3D-9911-3A44-8253-358A25AAEC2D}"/>
              </a:ext>
            </a:extLst>
          </p:cNvPr>
          <p:cNvSpPr>
            <a:spLocks noGrp="1"/>
          </p:cNvSpPr>
          <p:nvPr>
            <p:ph sz="quarter" idx="13"/>
          </p:nvPr>
        </p:nvSpPr>
        <p:spPr/>
        <p:txBody>
          <a:bodyPr/>
          <a:lstStyle/>
          <a:p>
            <a:r>
              <a:rPr lang="en-US" dirty="0"/>
              <a:t>The agency team assigned to your business should have a mix of industry expertise, craft expertise, program management, and business leadership.</a:t>
            </a:r>
          </a:p>
          <a:p>
            <a:r>
              <a:rPr lang="en-US" dirty="0"/>
              <a:t>A quality team will include individual talents who come together to give your business their best ideas and attention.</a:t>
            </a:r>
          </a:p>
        </p:txBody>
      </p:sp>
      <p:sp>
        <p:nvSpPr>
          <p:cNvPr id="6" name="Text Placeholder 5">
            <a:extLst>
              <a:ext uri="{FF2B5EF4-FFF2-40B4-BE49-F238E27FC236}">
                <a16:creationId xmlns:a16="http://schemas.microsoft.com/office/drawing/2014/main" id="{0AD1AB8A-43B1-2642-8533-9F4DED1D80AE}"/>
              </a:ext>
            </a:extLst>
          </p:cNvPr>
          <p:cNvSpPr>
            <a:spLocks noGrp="1"/>
          </p:cNvSpPr>
          <p:nvPr>
            <p:ph type="body" sz="quarter" idx="17"/>
          </p:nvPr>
        </p:nvSpPr>
        <p:spPr/>
        <p:txBody>
          <a:bodyPr/>
          <a:lstStyle/>
          <a:p>
            <a:r>
              <a:rPr lang="en-US" dirty="0"/>
              <a:t>TEAM </a:t>
            </a:r>
            <a:br>
              <a:rPr lang="en-US" dirty="0"/>
            </a:br>
            <a:r>
              <a:rPr lang="en-US" dirty="0"/>
              <a:t>MAKEUP</a:t>
            </a:r>
          </a:p>
        </p:txBody>
      </p:sp>
      <p:sp>
        <p:nvSpPr>
          <p:cNvPr id="7" name="Text Placeholder 6">
            <a:extLst>
              <a:ext uri="{FF2B5EF4-FFF2-40B4-BE49-F238E27FC236}">
                <a16:creationId xmlns:a16="http://schemas.microsoft.com/office/drawing/2014/main" id="{953D7907-9EDD-0142-9352-4A208100B33C}"/>
              </a:ext>
            </a:extLst>
          </p:cNvPr>
          <p:cNvSpPr>
            <a:spLocks noGrp="1"/>
          </p:cNvSpPr>
          <p:nvPr>
            <p:ph type="body" idx="1"/>
          </p:nvPr>
        </p:nvSpPr>
        <p:spPr>
          <a:xfrm>
            <a:off x="5690195" y="400848"/>
            <a:ext cx="5107794" cy="1010473"/>
          </a:xfrm>
        </p:spPr>
        <p:txBody>
          <a:bodyPr/>
          <a:lstStyle/>
          <a:p>
            <a:r>
              <a:rPr lang="en-US" dirty="0"/>
              <a:t>First, be ready. Then, be willing to commit. </a:t>
            </a:r>
            <a:r>
              <a:rPr lang="en-US" dirty="0">
                <a:hlinkClick r:id="rId2"/>
              </a:rPr>
              <a:t>Read more about what you need to know when hiring a marketing agency HERE. </a:t>
            </a:r>
            <a:endParaRPr lang="en-US" dirty="0"/>
          </a:p>
        </p:txBody>
      </p:sp>
      <p:sp>
        <p:nvSpPr>
          <p:cNvPr id="8" name="Content Placeholder 7">
            <a:extLst>
              <a:ext uri="{FF2B5EF4-FFF2-40B4-BE49-F238E27FC236}">
                <a16:creationId xmlns:a16="http://schemas.microsoft.com/office/drawing/2014/main" id="{00328E23-E58D-F941-997F-0FFC60F14BD6}"/>
              </a:ext>
            </a:extLst>
          </p:cNvPr>
          <p:cNvSpPr>
            <a:spLocks noGrp="1"/>
          </p:cNvSpPr>
          <p:nvPr>
            <p:ph sz="quarter" idx="18"/>
          </p:nvPr>
        </p:nvSpPr>
        <p:spPr/>
        <p:txBody>
          <a:bodyPr/>
          <a:lstStyle/>
          <a:p>
            <a:r>
              <a:rPr lang="en-US" dirty="0"/>
              <a:t>You should be working with an agency that, after the initial planning phase, is giving </a:t>
            </a:r>
            <a:r>
              <a:rPr lang="en-US" i="1" dirty="0"/>
              <a:t>you</a:t>
            </a:r>
            <a:r>
              <a:rPr lang="en-US" dirty="0"/>
              <a:t> the guidance. </a:t>
            </a:r>
          </a:p>
          <a:p>
            <a:r>
              <a:rPr lang="en-US" dirty="0"/>
              <a:t>There is a time requirement from you to ensure a good agency partnership, but it should be spent on strategy approval, not driving the program. </a:t>
            </a:r>
          </a:p>
        </p:txBody>
      </p:sp>
      <p:sp>
        <p:nvSpPr>
          <p:cNvPr id="9" name="Text Placeholder 8">
            <a:extLst>
              <a:ext uri="{FF2B5EF4-FFF2-40B4-BE49-F238E27FC236}">
                <a16:creationId xmlns:a16="http://schemas.microsoft.com/office/drawing/2014/main" id="{A592C821-1313-5645-B308-97FCEB7591E9}"/>
              </a:ext>
            </a:extLst>
          </p:cNvPr>
          <p:cNvSpPr>
            <a:spLocks noGrp="1"/>
          </p:cNvSpPr>
          <p:nvPr>
            <p:ph type="body" sz="quarter" idx="19"/>
          </p:nvPr>
        </p:nvSpPr>
        <p:spPr/>
        <p:txBody>
          <a:bodyPr/>
          <a:lstStyle/>
          <a:p>
            <a:r>
              <a:rPr lang="en-US" dirty="0"/>
              <a:t>Guidance </a:t>
            </a:r>
            <a:br>
              <a:rPr lang="en-US" dirty="0"/>
            </a:br>
            <a:r>
              <a:rPr lang="en-US" dirty="0"/>
              <a:t>balance</a:t>
            </a:r>
          </a:p>
        </p:txBody>
      </p:sp>
      <p:sp>
        <p:nvSpPr>
          <p:cNvPr id="10" name="Content Placeholder 9">
            <a:extLst>
              <a:ext uri="{FF2B5EF4-FFF2-40B4-BE49-F238E27FC236}">
                <a16:creationId xmlns:a16="http://schemas.microsoft.com/office/drawing/2014/main" id="{EE68FBAB-759B-AD49-9F5D-10EAE722CBD0}"/>
              </a:ext>
            </a:extLst>
          </p:cNvPr>
          <p:cNvSpPr>
            <a:spLocks noGrp="1"/>
          </p:cNvSpPr>
          <p:nvPr>
            <p:ph sz="quarter" idx="20"/>
          </p:nvPr>
        </p:nvSpPr>
        <p:spPr/>
        <p:txBody>
          <a:bodyPr/>
          <a:lstStyle/>
          <a:p>
            <a:r>
              <a:rPr lang="en-US" dirty="0"/>
              <a:t>It isn’t necessarily about what you measure (it is always going to depend on the program, goals, objectives), but how your agency measures. </a:t>
            </a:r>
          </a:p>
          <a:p>
            <a:r>
              <a:rPr lang="en-US" dirty="0"/>
              <a:t>Your agency partner should have a process, not a one-size-fits-all template, and they should guide you on what KPIs you should track. </a:t>
            </a:r>
          </a:p>
        </p:txBody>
      </p:sp>
      <p:sp>
        <p:nvSpPr>
          <p:cNvPr id="11" name="Text Placeholder 10">
            <a:extLst>
              <a:ext uri="{FF2B5EF4-FFF2-40B4-BE49-F238E27FC236}">
                <a16:creationId xmlns:a16="http://schemas.microsoft.com/office/drawing/2014/main" id="{1EA36B96-5C07-B445-8F40-68548205A6C7}"/>
              </a:ext>
            </a:extLst>
          </p:cNvPr>
          <p:cNvSpPr>
            <a:spLocks noGrp="1"/>
          </p:cNvSpPr>
          <p:nvPr>
            <p:ph type="body" sz="quarter" idx="21"/>
          </p:nvPr>
        </p:nvSpPr>
        <p:spPr/>
        <p:txBody>
          <a:bodyPr/>
          <a:lstStyle/>
          <a:p>
            <a:r>
              <a:rPr lang="en-US" dirty="0"/>
              <a:t>Measurement</a:t>
            </a:r>
            <a:br>
              <a:rPr lang="en-US" dirty="0"/>
            </a:br>
            <a:r>
              <a:rPr lang="en-US" dirty="0"/>
              <a:t>capabilities</a:t>
            </a:r>
          </a:p>
        </p:txBody>
      </p:sp>
      <p:sp>
        <p:nvSpPr>
          <p:cNvPr id="12" name="Content Placeholder 11">
            <a:extLst>
              <a:ext uri="{FF2B5EF4-FFF2-40B4-BE49-F238E27FC236}">
                <a16:creationId xmlns:a16="http://schemas.microsoft.com/office/drawing/2014/main" id="{57566017-7601-C548-BE5A-2C43F2A34B36}"/>
              </a:ext>
            </a:extLst>
          </p:cNvPr>
          <p:cNvSpPr>
            <a:spLocks noGrp="1"/>
          </p:cNvSpPr>
          <p:nvPr>
            <p:ph sz="quarter" idx="22"/>
          </p:nvPr>
        </p:nvSpPr>
        <p:spPr/>
        <p:txBody>
          <a:bodyPr/>
          <a:lstStyle/>
          <a:p>
            <a:r>
              <a:rPr lang="en-US" dirty="0"/>
              <a:t>You hire an agency to take advantage of their expertise and the agency should not shy away from giving it.   </a:t>
            </a:r>
          </a:p>
          <a:p>
            <a:r>
              <a:rPr lang="en-US" dirty="0"/>
              <a:t>Your agency shouldn’t be “yes men,” but true partners that know your company goals, your strategy and speak up when the two don’t match. </a:t>
            </a:r>
          </a:p>
        </p:txBody>
      </p:sp>
      <p:sp>
        <p:nvSpPr>
          <p:cNvPr id="13" name="Text Placeholder 12">
            <a:extLst>
              <a:ext uri="{FF2B5EF4-FFF2-40B4-BE49-F238E27FC236}">
                <a16:creationId xmlns:a16="http://schemas.microsoft.com/office/drawing/2014/main" id="{1E75AB7E-61BB-4F4A-8A34-83FC9777A89A}"/>
              </a:ext>
            </a:extLst>
          </p:cNvPr>
          <p:cNvSpPr>
            <a:spLocks noGrp="1"/>
          </p:cNvSpPr>
          <p:nvPr>
            <p:ph type="body" sz="quarter" idx="23"/>
          </p:nvPr>
        </p:nvSpPr>
        <p:spPr/>
        <p:txBody>
          <a:bodyPr/>
          <a:lstStyle/>
          <a:p>
            <a:r>
              <a:rPr lang="en-US" dirty="0"/>
              <a:t>Opinionated </a:t>
            </a:r>
            <a:br>
              <a:rPr lang="en-US" dirty="0"/>
            </a:br>
            <a:r>
              <a:rPr lang="en-US" dirty="0"/>
              <a:t>Listeners</a:t>
            </a:r>
          </a:p>
          <a:p>
            <a:endParaRPr lang="en-US" dirty="0">
              <a:highlight>
                <a:srgbClr val="FFFF00"/>
              </a:highlight>
            </a:endParaRPr>
          </a:p>
        </p:txBody>
      </p:sp>
    </p:spTree>
    <p:extLst>
      <p:ext uri="{BB962C8B-B14F-4D97-AF65-F5344CB8AC3E}">
        <p14:creationId xmlns:p14="http://schemas.microsoft.com/office/powerpoint/2010/main" val="19922683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533601-1844-C04D-8E24-B8561931AD72}"/>
              </a:ext>
            </a:extLst>
          </p:cNvPr>
          <p:cNvSpPr>
            <a:spLocks noGrp="1"/>
          </p:cNvSpPr>
          <p:nvPr>
            <p:ph type="body" idx="1"/>
          </p:nvPr>
        </p:nvSpPr>
        <p:spPr/>
        <p:txBody>
          <a:bodyPr/>
          <a:lstStyle/>
          <a:p>
            <a:r>
              <a:rPr lang="en-US" dirty="0"/>
              <a:t>Relevant experience</a:t>
            </a:r>
          </a:p>
        </p:txBody>
      </p:sp>
    </p:spTree>
    <p:extLst>
      <p:ext uri="{BB962C8B-B14F-4D97-AF65-F5344CB8AC3E}">
        <p14:creationId xmlns:p14="http://schemas.microsoft.com/office/powerpoint/2010/main" val="9836454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6CE550-06FF-9242-9308-BE09FE4D5785}"/>
              </a:ext>
            </a:extLst>
          </p:cNvPr>
          <p:cNvSpPr>
            <a:spLocks noGrp="1"/>
          </p:cNvSpPr>
          <p:nvPr>
            <p:ph type="sldNum" sz="quarter" idx="12"/>
          </p:nvPr>
        </p:nvSpPr>
        <p:spPr/>
        <p:txBody>
          <a:bodyPr/>
          <a:lstStyle/>
          <a:p>
            <a:fld id="{B15A4BD5-B51F-9048-892F-7599ACE81F82}" type="slidenum">
              <a:rPr lang="en-US" smtClean="0"/>
              <a:pPr/>
              <a:t>54</a:t>
            </a:fld>
            <a:endParaRPr lang="en-US"/>
          </a:p>
        </p:txBody>
      </p:sp>
      <p:sp>
        <p:nvSpPr>
          <p:cNvPr id="3" name="Footer Placeholder 2">
            <a:extLst>
              <a:ext uri="{FF2B5EF4-FFF2-40B4-BE49-F238E27FC236}">
                <a16:creationId xmlns:a16="http://schemas.microsoft.com/office/drawing/2014/main" id="{39A70A7E-A97E-BD4A-9B6C-5934982A9989}"/>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573E1CA1-96EF-6842-A548-A676CCE4CE7E}"/>
              </a:ext>
            </a:extLst>
          </p:cNvPr>
          <p:cNvSpPr>
            <a:spLocks noGrp="1"/>
          </p:cNvSpPr>
          <p:nvPr>
            <p:ph type="title"/>
          </p:nvPr>
        </p:nvSpPr>
        <p:spPr/>
        <p:txBody>
          <a:bodyPr/>
          <a:lstStyle/>
          <a:p>
            <a:r>
              <a:rPr lang="en-US" dirty="0"/>
              <a:t>Case</a:t>
            </a:r>
            <a:br>
              <a:rPr lang="en-US" dirty="0"/>
            </a:br>
            <a:r>
              <a:rPr lang="en-US" dirty="0"/>
              <a:t>Studies</a:t>
            </a:r>
          </a:p>
        </p:txBody>
      </p:sp>
      <p:sp>
        <p:nvSpPr>
          <p:cNvPr id="5" name="Content Placeholder 4">
            <a:extLst>
              <a:ext uri="{FF2B5EF4-FFF2-40B4-BE49-F238E27FC236}">
                <a16:creationId xmlns:a16="http://schemas.microsoft.com/office/drawing/2014/main" id="{91F02F3F-7226-384E-BDB3-3BD69E6B1698}"/>
              </a:ext>
            </a:extLst>
          </p:cNvPr>
          <p:cNvSpPr>
            <a:spLocks noGrp="1"/>
          </p:cNvSpPr>
          <p:nvPr>
            <p:ph sz="half" idx="1"/>
          </p:nvPr>
        </p:nvSpPr>
        <p:spPr/>
        <p:txBody>
          <a:bodyPr/>
          <a:lstStyle/>
          <a:p>
            <a:r>
              <a:rPr lang="en-US" sz="2000" dirty="0"/>
              <a:t>Case study slides are available on Box here:</a:t>
            </a:r>
          </a:p>
          <a:p>
            <a:r>
              <a:rPr lang="en-US" sz="2000" dirty="0">
                <a:hlinkClick r:id="rId2"/>
              </a:rPr>
              <a:t>https://ink-co.box.com/s/8e04vivupbckdonws26hadrvpsywt997</a:t>
            </a:r>
            <a:endParaRPr lang="en-US" sz="2000" dirty="0"/>
          </a:p>
        </p:txBody>
      </p:sp>
      <p:sp>
        <p:nvSpPr>
          <p:cNvPr id="7" name="Rectangle 6">
            <a:extLst>
              <a:ext uri="{FF2B5EF4-FFF2-40B4-BE49-F238E27FC236}">
                <a16:creationId xmlns:a16="http://schemas.microsoft.com/office/drawing/2014/main" id="{94E2CB57-E724-EE4B-A005-1D66D74E03A5}"/>
              </a:ext>
            </a:extLst>
          </p:cNvPr>
          <p:cNvSpPr/>
          <p:nvPr/>
        </p:nvSpPr>
        <p:spPr>
          <a:xfrm>
            <a:off x="2510801" y="3037939"/>
            <a:ext cx="7089913" cy="20275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NOTE – do </a:t>
            </a:r>
            <a:r>
              <a:rPr lang="en-US" u="sng" dirty="0"/>
              <a:t>not</a:t>
            </a:r>
            <a:r>
              <a:rPr lang="en-US" dirty="0"/>
              <a:t> include this slide in your deck. Please follow the link above and pull in case studies relevant to your opp.</a:t>
            </a:r>
          </a:p>
        </p:txBody>
      </p:sp>
    </p:spTree>
    <p:extLst>
      <p:ext uri="{BB962C8B-B14F-4D97-AF65-F5344CB8AC3E}">
        <p14:creationId xmlns:p14="http://schemas.microsoft.com/office/powerpoint/2010/main" val="28149359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0B116F-B4B3-5345-A3BA-BA5A91A71AF8}"/>
              </a:ext>
            </a:extLst>
          </p:cNvPr>
          <p:cNvSpPr>
            <a:spLocks noGrp="1"/>
          </p:cNvSpPr>
          <p:nvPr>
            <p:ph type="body" idx="1"/>
          </p:nvPr>
        </p:nvSpPr>
        <p:spPr/>
        <p:txBody>
          <a:bodyPr/>
          <a:lstStyle/>
          <a:p>
            <a:r>
              <a:rPr lang="en-US" dirty="0"/>
              <a:t>Thank you</a:t>
            </a:r>
          </a:p>
        </p:txBody>
      </p:sp>
    </p:spTree>
    <p:extLst>
      <p:ext uri="{BB962C8B-B14F-4D97-AF65-F5344CB8AC3E}">
        <p14:creationId xmlns:p14="http://schemas.microsoft.com/office/powerpoint/2010/main" val="28810801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02032B-011D-3C42-8205-C344392C1D7D}"/>
              </a:ext>
            </a:extLst>
          </p:cNvPr>
          <p:cNvSpPr>
            <a:spLocks noGrp="1"/>
          </p:cNvSpPr>
          <p:nvPr>
            <p:ph type="body" idx="1"/>
          </p:nvPr>
        </p:nvSpPr>
        <p:spPr>
          <a:xfrm>
            <a:off x="2256312" y="2884486"/>
            <a:ext cx="7410201" cy="1326704"/>
          </a:xfrm>
        </p:spPr>
        <p:txBody>
          <a:bodyPr/>
          <a:lstStyle/>
          <a:p>
            <a:r>
              <a:rPr lang="en-US" dirty="0"/>
              <a:t>More information and insights at </a:t>
            </a:r>
            <a:r>
              <a:rPr lang="en-US" dirty="0">
                <a:solidFill>
                  <a:srgbClr val="30A674"/>
                </a:solidFill>
                <a:hlinkClick r:id="rId3"/>
              </a:rPr>
              <a:t>www.ink-co.com</a:t>
            </a:r>
            <a:endParaRPr lang="en-US" dirty="0">
              <a:solidFill>
                <a:srgbClr val="30A674"/>
              </a:solidFill>
            </a:endParaRPr>
          </a:p>
        </p:txBody>
      </p:sp>
    </p:spTree>
    <p:extLst>
      <p:ext uri="{BB962C8B-B14F-4D97-AF65-F5344CB8AC3E}">
        <p14:creationId xmlns:p14="http://schemas.microsoft.com/office/powerpoint/2010/main" val="28640872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ACB3CD-EFD7-D14E-A082-20A3EE5D85D4}"/>
              </a:ext>
            </a:extLst>
          </p:cNvPr>
          <p:cNvSpPr/>
          <p:nvPr/>
        </p:nvSpPr>
        <p:spPr>
          <a:xfrm>
            <a:off x="834572" y="705757"/>
            <a:ext cx="10522856" cy="5446486"/>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League Gothic" pitchFamily="2" charset="77"/>
              </a:rPr>
              <a:t>SIMPLIFIED IN-PERSON SLIDES</a:t>
            </a:r>
          </a:p>
        </p:txBody>
      </p:sp>
    </p:spTree>
    <p:extLst>
      <p:ext uri="{BB962C8B-B14F-4D97-AF65-F5344CB8AC3E}">
        <p14:creationId xmlns:p14="http://schemas.microsoft.com/office/powerpoint/2010/main" val="9493426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8D0D4BD-2D3A-AF42-975F-09345920140B}"/>
              </a:ext>
            </a:extLst>
          </p:cNvPr>
          <p:cNvSpPr>
            <a:spLocks noGrp="1"/>
          </p:cNvSpPr>
          <p:nvPr>
            <p:ph type="body" sz="quarter" idx="10"/>
          </p:nvPr>
        </p:nvSpPr>
        <p:spPr>
          <a:xfrm>
            <a:off x="533400" y="3050198"/>
            <a:ext cx="5340350" cy="1981571"/>
          </a:xfrm>
        </p:spPr>
        <p:txBody>
          <a:bodyPr/>
          <a:lstStyle/>
          <a:p>
            <a:pPr marL="285750" indent="-285750">
              <a:buFont typeface="Arial" panose="020B0604020202020204" pitchFamily="34" charset="0"/>
              <a:buChar char="•"/>
            </a:pPr>
            <a:r>
              <a:rPr lang="en-US" sz="1600" dirty="0"/>
              <a:t>16+ years in business</a:t>
            </a:r>
          </a:p>
          <a:p>
            <a:pPr marL="285750" indent="-285750">
              <a:buFont typeface="Arial" panose="020B0604020202020204" pitchFamily="34" charset="0"/>
              <a:buChar char="•"/>
            </a:pPr>
            <a:r>
              <a:rPr lang="en-US" sz="1600" dirty="0"/>
              <a:t>Full-service marketing communications firm: strategy, PR, content, digital, creative, analytics, and research</a:t>
            </a:r>
          </a:p>
          <a:p>
            <a:pPr marL="285750" indent="-285750">
              <a:buFont typeface="Arial" panose="020B0604020202020204" pitchFamily="34" charset="0"/>
              <a:buChar char="•"/>
            </a:pPr>
            <a:r>
              <a:rPr lang="en-US" sz="1600" dirty="0"/>
              <a:t>39-member staff across Austin, Denver, and New York</a:t>
            </a:r>
          </a:p>
        </p:txBody>
      </p:sp>
      <p:sp>
        <p:nvSpPr>
          <p:cNvPr id="4" name="Title 3">
            <a:extLst>
              <a:ext uri="{FF2B5EF4-FFF2-40B4-BE49-F238E27FC236}">
                <a16:creationId xmlns:a16="http://schemas.microsoft.com/office/drawing/2014/main" id="{D105C3A6-1368-3A4E-B47D-CFB124EEC9BF}"/>
              </a:ext>
            </a:extLst>
          </p:cNvPr>
          <p:cNvSpPr>
            <a:spLocks noGrp="1"/>
          </p:cNvSpPr>
          <p:nvPr>
            <p:ph type="title"/>
          </p:nvPr>
        </p:nvSpPr>
        <p:spPr/>
        <p:txBody>
          <a:bodyPr/>
          <a:lstStyle/>
          <a:p>
            <a:r>
              <a:rPr lang="en-US" dirty="0"/>
              <a:t>We’re INK.</a:t>
            </a:r>
          </a:p>
        </p:txBody>
      </p:sp>
      <p:cxnSp>
        <p:nvCxnSpPr>
          <p:cNvPr id="22" name="Straight Connector 21">
            <a:extLst>
              <a:ext uri="{FF2B5EF4-FFF2-40B4-BE49-F238E27FC236}">
                <a16:creationId xmlns:a16="http://schemas.microsoft.com/office/drawing/2014/main" id="{FD4107A0-7159-BF44-97E6-052A011013D6}"/>
              </a:ext>
            </a:extLst>
          </p:cNvPr>
          <p:cNvCxnSpPr>
            <a:cxnSpLocks/>
          </p:cNvCxnSpPr>
          <p:nvPr/>
        </p:nvCxnSpPr>
        <p:spPr>
          <a:xfrm>
            <a:off x="533400" y="2742283"/>
            <a:ext cx="606631" cy="0"/>
          </a:xfrm>
          <a:prstGeom prst="line">
            <a:avLst/>
          </a:prstGeom>
          <a:noFill/>
          <a:ln w="25400" cap="flat" cmpd="sng" algn="ctr">
            <a:solidFill>
              <a:srgbClr val="23B27F"/>
            </a:solidFill>
            <a:prstDash val="solid"/>
            <a:miter lim="800000"/>
          </a:ln>
          <a:effectLst/>
        </p:spPr>
      </p:cxnSp>
      <p:sp>
        <p:nvSpPr>
          <p:cNvPr id="23" name="Rectangle 22">
            <a:extLst>
              <a:ext uri="{FF2B5EF4-FFF2-40B4-BE49-F238E27FC236}">
                <a16:creationId xmlns:a16="http://schemas.microsoft.com/office/drawing/2014/main" id="{D336B3D0-13CE-A34A-AE3F-CF00AD8D55F4}"/>
              </a:ext>
            </a:extLst>
          </p:cNvPr>
          <p:cNvSpPr/>
          <p:nvPr/>
        </p:nvSpPr>
        <p:spPr>
          <a:xfrm>
            <a:off x="7576457" y="1589824"/>
            <a:ext cx="4615543" cy="81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ENERGY</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Authentic love for the job. Go the extra mile </a:t>
            </a:r>
          </a:p>
          <a:p>
            <a:pPr lvl="0">
              <a:defRPr/>
            </a:pPr>
            <a:r>
              <a:rPr lang="en-US" sz="1400" dirty="0">
                <a:solidFill>
                  <a:srgbClr val="FFFFFF"/>
                </a:solidFill>
                <a:latin typeface="Brandon Grotesque" panose="020B0503020203060202" pitchFamily="34" charset="77"/>
              </a:rPr>
              <a:t>for our clients, colleagues, and craft.</a:t>
            </a:r>
            <a:endParaRPr lang="en-US" dirty="0">
              <a:solidFill>
                <a:srgbClr val="FFFFFF"/>
              </a:solidFill>
              <a:latin typeface="Brandon Grotesque" panose="020B0503020203060202" pitchFamily="34" charset="77"/>
            </a:endParaRPr>
          </a:p>
        </p:txBody>
      </p:sp>
      <p:sp>
        <p:nvSpPr>
          <p:cNvPr id="27" name="Rectangle 26">
            <a:extLst>
              <a:ext uri="{FF2B5EF4-FFF2-40B4-BE49-F238E27FC236}">
                <a16:creationId xmlns:a16="http://schemas.microsoft.com/office/drawing/2014/main" id="{91ECFE01-ADB5-F044-9AE1-CE6A142E7AE6}"/>
              </a:ext>
            </a:extLst>
          </p:cNvPr>
          <p:cNvSpPr/>
          <p:nvPr/>
        </p:nvSpPr>
        <p:spPr>
          <a:xfrm>
            <a:off x="7576457" y="256664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defRPr/>
            </a:pPr>
            <a:r>
              <a:rPr lang="en-US" sz="2000" dirty="0">
                <a:solidFill>
                  <a:srgbClr val="FFFFFF"/>
                </a:solidFill>
                <a:latin typeface="League Gothic" pitchFamily="2" charset="77"/>
              </a:rPr>
              <a:t>ENLIGHTENMENT</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Apply knowledge as strategic counsel. Be there before. </a:t>
            </a:r>
            <a:endParaRPr lang="en-US" dirty="0">
              <a:solidFill>
                <a:srgbClr val="FFFFFF"/>
              </a:solidFill>
              <a:latin typeface="Brandon Grotesque" panose="020B0503020203060202" pitchFamily="34" charset="77"/>
            </a:endParaRPr>
          </a:p>
        </p:txBody>
      </p:sp>
      <p:sp>
        <p:nvSpPr>
          <p:cNvPr id="28" name="Rectangle 27">
            <a:extLst>
              <a:ext uri="{FF2B5EF4-FFF2-40B4-BE49-F238E27FC236}">
                <a16:creationId xmlns:a16="http://schemas.microsoft.com/office/drawing/2014/main" id="{076F2817-B5D4-8E47-A9FE-98B9649A693A}"/>
              </a:ext>
            </a:extLst>
          </p:cNvPr>
          <p:cNvSpPr/>
          <p:nvPr/>
        </p:nvSpPr>
        <p:spPr>
          <a:xfrm>
            <a:off x="7576457" y="346147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EFFICIENCY</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Maximize value for our clients. There’s always a better way.</a:t>
            </a:r>
            <a:endParaRPr lang="en-US" dirty="0">
              <a:solidFill>
                <a:srgbClr val="FFFFFF"/>
              </a:solidFill>
              <a:latin typeface="Brandon Grotesque" panose="020B0503020203060202" pitchFamily="34" charset="77"/>
            </a:endParaRPr>
          </a:p>
        </p:txBody>
      </p:sp>
      <p:sp>
        <p:nvSpPr>
          <p:cNvPr id="29" name="Rectangle 28">
            <a:extLst>
              <a:ext uri="{FF2B5EF4-FFF2-40B4-BE49-F238E27FC236}">
                <a16:creationId xmlns:a16="http://schemas.microsoft.com/office/drawing/2014/main" id="{5054B8A7-929A-3E44-8A4F-97C07AA40ABA}"/>
              </a:ext>
            </a:extLst>
          </p:cNvPr>
          <p:cNvSpPr/>
          <p:nvPr/>
        </p:nvSpPr>
        <p:spPr>
          <a:xfrm>
            <a:off x="7576457" y="435630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EFFECTIVENESS</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Results that matter. Period.</a:t>
            </a:r>
            <a:endParaRPr lang="en-US" dirty="0">
              <a:solidFill>
                <a:srgbClr val="FFFFFF"/>
              </a:solidFill>
              <a:latin typeface="Brandon Grotesque" panose="020B0503020203060202" pitchFamily="34" charset="77"/>
            </a:endParaRPr>
          </a:p>
        </p:txBody>
      </p:sp>
      <p:sp>
        <p:nvSpPr>
          <p:cNvPr id="30" name="Rectangle 29">
            <a:extLst>
              <a:ext uri="{FF2B5EF4-FFF2-40B4-BE49-F238E27FC236}">
                <a16:creationId xmlns:a16="http://schemas.microsoft.com/office/drawing/2014/main" id="{A5A1EAB3-0CF5-3D45-82D6-EF45E2758885}"/>
              </a:ext>
            </a:extLst>
          </p:cNvPr>
          <p:cNvSpPr/>
          <p:nvPr/>
        </p:nvSpPr>
        <p:spPr>
          <a:xfrm>
            <a:off x="7576457" y="525113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EVOLVING</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Always learning and applying new knowledge.</a:t>
            </a:r>
            <a:endParaRPr lang="en-US" dirty="0">
              <a:solidFill>
                <a:srgbClr val="FFFFFF"/>
              </a:solidFill>
              <a:latin typeface="Brandon Grotesque" panose="020B0503020203060202" pitchFamily="34" charset="77"/>
            </a:endParaRPr>
          </a:p>
        </p:txBody>
      </p:sp>
      <p:sp>
        <p:nvSpPr>
          <p:cNvPr id="31" name="Rectangle 30">
            <a:extLst>
              <a:ext uri="{FF2B5EF4-FFF2-40B4-BE49-F238E27FC236}">
                <a16:creationId xmlns:a16="http://schemas.microsoft.com/office/drawing/2014/main" id="{B35F83C7-2C40-EF49-934E-6D63D0B7F22A}"/>
              </a:ext>
            </a:extLst>
          </p:cNvPr>
          <p:cNvSpPr/>
          <p:nvPr/>
        </p:nvSpPr>
        <p:spPr>
          <a:xfrm>
            <a:off x="7576457" y="875256"/>
            <a:ext cx="4615543" cy="5513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800" dirty="0">
                <a:solidFill>
                  <a:srgbClr val="FFFFFF"/>
                </a:solidFill>
                <a:latin typeface="League Gothic" pitchFamily="2" charset="77"/>
              </a:rPr>
              <a:t>OUR VALUES</a:t>
            </a:r>
            <a:endParaRPr lang="en-US" sz="2800" dirty="0">
              <a:solidFill>
                <a:srgbClr val="FFFFFF"/>
              </a:solidFill>
              <a:latin typeface="Brandon Grotesque" panose="020B0503020203060202" pitchFamily="34" charset="77"/>
            </a:endParaRPr>
          </a:p>
        </p:txBody>
      </p:sp>
    </p:spTree>
    <p:extLst>
      <p:ext uri="{BB962C8B-B14F-4D97-AF65-F5344CB8AC3E}">
        <p14:creationId xmlns:p14="http://schemas.microsoft.com/office/powerpoint/2010/main" val="26440074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C362B1-4687-2646-8FAE-5BB1EC4222BE}"/>
              </a:ext>
            </a:extLst>
          </p:cNvPr>
          <p:cNvSpPr>
            <a:spLocks noGrp="1"/>
          </p:cNvSpPr>
          <p:nvPr>
            <p:ph type="title"/>
          </p:nvPr>
        </p:nvSpPr>
        <p:spPr/>
        <p:txBody>
          <a:bodyPr/>
          <a:lstStyle/>
          <a:p>
            <a:r>
              <a:rPr lang="en-US" dirty="0"/>
              <a:t>Transform your b2b marketing</a:t>
            </a:r>
            <a:br>
              <a:rPr lang="en-US" dirty="0"/>
            </a:br>
            <a:r>
              <a:rPr lang="en-US" dirty="0"/>
              <a:t>with a human-to-human mindset.</a:t>
            </a:r>
          </a:p>
        </p:txBody>
      </p:sp>
      <p:sp>
        <p:nvSpPr>
          <p:cNvPr id="5" name="Content Placeholder 4">
            <a:extLst>
              <a:ext uri="{FF2B5EF4-FFF2-40B4-BE49-F238E27FC236}">
                <a16:creationId xmlns:a16="http://schemas.microsoft.com/office/drawing/2014/main" id="{F5870566-1D6F-374A-BF91-BD0995E7EDA7}"/>
              </a:ext>
            </a:extLst>
          </p:cNvPr>
          <p:cNvSpPr>
            <a:spLocks noGrp="1"/>
          </p:cNvSpPr>
          <p:nvPr>
            <p:ph idx="11"/>
          </p:nvPr>
        </p:nvSpPr>
        <p:spPr/>
        <p:txBody>
          <a:bodyPr/>
          <a:lstStyle/>
          <a:p>
            <a:r>
              <a:rPr lang="en-US" dirty="0"/>
              <a:t>Our approach</a:t>
            </a:r>
          </a:p>
        </p:txBody>
      </p:sp>
      <p:cxnSp>
        <p:nvCxnSpPr>
          <p:cNvPr id="7" name="Straight Connector 6">
            <a:extLst>
              <a:ext uri="{FF2B5EF4-FFF2-40B4-BE49-F238E27FC236}">
                <a16:creationId xmlns:a16="http://schemas.microsoft.com/office/drawing/2014/main" id="{186C78A6-1666-8444-A9D8-192A8A0C60B6}"/>
              </a:ext>
            </a:extLst>
          </p:cNvPr>
          <p:cNvCxnSpPr>
            <a:cxnSpLocks/>
          </p:cNvCxnSpPr>
          <p:nvPr/>
        </p:nvCxnSpPr>
        <p:spPr>
          <a:xfrm>
            <a:off x="533400" y="2761525"/>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334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FD652F7-55EB-F74A-9929-B29DFDA494A2}"/>
              </a:ext>
            </a:extLst>
          </p:cNvPr>
          <p:cNvSpPr/>
          <p:nvPr/>
        </p:nvSpPr>
        <p:spPr>
          <a:xfrm>
            <a:off x="346841" y="1214651"/>
            <a:ext cx="1608083" cy="456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46B676A-8FA5-9C42-A276-4EEDA9E644E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5A4BD5-B51F-9048-892F-7599ACE81F82}" type="slidenum">
              <a:rPr kumimoji="0" lang="en-US" sz="1000" b="0" i="0" u="none" strike="noStrike" kern="1200" cap="none" spc="0" normalizeH="0" baseline="0" noProof="0" smtClean="0">
                <a:ln>
                  <a:noFill/>
                </a:ln>
                <a:solidFill>
                  <a:srgbClr val="2F2F2E"/>
                </a:solidFill>
                <a:effectLst/>
                <a:uLnTx/>
                <a:uFillTx/>
                <a:latin typeface="Brandon Grotesque" charset="0"/>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000" b="0" i="0" u="none" strike="noStrike" kern="1200" cap="none" spc="0" normalizeH="0" baseline="0" noProof="0">
              <a:ln>
                <a:noFill/>
              </a:ln>
              <a:solidFill>
                <a:srgbClr val="2F2F2E"/>
              </a:solidFill>
              <a:effectLst/>
              <a:uLnTx/>
              <a:uFillTx/>
              <a:latin typeface="Brandon Grotesque" charset="0"/>
            </a:endParaRPr>
          </a:p>
        </p:txBody>
      </p:sp>
      <p:sp>
        <p:nvSpPr>
          <p:cNvPr id="5" name="Footer Placeholder 4">
            <a:extLst>
              <a:ext uri="{FF2B5EF4-FFF2-40B4-BE49-F238E27FC236}">
                <a16:creationId xmlns:a16="http://schemas.microsoft.com/office/drawing/2014/main" id="{43B37364-A887-C447-A0B3-2A64E8CF47DE}"/>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F2F2E"/>
                </a:solidFill>
                <a:effectLst/>
                <a:uLnTx/>
                <a:uFillTx/>
                <a:latin typeface="Brandon Grotesque" charset="0"/>
              </a:rPr>
              <a:t>INK-CO.COM  |</a:t>
            </a:r>
          </a:p>
        </p:txBody>
      </p:sp>
      <p:sp>
        <p:nvSpPr>
          <p:cNvPr id="2" name="Title 1">
            <a:extLst>
              <a:ext uri="{FF2B5EF4-FFF2-40B4-BE49-F238E27FC236}">
                <a16:creationId xmlns:a16="http://schemas.microsoft.com/office/drawing/2014/main" id="{C62A7F60-A5E4-E74D-9CC7-8FDA0CA328BB}"/>
              </a:ext>
            </a:extLst>
          </p:cNvPr>
          <p:cNvSpPr>
            <a:spLocks noGrp="1"/>
          </p:cNvSpPr>
          <p:nvPr>
            <p:ph type="title"/>
          </p:nvPr>
        </p:nvSpPr>
        <p:spPr>
          <a:xfrm>
            <a:off x="518617" y="365126"/>
            <a:ext cx="11191164" cy="849525"/>
          </a:xfrm>
        </p:spPr>
        <p:txBody>
          <a:bodyPr anchor="ctr"/>
          <a:lstStyle/>
          <a:p>
            <a:r>
              <a:rPr lang="en-US" sz="4400" dirty="0"/>
              <a:t>Meet OUR</a:t>
            </a:r>
            <a:br>
              <a:rPr lang="en-US" sz="4400" dirty="0"/>
            </a:br>
            <a:r>
              <a:rPr lang="en-US" sz="4400" dirty="0"/>
              <a:t>leadership</a:t>
            </a:r>
          </a:p>
        </p:txBody>
      </p:sp>
      <p:sp>
        <p:nvSpPr>
          <p:cNvPr id="8" name="TextBox 7">
            <a:extLst>
              <a:ext uri="{FF2B5EF4-FFF2-40B4-BE49-F238E27FC236}">
                <a16:creationId xmlns:a16="http://schemas.microsoft.com/office/drawing/2014/main" id="{4809CAA6-1708-3043-83ED-A7E16E6B3ADC}"/>
              </a:ext>
            </a:extLst>
          </p:cNvPr>
          <p:cNvSpPr txBox="1"/>
          <p:nvPr/>
        </p:nvSpPr>
        <p:spPr>
          <a:xfrm>
            <a:off x="5196114" y="7561943"/>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F2F2E"/>
              </a:solidFill>
              <a:effectLst/>
              <a:uLnTx/>
              <a:uFillTx/>
              <a:latin typeface="Calibri" panose="020F0502020204030204"/>
              <a:ea typeface="+mn-ea"/>
              <a:cs typeface="+mn-cs"/>
            </a:endParaRPr>
          </a:p>
        </p:txBody>
      </p:sp>
      <p:grpSp>
        <p:nvGrpSpPr>
          <p:cNvPr id="26" name="Group 25">
            <a:extLst>
              <a:ext uri="{FF2B5EF4-FFF2-40B4-BE49-F238E27FC236}">
                <a16:creationId xmlns:a16="http://schemas.microsoft.com/office/drawing/2014/main" id="{00628270-D837-F443-95C2-39309F60163E}"/>
              </a:ext>
            </a:extLst>
          </p:cNvPr>
          <p:cNvGrpSpPr/>
          <p:nvPr/>
        </p:nvGrpSpPr>
        <p:grpSpPr>
          <a:xfrm>
            <a:off x="8036778" y="1415255"/>
            <a:ext cx="2567887" cy="4581011"/>
            <a:chOff x="8446045" y="1415255"/>
            <a:chExt cx="2567887" cy="4581011"/>
          </a:xfrm>
        </p:grpSpPr>
        <p:sp>
          <p:nvSpPr>
            <p:cNvPr id="31" name="Title 2">
              <a:extLst>
                <a:ext uri="{FF2B5EF4-FFF2-40B4-BE49-F238E27FC236}">
                  <a16:creationId xmlns:a16="http://schemas.microsoft.com/office/drawing/2014/main" id="{AD47E312-2A6D-844C-A70A-6D29362C894D}"/>
                </a:ext>
              </a:extLst>
            </p:cNvPr>
            <p:cNvSpPr txBox="1">
              <a:spLocks/>
            </p:cNvSpPr>
            <p:nvPr/>
          </p:nvSpPr>
          <p:spPr>
            <a:xfrm>
              <a:off x="8459050" y="4853313"/>
              <a:ext cx="2554882"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757575"/>
                  </a:solidFill>
                  <a:effectLst/>
                  <a:uLnTx/>
                  <a:uFillTx/>
                  <a:latin typeface="Brandon Grotesque" panose="020B0503020203060202" pitchFamily="34" charset="77"/>
                </a:rPr>
                <a:t>SVP + Partner</a:t>
              </a:r>
              <a:b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rPr>
              </a:br>
              <a:b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rPr>
              </a:br>
              <a:r>
                <a:rPr lang="en-US" sz="1200" cap="none" dirty="0">
                  <a:solidFill>
                    <a:srgbClr val="2F2F2E"/>
                  </a:solidFill>
                  <a:latin typeface="Brandon Grotesque" panose="020B0503020203060202" pitchFamily="34" charset="77"/>
                </a:rPr>
                <a:t>15+ years of experience in tech comms</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rgbClr val="2F2F2E"/>
                  </a:solidFill>
                  <a:latin typeface="Brandon Grotesque" panose="020B0503020203060202" pitchFamily="34" charset="77"/>
                </a:rPr>
                <a:t>Problem-solver and client champion driving results and exceeding expectations</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rgbClr val="2F2F2E"/>
                  </a:solidFill>
                  <a:latin typeface="Brandon Grotesque" panose="020B0503020203060202" pitchFamily="34" charset="77"/>
                </a:rPr>
                <a:t>Speaker at CES, SXSW on social media</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ndParaRPr>
            </a:p>
          </p:txBody>
        </p:sp>
        <p:cxnSp>
          <p:nvCxnSpPr>
            <p:cNvPr id="32" name="Straight Connector 31">
              <a:extLst>
                <a:ext uri="{FF2B5EF4-FFF2-40B4-BE49-F238E27FC236}">
                  <a16:creationId xmlns:a16="http://schemas.microsoft.com/office/drawing/2014/main" id="{FBDF477A-727A-2841-AB9A-8D9667226FA4}"/>
                </a:ext>
              </a:extLst>
            </p:cNvPr>
            <p:cNvCxnSpPr/>
            <p:nvPr/>
          </p:nvCxnSpPr>
          <p:spPr>
            <a:xfrm>
              <a:off x="8446045" y="517238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AABEF8B0-91FB-D24A-962C-1B8ABBA46B7D}"/>
                </a:ext>
              </a:extLst>
            </p:cNvPr>
            <p:cNvSpPr/>
            <p:nvPr/>
          </p:nvSpPr>
          <p:spPr>
            <a:xfrm>
              <a:off x="8463668" y="4414513"/>
              <a:ext cx="1375377" cy="369332"/>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F2F2E"/>
                  </a:solidFill>
                  <a:effectLst/>
                  <a:uLnTx/>
                  <a:uFillTx/>
                  <a:latin typeface="League Gothic" pitchFamily="2" charset="77"/>
                  <a:ea typeface="+mn-ea"/>
                  <a:cs typeface="+mn-cs"/>
                </a:rPr>
                <a:t>BLAIR POLOSKEY</a:t>
              </a:r>
            </a:p>
          </p:txBody>
        </p:sp>
        <p:pic>
          <p:nvPicPr>
            <p:cNvPr id="10" name="Picture 9">
              <a:extLst>
                <a:ext uri="{FF2B5EF4-FFF2-40B4-BE49-F238E27FC236}">
                  <a16:creationId xmlns:a16="http://schemas.microsoft.com/office/drawing/2014/main" id="{A5E12364-58AC-8644-9FB2-A9599EF6D72A}"/>
                </a:ext>
              </a:extLst>
            </p:cNvPr>
            <p:cNvPicPr>
              <a:picLocks noChangeAspect="1"/>
            </p:cNvPicPr>
            <p:nvPr/>
          </p:nvPicPr>
          <p:blipFill>
            <a:blip r:embed="rId3"/>
            <a:stretch>
              <a:fillRect/>
            </a:stretch>
          </p:blipFill>
          <p:spPr>
            <a:xfrm>
              <a:off x="8447761" y="1415255"/>
              <a:ext cx="1911041" cy="2866562"/>
            </a:xfrm>
            <a:prstGeom prst="rect">
              <a:avLst/>
            </a:prstGeom>
          </p:spPr>
        </p:pic>
      </p:grpSp>
      <p:grpSp>
        <p:nvGrpSpPr>
          <p:cNvPr id="24" name="Group 23">
            <a:extLst>
              <a:ext uri="{FF2B5EF4-FFF2-40B4-BE49-F238E27FC236}">
                <a16:creationId xmlns:a16="http://schemas.microsoft.com/office/drawing/2014/main" id="{B8DB86D2-0FA7-5443-9C3D-AAE45ED89CB1}"/>
              </a:ext>
            </a:extLst>
          </p:cNvPr>
          <p:cNvGrpSpPr/>
          <p:nvPr/>
        </p:nvGrpSpPr>
        <p:grpSpPr>
          <a:xfrm>
            <a:off x="5007472" y="1415255"/>
            <a:ext cx="2345582" cy="4581784"/>
            <a:chOff x="5007472" y="1415255"/>
            <a:chExt cx="2345582" cy="4581784"/>
          </a:xfrm>
        </p:grpSpPr>
        <p:sp>
          <p:nvSpPr>
            <p:cNvPr id="27" name="Title 2">
              <a:extLst>
                <a:ext uri="{FF2B5EF4-FFF2-40B4-BE49-F238E27FC236}">
                  <a16:creationId xmlns:a16="http://schemas.microsoft.com/office/drawing/2014/main" id="{F407097E-35DA-3045-B7C2-4011F6B53212}"/>
                </a:ext>
              </a:extLst>
            </p:cNvPr>
            <p:cNvSpPr txBox="1">
              <a:spLocks/>
            </p:cNvSpPr>
            <p:nvPr/>
          </p:nvSpPr>
          <p:spPr>
            <a:xfrm>
              <a:off x="5020477" y="4854086"/>
              <a:ext cx="2332577"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rgbClr val="757575"/>
                  </a:solidFill>
                  <a:latin typeface="Brandon Grotesque" panose="020B0503020203060202" pitchFamily="34" charset="77"/>
                </a:rPr>
                <a:t>CSO</a:t>
              </a:r>
              <a:r>
                <a:rPr kumimoji="0" lang="en-US" sz="1200" b="0" i="0" u="none" strike="noStrike" kern="1200" cap="none" spc="0" normalizeH="0" baseline="0" noProof="0" dirty="0">
                  <a:ln>
                    <a:noFill/>
                  </a:ln>
                  <a:solidFill>
                    <a:srgbClr val="757575"/>
                  </a:solidFill>
                  <a:effectLst/>
                  <a:uLnTx/>
                  <a:uFillTx/>
                  <a:latin typeface="Brandon Grotesque" panose="020B0503020203060202" pitchFamily="34" charset="77"/>
                </a:rPr>
                <a:t> + Co-Founder</a:t>
              </a:r>
              <a:b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rPr>
              </a:br>
              <a:b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rPr>
              </a:b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rPr>
                <a:t>20 years of  experience in tech comms</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rgbClr val="2F2F2E"/>
                  </a:solidFill>
                  <a:latin typeface="Brandon Grotesque" panose="020B0503020203060202" pitchFamily="34" charset="77"/>
                </a:rPr>
                <a:t>Customer- and data-driven strategy for client and team alignment</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rgbClr val="2F2F2E"/>
                  </a:solidFill>
                  <a:latin typeface="Brandon Grotesque" panose="020B0503020203060202" pitchFamily="34" charset="77"/>
                </a:rPr>
                <a:t>PR News Top Woman in PR</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ndParaRPr>
            </a:p>
          </p:txBody>
        </p:sp>
        <p:cxnSp>
          <p:nvCxnSpPr>
            <p:cNvPr id="28" name="Straight Connector 27">
              <a:extLst>
                <a:ext uri="{FF2B5EF4-FFF2-40B4-BE49-F238E27FC236}">
                  <a16:creationId xmlns:a16="http://schemas.microsoft.com/office/drawing/2014/main" id="{C9CAB90F-79F0-AA4E-9306-6DBF353B4F37}"/>
                </a:ext>
              </a:extLst>
            </p:cNvPr>
            <p:cNvCxnSpPr/>
            <p:nvPr/>
          </p:nvCxnSpPr>
          <p:spPr>
            <a:xfrm>
              <a:off x="5007472" y="5173155"/>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AB9A987B-1DAF-734E-A258-B5EEB4190251}"/>
                </a:ext>
              </a:extLst>
            </p:cNvPr>
            <p:cNvSpPr/>
            <p:nvPr/>
          </p:nvSpPr>
          <p:spPr>
            <a:xfrm>
              <a:off x="5025095" y="4415286"/>
              <a:ext cx="1431482" cy="369332"/>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F2F2E"/>
                  </a:solidFill>
                  <a:effectLst/>
                  <a:uLnTx/>
                  <a:uFillTx/>
                  <a:latin typeface="League Gothic" pitchFamily="2" charset="77"/>
                  <a:ea typeface="+mn-ea"/>
                  <a:cs typeface="+mn-cs"/>
                </a:rPr>
                <a:t>KARI HERNANDEZ</a:t>
              </a:r>
            </a:p>
          </p:txBody>
        </p:sp>
        <p:pic>
          <p:nvPicPr>
            <p:cNvPr id="14" name="Picture 13" descr="A person smiling for the camera&#10;&#10;Description automatically generated">
              <a:extLst>
                <a:ext uri="{FF2B5EF4-FFF2-40B4-BE49-F238E27FC236}">
                  <a16:creationId xmlns:a16="http://schemas.microsoft.com/office/drawing/2014/main" id="{D06DF498-17F0-9F42-AAAC-26BB638EA4A1}"/>
                </a:ext>
              </a:extLst>
            </p:cNvPr>
            <p:cNvPicPr>
              <a:picLocks noChangeAspect="1"/>
            </p:cNvPicPr>
            <p:nvPr/>
          </p:nvPicPr>
          <p:blipFill>
            <a:blip r:embed="rId4"/>
            <a:stretch>
              <a:fillRect/>
            </a:stretch>
          </p:blipFill>
          <p:spPr>
            <a:xfrm>
              <a:off x="5022111" y="1415255"/>
              <a:ext cx="1911041" cy="2866562"/>
            </a:xfrm>
            <a:prstGeom prst="rect">
              <a:avLst/>
            </a:prstGeom>
          </p:spPr>
        </p:pic>
      </p:grpSp>
      <p:grpSp>
        <p:nvGrpSpPr>
          <p:cNvPr id="23" name="Group 22">
            <a:extLst>
              <a:ext uri="{FF2B5EF4-FFF2-40B4-BE49-F238E27FC236}">
                <a16:creationId xmlns:a16="http://schemas.microsoft.com/office/drawing/2014/main" id="{29E4C031-64CB-314F-B831-9B1164CC4456}"/>
              </a:ext>
            </a:extLst>
          </p:cNvPr>
          <p:cNvGrpSpPr/>
          <p:nvPr/>
        </p:nvGrpSpPr>
        <p:grpSpPr>
          <a:xfrm>
            <a:off x="1965161" y="1415255"/>
            <a:ext cx="2345582" cy="4581011"/>
            <a:chOff x="1564582" y="1415255"/>
            <a:chExt cx="2345582" cy="4581011"/>
          </a:xfrm>
        </p:grpSpPr>
        <p:sp>
          <p:nvSpPr>
            <p:cNvPr id="13" name="Title 2">
              <a:extLst>
                <a:ext uri="{FF2B5EF4-FFF2-40B4-BE49-F238E27FC236}">
                  <a16:creationId xmlns:a16="http://schemas.microsoft.com/office/drawing/2014/main" id="{D04F9A55-CD59-C94E-A8E4-A51099C318FC}"/>
                </a:ext>
              </a:extLst>
            </p:cNvPr>
            <p:cNvSpPr txBox="1">
              <a:spLocks/>
            </p:cNvSpPr>
            <p:nvPr/>
          </p:nvSpPr>
          <p:spPr>
            <a:xfrm>
              <a:off x="1577587" y="4853313"/>
              <a:ext cx="2332577"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757575"/>
                  </a:solidFill>
                  <a:effectLst/>
                  <a:uLnTx/>
                  <a:uFillTx/>
                  <a:latin typeface="Brandon Grotesque" panose="020B0503020203060202" pitchFamily="34" charset="77"/>
                </a:rPr>
                <a:t>CEO + Co-Founder</a:t>
              </a:r>
              <a:b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rPr>
              </a:br>
              <a:endPar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rgbClr val="2F2F2E"/>
                  </a:solidFill>
                  <a:latin typeface="Brandon Grotesque" panose="020B0503020203060202" pitchFamily="34" charset="77"/>
                </a:rPr>
                <a:t>25+ years of experience in tech comms</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rPr>
                <a:t>Smart, </a:t>
              </a:r>
              <a:r>
                <a:rPr lang="en-US" sz="1200" cap="none" dirty="0">
                  <a:solidFill>
                    <a:srgbClr val="2F2F2E"/>
                  </a:solidFill>
                  <a:latin typeface="Brandon Grotesque" panose="020B0503020203060202" pitchFamily="34" charset="77"/>
                </a:rPr>
                <a:t>direct</a:t>
              </a: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rPr>
                <a:t> </a:t>
              </a:r>
              <a:r>
                <a:rPr lang="en-US" sz="1200" cap="none" dirty="0">
                  <a:solidFill>
                    <a:srgbClr val="2F2F2E"/>
                  </a:solidFill>
                  <a:latin typeface="Brandon Grotesque" panose="020B0503020203060202" pitchFamily="34" charset="77"/>
                </a:rPr>
                <a:t>counsel for marketing leaders and C-Suite</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rPr>
                <a:t>PR </a:t>
              </a:r>
              <a:r>
                <a:rPr lang="en-US" sz="1200" cap="none" dirty="0">
                  <a:solidFill>
                    <a:srgbClr val="2F2F2E"/>
                  </a:solidFill>
                  <a:latin typeface="Brandon Grotesque" panose="020B0503020203060202" pitchFamily="34" charset="77"/>
                </a:rPr>
                <a:t>News Top Woman in PR</a:t>
              </a:r>
            </a:p>
          </p:txBody>
        </p:sp>
        <p:cxnSp>
          <p:nvCxnSpPr>
            <p:cNvPr id="7" name="Straight Connector 6">
              <a:extLst>
                <a:ext uri="{FF2B5EF4-FFF2-40B4-BE49-F238E27FC236}">
                  <a16:creationId xmlns:a16="http://schemas.microsoft.com/office/drawing/2014/main" id="{03D721A3-5E6B-1A43-B838-AA2406A5F418}"/>
                </a:ext>
              </a:extLst>
            </p:cNvPr>
            <p:cNvCxnSpPr/>
            <p:nvPr/>
          </p:nvCxnSpPr>
          <p:spPr>
            <a:xfrm>
              <a:off x="1564582" y="517238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95854F7-4443-DD44-AB32-B603DA9EA3C2}"/>
                </a:ext>
              </a:extLst>
            </p:cNvPr>
            <p:cNvSpPr/>
            <p:nvPr/>
          </p:nvSpPr>
          <p:spPr>
            <a:xfrm>
              <a:off x="1582205" y="4414513"/>
              <a:ext cx="1862689" cy="369332"/>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F2F2E"/>
                  </a:solidFill>
                  <a:effectLst/>
                  <a:uLnTx/>
                  <a:uFillTx/>
                  <a:latin typeface="League Gothic" pitchFamily="2" charset="77"/>
                  <a:ea typeface="+mn-ea"/>
                  <a:cs typeface="+mn-cs"/>
                </a:rPr>
                <a:t>STARR MILLION BAKER</a:t>
              </a:r>
            </a:p>
          </p:txBody>
        </p:sp>
        <p:pic>
          <p:nvPicPr>
            <p:cNvPr id="17" name="Picture 16" descr="A person in a blue shirt&#10;&#10;Description automatically generated">
              <a:extLst>
                <a:ext uri="{FF2B5EF4-FFF2-40B4-BE49-F238E27FC236}">
                  <a16:creationId xmlns:a16="http://schemas.microsoft.com/office/drawing/2014/main" id="{BC815878-3F4E-5D43-AFDF-64C71253C749}"/>
                </a:ext>
              </a:extLst>
            </p:cNvPr>
            <p:cNvPicPr>
              <a:picLocks noChangeAspect="1"/>
            </p:cNvPicPr>
            <p:nvPr/>
          </p:nvPicPr>
          <p:blipFill>
            <a:blip r:embed="rId5"/>
            <a:stretch>
              <a:fillRect/>
            </a:stretch>
          </p:blipFill>
          <p:spPr>
            <a:xfrm>
              <a:off x="1564582" y="1415255"/>
              <a:ext cx="1911040" cy="2866560"/>
            </a:xfrm>
            <a:prstGeom prst="rect">
              <a:avLst/>
            </a:prstGeom>
          </p:spPr>
        </p:pic>
      </p:grpSp>
    </p:spTree>
    <p:extLst>
      <p:ext uri="{BB962C8B-B14F-4D97-AF65-F5344CB8AC3E}">
        <p14:creationId xmlns:p14="http://schemas.microsoft.com/office/powerpoint/2010/main" val="24478813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9EF337-AD40-DF4F-A6B1-CAB24559A306}"/>
              </a:ext>
            </a:extLst>
          </p:cNvPr>
          <p:cNvSpPr>
            <a:spLocks noGrp="1"/>
          </p:cNvSpPr>
          <p:nvPr>
            <p:ph type="title"/>
          </p:nvPr>
        </p:nvSpPr>
        <p:spPr>
          <a:xfrm>
            <a:off x="533400" y="3114599"/>
            <a:ext cx="10490200" cy="1291145"/>
          </a:xfrm>
        </p:spPr>
        <p:txBody>
          <a:bodyPr/>
          <a:lstStyle/>
          <a:p>
            <a:r>
              <a:rPr lang="en-US" sz="6000" dirty="0"/>
              <a:t>We power creative intuition with data-driven insights to help you reach what’s next.</a:t>
            </a:r>
          </a:p>
        </p:txBody>
      </p:sp>
      <p:sp>
        <p:nvSpPr>
          <p:cNvPr id="4" name="Content Placeholder 3">
            <a:extLst>
              <a:ext uri="{FF2B5EF4-FFF2-40B4-BE49-F238E27FC236}">
                <a16:creationId xmlns:a16="http://schemas.microsoft.com/office/drawing/2014/main" id="{604B4DD0-1495-9944-B074-06FD8754519A}"/>
              </a:ext>
            </a:extLst>
          </p:cNvPr>
          <p:cNvSpPr>
            <a:spLocks noGrp="1"/>
          </p:cNvSpPr>
          <p:nvPr>
            <p:ph idx="11"/>
          </p:nvPr>
        </p:nvSpPr>
        <p:spPr/>
        <p:txBody>
          <a:bodyPr/>
          <a:lstStyle/>
          <a:p>
            <a:r>
              <a:rPr lang="en-US" dirty="0"/>
              <a:t>Our Work</a:t>
            </a:r>
          </a:p>
        </p:txBody>
      </p:sp>
      <p:cxnSp>
        <p:nvCxnSpPr>
          <p:cNvPr id="5" name="Straight Connector 4">
            <a:extLst>
              <a:ext uri="{FF2B5EF4-FFF2-40B4-BE49-F238E27FC236}">
                <a16:creationId xmlns:a16="http://schemas.microsoft.com/office/drawing/2014/main" id="{1C5304CD-5DAD-B940-A18C-F6DC3A0C2570}"/>
              </a:ext>
            </a:extLst>
          </p:cNvPr>
          <p:cNvCxnSpPr>
            <a:cxnSpLocks/>
          </p:cNvCxnSpPr>
          <p:nvPr/>
        </p:nvCxnSpPr>
        <p:spPr>
          <a:xfrm>
            <a:off x="533400" y="2761525"/>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7005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9DE9C5-DC07-4347-9F12-D6BF9E0D3A81}"/>
              </a:ext>
            </a:extLst>
          </p:cNvPr>
          <p:cNvSpPr>
            <a:spLocks noGrp="1"/>
          </p:cNvSpPr>
          <p:nvPr>
            <p:ph type="title"/>
          </p:nvPr>
        </p:nvSpPr>
        <p:spPr>
          <a:xfrm>
            <a:off x="533400" y="3114599"/>
            <a:ext cx="9854784" cy="1291145"/>
          </a:xfrm>
        </p:spPr>
        <p:txBody>
          <a:bodyPr/>
          <a:lstStyle/>
          <a:p>
            <a:r>
              <a:rPr lang="en-US" dirty="0"/>
              <a:t>When change is the only constant,</a:t>
            </a:r>
            <a:br>
              <a:rPr lang="en-US" dirty="0"/>
            </a:br>
            <a:r>
              <a:rPr lang="en-US" dirty="0"/>
              <a:t>you need a partner who leads in real time.</a:t>
            </a:r>
          </a:p>
        </p:txBody>
      </p:sp>
      <p:sp>
        <p:nvSpPr>
          <p:cNvPr id="4" name="Content Placeholder 3">
            <a:extLst>
              <a:ext uri="{FF2B5EF4-FFF2-40B4-BE49-F238E27FC236}">
                <a16:creationId xmlns:a16="http://schemas.microsoft.com/office/drawing/2014/main" id="{97300034-BCF3-544E-8466-7AB48D424A6B}"/>
              </a:ext>
            </a:extLst>
          </p:cNvPr>
          <p:cNvSpPr>
            <a:spLocks noGrp="1"/>
          </p:cNvSpPr>
          <p:nvPr>
            <p:ph idx="11"/>
          </p:nvPr>
        </p:nvSpPr>
        <p:spPr/>
        <p:txBody>
          <a:bodyPr/>
          <a:lstStyle/>
          <a:p>
            <a:r>
              <a:rPr lang="en-US" dirty="0"/>
              <a:t>Our Partnership</a:t>
            </a:r>
          </a:p>
        </p:txBody>
      </p:sp>
      <p:cxnSp>
        <p:nvCxnSpPr>
          <p:cNvPr id="6" name="Straight Connector 5">
            <a:extLst>
              <a:ext uri="{FF2B5EF4-FFF2-40B4-BE49-F238E27FC236}">
                <a16:creationId xmlns:a16="http://schemas.microsoft.com/office/drawing/2014/main" id="{7AB68F5D-267F-5B41-BE71-01877E329A63}"/>
              </a:ext>
            </a:extLst>
          </p:cNvPr>
          <p:cNvCxnSpPr>
            <a:cxnSpLocks/>
          </p:cNvCxnSpPr>
          <p:nvPr/>
        </p:nvCxnSpPr>
        <p:spPr>
          <a:xfrm>
            <a:off x="533400" y="2761525"/>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20937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D2AEBE-B1AC-B546-A442-8AE5556910D0}"/>
              </a:ext>
            </a:extLst>
          </p:cNvPr>
          <p:cNvSpPr>
            <a:spLocks noGrp="1"/>
          </p:cNvSpPr>
          <p:nvPr>
            <p:ph type="sldNum" sz="quarter" idx="12"/>
          </p:nvPr>
        </p:nvSpPr>
        <p:spPr/>
        <p:txBody>
          <a:bodyPr/>
          <a:lstStyle/>
          <a:p>
            <a:fld id="{B15A4BD5-B51F-9048-892F-7599ACE81F82}" type="slidenum">
              <a:rPr lang="en-US" smtClean="0"/>
              <a:pPr/>
              <a:t>62</a:t>
            </a:fld>
            <a:endParaRPr lang="en-US"/>
          </a:p>
        </p:txBody>
      </p:sp>
      <p:sp>
        <p:nvSpPr>
          <p:cNvPr id="3" name="Footer Placeholder 2">
            <a:extLst>
              <a:ext uri="{FF2B5EF4-FFF2-40B4-BE49-F238E27FC236}">
                <a16:creationId xmlns:a16="http://schemas.microsoft.com/office/drawing/2014/main" id="{84BFC0DA-647A-CB48-B070-3E02D22F19B1}"/>
              </a:ext>
            </a:extLst>
          </p:cNvPr>
          <p:cNvSpPr>
            <a:spLocks noGrp="1"/>
          </p:cNvSpPr>
          <p:nvPr>
            <p:ph type="ftr" sz="quarter" idx="3"/>
          </p:nvPr>
        </p:nvSpPr>
        <p:spPr/>
        <p:txBody>
          <a:bodyPr/>
          <a:lstStyle/>
          <a:p>
            <a:r>
              <a:rPr lang="en-US"/>
              <a:t>INK-CO.COM  |</a:t>
            </a:r>
            <a:endParaRPr lang="en-US" dirty="0"/>
          </a:p>
        </p:txBody>
      </p:sp>
      <p:pic>
        <p:nvPicPr>
          <p:cNvPr id="4" name="Picture 3">
            <a:extLst>
              <a:ext uri="{FF2B5EF4-FFF2-40B4-BE49-F238E27FC236}">
                <a16:creationId xmlns:a16="http://schemas.microsoft.com/office/drawing/2014/main" id="{AA25977B-DE5E-6449-94F5-6E375D94B5E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0" y="0"/>
            <a:ext cx="12192000" cy="6295515"/>
          </a:xfrm>
          <a:prstGeom prst="rect">
            <a:avLst/>
          </a:prstGeom>
        </p:spPr>
      </p:pic>
    </p:spTree>
    <p:extLst>
      <p:ext uri="{BB962C8B-B14F-4D97-AF65-F5344CB8AC3E}">
        <p14:creationId xmlns:p14="http://schemas.microsoft.com/office/powerpoint/2010/main" val="35599877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2E38A8-8E19-374F-931B-0B3A658FA669}"/>
              </a:ext>
            </a:extLst>
          </p:cNvPr>
          <p:cNvSpPr>
            <a:spLocks noGrp="1"/>
          </p:cNvSpPr>
          <p:nvPr>
            <p:ph type="sldNum" sz="quarter" idx="12"/>
          </p:nvPr>
        </p:nvSpPr>
        <p:spPr/>
        <p:txBody>
          <a:bodyPr/>
          <a:lstStyle/>
          <a:p>
            <a:fld id="{B15A4BD5-B51F-9048-892F-7599ACE81F82}" type="slidenum">
              <a:rPr lang="en-US" smtClean="0"/>
              <a:pPr/>
              <a:t>63</a:t>
            </a:fld>
            <a:endParaRPr lang="en-US"/>
          </a:p>
        </p:txBody>
      </p:sp>
      <p:sp>
        <p:nvSpPr>
          <p:cNvPr id="3" name="Footer Placeholder 2">
            <a:extLst>
              <a:ext uri="{FF2B5EF4-FFF2-40B4-BE49-F238E27FC236}">
                <a16:creationId xmlns:a16="http://schemas.microsoft.com/office/drawing/2014/main" id="{5D05B887-4DE0-4941-B526-9B14AD9D9F8D}"/>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4710E22D-718C-D14D-9D93-C8E19F19449E}"/>
              </a:ext>
            </a:extLst>
          </p:cNvPr>
          <p:cNvSpPr>
            <a:spLocks noGrp="1"/>
          </p:cNvSpPr>
          <p:nvPr>
            <p:ph type="title"/>
          </p:nvPr>
        </p:nvSpPr>
        <p:spPr>
          <a:xfrm>
            <a:off x="533400" y="400848"/>
            <a:ext cx="4366846" cy="1131782"/>
          </a:xfrm>
        </p:spPr>
        <p:txBody>
          <a:bodyPr/>
          <a:lstStyle/>
          <a:p>
            <a:r>
              <a:rPr lang="en-US" dirty="0"/>
              <a:t>PR + MARKETING for</a:t>
            </a:r>
            <a:br>
              <a:rPr lang="en-US" dirty="0"/>
            </a:br>
            <a:r>
              <a:rPr lang="en-US" dirty="0"/>
              <a:t>Technology Companies</a:t>
            </a:r>
          </a:p>
        </p:txBody>
      </p:sp>
      <p:sp>
        <p:nvSpPr>
          <p:cNvPr id="29" name="Title 2">
            <a:extLst>
              <a:ext uri="{FF2B5EF4-FFF2-40B4-BE49-F238E27FC236}">
                <a16:creationId xmlns:a16="http://schemas.microsoft.com/office/drawing/2014/main" id="{A875FDA1-63D9-F94C-BFE2-6976B7FA2F49}"/>
              </a:ext>
            </a:extLst>
          </p:cNvPr>
          <p:cNvSpPr txBox="1">
            <a:spLocks/>
          </p:cNvSpPr>
          <p:nvPr/>
        </p:nvSpPr>
        <p:spPr>
          <a:xfrm>
            <a:off x="515296" y="4334342"/>
            <a:ext cx="168145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Brand </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STRATEGY</a:t>
            </a:r>
          </a:p>
        </p:txBody>
      </p:sp>
      <p:sp>
        <p:nvSpPr>
          <p:cNvPr id="33" name="Title 2">
            <a:extLst>
              <a:ext uri="{FF2B5EF4-FFF2-40B4-BE49-F238E27FC236}">
                <a16:creationId xmlns:a16="http://schemas.microsoft.com/office/drawing/2014/main" id="{525EB876-8543-D14D-8D70-95089B3B1631}"/>
              </a:ext>
            </a:extLst>
          </p:cNvPr>
          <p:cNvSpPr txBox="1">
            <a:spLocks/>
          </p:cNvSpPr>
          <p:nvPr/>
        </p:nvSpPr>
        <p:spPr>
          <a:xfrm>
            <a:off x="2404199" y="4334342"/>
            <a:ext cx="1679486"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Public</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Relations</a:t>
            </a:r>
          </a:p>
        </p:txBody>
      </p:sp>
      <p:sp>
        <p:nvSpPr>
          <p:cNvPr id="37" name="Title 2">
            <a:extLst>
              <a:ext uri="{FF2B5EF4-FFF2-40B4-BE49-F238E27FC236}">
                <a16:creationId xmlns:a16="http://schemas.microsoft.com/office/drawing/2014/main" id="{261B4CED-50F7-4E4A-85EA-11A9F296BF6F}"/>
              </a:ext>
            </a:extLst>
          </p:cNvPr>
          <p:cNvSpPr txBox="1">
            <a:spLocks/>
          </p:cNvSpPr>
          <p:nvPr/>
        </p:nvSpPr>
        <p:spPr>
          <a:xfrm>
            <a:off x="4311955" y="4334342"/>
            <a:ext cx="1679484"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Thought </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Leadership</a:t>
            </a:r>
          </a:p>
        </p:txBody>
      </p:sp>
      <p:sp>
        <p:nvSpPr>
          <p:cNvPr id="41" name="Title 2">
            <a:extLst>
              <a:ext uri="{FF2B5EF4-FFF2-40B4-BE49-F238E27FC236}">
                <a16:creationId xmlns:a16="http://schemas.microsoft.com/office/drawing/2014/main" id="{52FA852F-646D-2F4F-934D-5DC2D931B95B}"/>
              </a:ext>
            </a:extLst>
          </p:cNvPr>
          <p:cNvSpPr txBox="1">
            <a:spLocks/>
          </p:cNvSpPr>
          <p:nvPr/>
        </p:nvSpPr>
        <p:spPr>
          <a:xfrm>
            <a:off x="6200367" y="4334342"/>
            <a:ext cx="169521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Content</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Marketing</a:t>
            </a:r>
          </a:p>
        </p:txBody>
      </p:sp>
      <p:sp>
        <p:nvSpPr>
          <p:cNvPr id="45" name="Title 2">
            <a:extLst>
              <a:ext uri="{FF2B5EF4-FFF2-40B4-BE49-F238E27FC236}">
                <a16:creationId xmlns:a16="http://schemas.microsoft.com/office/drawing/2014/main" id="{769C1023-7C6E-F643-81FA-F8978EEFDB8B}"/>
              </a:ext>
            </a:extLst>
          </p:cNvPr>
          <p:cNvSpPr txBox="1">
            <a:spLocks/>
          </p:cNvSpPr>
          <p:nvPr/>
        </p:nvSpPr>
        <p:spPr>
          <a:xfrm>
            <a:off x="9991934" y="4339571"/>
            <a:ext cx="1681448"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EMPLOYEE</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Communications</a:t>
            </a:r>
          </a:p>
        </p:txBody>
      </p:sp>
      <p:sp>
        <p:nvSpPr>
          <p:cNvPr id="49" name="Title 2">
            <a:extLst>
              <a:ext uri="{FF2B5EF4-FFF2-40B4-BE49-F238E27FC236}">
                <a16:creationId xmlns:a16="http://schemas.microsoft.com/office/drawing/2014/main" id="{5E5DE8F2-A4AC-CD40-B551-94733E721F6F}"/>
              </a:ext>
            </a:extLst>
          </p:cNvPr>
          <p:cNvSpPr txBox="1">
            <a:spLocks/>
          </p:cNvSpPr>
          <p:nvPr/>
        </p:nvSpPr>
        <p:spPr>
          <a:xfrm>
            <a:off x="8103031" y="4339571"/>
            <a:ext cx="1681450" cy="1984240"/>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defRPr/>
            </a:pPr>
            <a:r>
              <a:rPr kumimoji="0" lang="en-US" sz="2400" b="0" i="0" u="none" strike="noStrike" kern="1200" cap="all" spc="0" normalizeH="0" baseline="0" noProof="0" dirty="0">
                <a:ln>
                  <a:noFill/>
                </a:ln>
                <a:solidFill>
                  <a:srgbClr val="2F2F2E"/>
                </a:solidFill>
                <a:effectLst/>
                <a:uLnTx/>
                <a:uFillTx/>
                <a:latin typeface="League Gothic" charset="0"/>
              </a:rPr>
              <a:t>Strategy +</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Research</a:t>
            </a:r>
          </a:p>
        </p:txBody>
      </p:sp>
      <p:pic>
        <p:nvPicPr>
          <p:cNvPr id="22" name="Picture 21" descr="A close up of a logo&#10;&#10;Description automatically generated">
            <a:extLst>
              <a:ext uri="{FF2B5EF4-FFF2-40B4-BE49-F238E27FC236}">
                <a16:creationId xmlns:a16="http://schemas.microsoft.com/office/drawing/2014/main" id="{E41D82A0-C4E6-6E49-B290-63B578C3F4A8}"/>
              </a:ext>
            </a:extLst>
          </p:cNvPr>
          <p:cNvPicPr>
            <a:picLocks noChangeAspect="1"/>
          </p:cNvPicPr>
          <p:nvPr/>
        </p:nvPicPr>
        <p:blipFill>
          <a:blip r:embed="rId3"/>
          <a:stretch>
            <a:fillRect/>
          </a:stretch>
        </p:blipFill>
        <p:spPr>
          <a:xfrm>
            <a:off x="2414987" y="2095855"/>
            <a:ext cx="1679486" cy="1984099"/>
          </a:xfrm>
          <a:prstGeom prst="rect">
            <a:avLst/>
          </a:prstGeom>
        </p:spPr>
      </p:pic>
      <p:pic>
        <p:nvPicPr>
          <p:cNvPr id="24" name="Picture 23" descr="A close up of a logo&#10;&#10;Description automatically generated">
            <a:extLst>
              <a:ext uri="{FF2B5EF4-FFF2-40B4-BE49-F238E27FC236}">
                <a16:creationId xmlns:a16="http://schemas.microsoft.com/office/drawing/2014/main" id="{D1B8470D-6F66-0544-88F8-7555F1A81635}"/>
              </a:ext>
            </a:extLst>
          </p:cNvPr>
          <p:cNvPicPr>
            <a:picLocks noChangeAspect="1"/>
          </p:cNvPicPr>
          <p:nvPr/>
        </p:nvPicPr>
        <p:blipFill>
          <a:blip r:embed="rId4"/>
          <a:stretch>
            <a:fillRect/>
          </a:stretch>
        </p:blipFill>
        <p:spPr>
          <a:xfrm>
            <a:off x="520736" y="2095856"/>
            <a:ext cx="1679588" cy="1984219"/>
          </a:xfrm>
          <a:prstGeom prst="rect">
            <a:avLst/>
          </a:prstGeom>
        </p:spPr>
      </p:pic>
      <p:pic>
        <p:nvPicPr>
          <p:cNvPr id="26" name="Picture 25">
            <a:extLst>
              <a:ext uri="{FF2B5EF4-FFF2-40B4-BE49-F238E27FC236}">
                <a16:creationId xmlns:a16="http://schemas.microsoft.com/office/drawing/2014/main" id="{AE88C295-E74F-0E4A-86DC-B604E60ED937}"/>
              </a:ext>
            </a:extLst>
          </p:cNvPr>
          <p:cNvPicPr>
            <a:picLocks noChangeAspect="1"/>
          </p:cNvPicPr>
          <p:nvPr/>
        </p:nvPicPr>
        <p:blipFill>
          <a:blip r:embed="rId5"/>
          <a:stretch>
            <a:fillRect/>
          </a:stretch>
        </p:blipFill>
        <p:spPr>
          <a:xfrm>
            <a:off x="8097430" y="2104632"/>
            <a:ext cx="1679484" cy="1984096"/>
          </a:xfrm>
          <a:prstGeom prst="rect">
            <a:avLst/>
          </a:prstGeom>
        </p:spPr>
      </p:pic>
      <p:pic>
        <p:nvPicPr>
          <p:cNvPr id="52" name="Picture 51" descr="A picture containing clock&#10;&#10;Description automatically generated">
            <a:extLst>
              <a:ext uri="{FF2B5EF4-FFF2-40B4-BE49-F238E27FC236}">
                <a16:creationId xmlns:a16="http://schemas.microsoft.com/office/drawing/2014/main" id="{DD067D3A-80AB-A846-A4B7-AFA3B0A33AB1}"/>
              </a:ext>
            </a:extLst>
          </p:cNvPr>
          <p:cNvPicPr>
            <a:picLocks noChangeAspect="1"/>
          </p:cNvPicPr>
          <p:nvPr/>
        </p:nvPicPr>
        <p:blipFill>
          <a:blip r:embed="rId6"/>
          <a:stretch>
            <a:fillRect/>
          </a:stretch>
        </p:blipFill>
        <p:spPr>
          <a:xfrm>
            <a:off x="9991577" y="2105894"/>
            <a:ext cx="1679484" cy="1985011"/>
          </a:xfrm>
          <a:prstGeom prst="rect">
            <a:avLst/>
          </a:prstGeom>
        </p:spPr>
      </p:pic>
      <p:pic>
        <p:nvPicPr>
          <p:cNvPr id="54" name="Picture 53" descr="A close up of a logo&#10;&#10;Description automatically generated">
            <a:extLst>
              <a:ext uri="{FF2B5EF4-FFF2-40B4-BE49-F238E27FC236}">
                <a16:creationId xmlns:a16="http://schemas.microsoft.com/office/drawing/2014/main" id="{762F61B6-53E8-374B-BF5C-84A8B8CEEC5E}"/>
              </a:ext>
            </a:extLst>
          </p:cNvPr>
          <p:cNvPicPr>
            <a:picLocks noChangeAspect="1"/>
          </p:cNvPicPr>
          <p:nvPr/>
        </p:nvPicPr>
        <p:blipFill>
          <a:blip r:embed="rId7"/>
          <a:stretch>
            <a:fillRect/>
          </a:stretch>
        </p:blipFill>
        <p:spPr>
          <a:xfrm>
            <a:off x="6203283" y="2095856"/>
            <a:ext cx="1679484" cy="1984096"/>
          </a:xfrm>
          <a:prstGeom prst="rect">
            <a:avLst/>
          </a:prstGeom>
        </p:spPr>
      </p:pic>
      <p:pic>
        <p:nvPicPr>
          <p:cNvPr id="56" name="Picture 55" descr="A close up of a sign&#10;&#10;Description automatically generated">
            <a:extLst>
              <a:ext uri="{FF2B5EF4-FFF2-40B4-BE49-F238E27FC236}">
                <a16:creationId xmlns:a16="http://schemas.microsoft.com/office/drawing/2014/main" id="{4244A55E-D44C-B849-8933-5DA5BD381086}"/>
              </a:ext>
            </a:extLst>
          </p:cNvPr>
          <p:cNvPicPr>
            <a:picLocks noChangeAspect="1"/>
          </p:cNvPicPr>
          <p:nvPr/>
        </p:nvPicPr>
        <p:blipFill>
          <a:blip r:embed="rId8"/>
          <a:stretch>
            <a:fillRect/>
          </a:stretch>
        </p:blipFill>
        <p:spPr>
          <a:xfrm>
            <a:off x="4309136" y="2104631"/>
            <a:ext cx="1679484" cy="1985011"/>
          </a:xfrm>
          <a:prstGeom prst="rect">
            <a:avLst/>
          </a:prstGeom>
        </p:spPr>
      </p:pic>
      <p:sp>
        <p:nvSpPr>
          <p:cNvPr id="5" name="Rectangle 4">
            <a:extLst>
              <a:ext uri="{FF2B5EF4-FFF2-40B4-BE49-F238E27FC236}">
                <a16:creationId xmlns:a16="http://schemas.microsoft.com/office/drawing/2014/main" id="{661C64F1-3EBA-5841-B340-5D5EB2A2F521}"/>
              </a:ext>
            </a:extLst>
          </p:cNvPr>
          <p:cNvSpPr/>
          <p:nvPr/>
        </p:nvSpPr>
        <p:spPr>
          <a:xfrm>
            <a:off x="5067300" y="698500"/>
            <a:ext cx="2171700"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W NEW ICONS</a:t>
            </a:r>
          </a:p>
        </p:txBody>
      </p:sp>
    </p:spTree>
    <p:extLst>
      <p:ext uri="{BB962C8B-B14F-4D97-AF65-F5344CB8AC3E}">
        <p14:creationId xmlns:p14="http://schemas.microsoft.com/office/powerpoint/2010/main" val="12934135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F74BDC-39DE-D643-9F8C-D13299931F6A}"/>
              </a:ext>
            </a:extLst>
          </p:cNvPr>
          <p:cNvSpPr>
            <a:spLocks noGrp="1"/>
          </p:cNvSpPr>
          <p:nvPr>
            <p:ph type="sldNum" sz="quarter" idx="12"/>
          </p:nvPr>
        </p:nvSpPr>
        <p:spPr/>
        <p:txBody>
          <a:bodyPr/>
          <a:lstStyle/>
          <a:p>
            <a:fld id="{B15A4BD5-B51F-9048-892F-7599ACE81F82}" type="slidenum">
              <a:rPr lang="en-US" smtClean="0"/>
              <a:pPr/>
              <a:t>64</a:t>
            </a:fld>
            <a:endParaRPr lang="en-US" dirty="0"/>
          </a:p>
        </p:txBody>
      </p:sp>
      <p:sp>
        <p:nvSpPr>
          <p:cNvPr id="3" name="Footer Placeholder 2">
            <a:extLst>
              <a:ext uri="{FF2B5EF4-FFF2-40B4-BE49-F238E27FC236}">
                <a16:creationId xmlns:a16="http://schemas.microsoft.com/office/drawing/2014/main" id="{24CB62C9-A0EC-1D4A-9D68-05E84CA9F4E7}"/>
              </a:ext>
            </a:extLst>
          </p:cNvPr>
          <p:cNvSpPr>
            <a:spLocks noGrp="1"/>
          </p:cNvSpPr>
          <p:nvPr>
            <p:ph type="ftr" sz="quarter" idx="3"/>
          </p:nvPr>
        </p:nvSpPr>
        <p:spPr/>
        <p:txBody>
          <a:bodyPr/>
          <a:lstStyle/>
          <a:p>
            <a:r>
              <a:rPr lang="en-US"/>
              <a:t>INK-CO.COM  |</a:t>
            </a:r>
            <a:endParaRPr lang="en-US" dirty="0"/>
          </a:p>
        </p:txBody>
      </p:sp>
      <p:sp>
        <p:nvSpPr>
          <p:cNvPr id="4" name="Title 3">
            <a:extLst>
              <a:ext uri="{FF2B5EF4-FFF2-40B4-BE49-F238E27FC236}">
                <a16:creationId xmlns:a16="http://schemas.microsoft.com/office/drawing/2014/main" id="{F6AAE7D3-37CA-CF4B-B148-A71EDFAEA8F1}"/>
              </a:ext>
            </a:extLst>
          </p:cNvPr>
          <p:cNvSpPr>
            <a:spLocks noGrp="1"/>
          </p:cNvSpPr>
          <p:nvPr>
            <p:ph type="title"/>
          </p:nvPr>
        </p:nvSpPr>
        <p:spPr/>
        <p:txBody>
          <a:bodyPr/>
          <a:lstStyle/>
          <a:p>
            <a:r>
              <a:rPr lang="en-US" dirty="0"/>
              <a:t>A few of our </a:t>
            </a:r>
            <a:br>
              <a:rPr lang="en-US" dirty="0"/>
            </a:br>
            <a:r>
              <a:rPr lang="en-US" dirty="0"/>
              <a:t>client partners</a:t>
            </a:r>
          </a:p>
        </p:txBody>
      </p:sp>
      <p:pic>
        <p:nvPicPr>
          <p:cNvPr id="7" name="Picture 6">
            <a:extLst>
              <a:ext uri="{FF2B5EF4-FFF2-40B4-BE49-F238E27FC236}">
                <a16:creationId xmlns:a16="http://schemas.microsoft.com/office/drawing/2014/main" id="{07942071-E023-834D-A347-F46C38FF602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16697" y="2421322"/>
            <a:ext cx="1759900" cy="632871"/>
          </a:xfrm>
          <a:prstGeom prst="rect">
            <a:avLst/>
          </a:prstGeom>
        </p:spPr>
      </p:pic>
      <p:pic>
        <p:nvPicPr>
          <p:cNvPr id="8" name="Picture 7">
            <a:extLst>
              <a:ext uri="{FF2B5EF4-FFF2-40B4-BE49-F238E27FC236}">
                <a16:creationId xmlns:a16="http://schemas.microsoft.com/office/drawing/2014/main" id="{839D9F50-FE61-544C-A764-FCF3BAF409F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83084" y="2534830"/>
            <a:ext cx="2139020" cy="483850"/>
          </a:xfrm>
          <a:prstGeom prst="rect">
            <a:avLst/>
          </a:prstGeom>
        </p:spPr>
      </p:pic>
      <p:pic>
        <p:nvPicPr>
          <p:cNvPr id="9" name="Picture 8">
            <a:extLst>
              <a:ext uri="{FF2B5EF4-FFF2-40B4-BE49-F238E27FC236}">
                <a16:creationId xmlns:a16="http://schemas.microsoft.com/office/drawing/2014/main" id="{1825B910-98FC-ED4D-BCFA-027133F048E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85246" y="5119590"/>
            <a:ext cx="1701916" cy="453845"/>
          </a:xfrm>
          <a:prstGeom prst="rect">
            <a:avLst/>
          </a:prstGeom>
        </p:spPr>
      </p:pic>
      <p:pic>
        <p:nvPicPr>
          <p:cNvPr id="10" name="Picture 9">
            <a:extLst>
              <a:ext uri="{FF2B5EF4-FFF2-40B4-BE49-F238E27FC236}">
                <a16:creationId xmlns:a16="http://schemas.microsoft.com/office/drawing/2014/main" id="{2BA29940-4063-194E-B9CD-84F43095E19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13770" t="39275" r="13175" b="39201"/>
          <a:stretch/>
        </p:blipFill>
        <p:spPr>
          <a:xfrm>
            <a:off x="3304330" y="2393008"/>
            <a:ext cx="2098683" cy="618333"/>
          </a:xfrm>
          <a:prstGeom prst="rect">
            <a:avLst/>
          </a:prstGeom>
        </p:spPr>
      </p:pic>
      <p:grpSp>
        <p:nvGrpSpPr>
          <p:cNvPr id="11" name="Group 10">
            <a:extLst>
              <a:ext uri="{FF2B5EF4-FFF2-40B4-BE49-F238E27FC236}">
                <a16:creationId xmlns:a16="http://schemas.microsoft.com/office/drawing/2014/main" id="{D65AC70E-F218-3440-AC00-373A8DB2B02A}"/>
              </a:ext>
            </a:extLst>
          </p:cNvPr>
          <p:cNvGrpSpPr/>
          <p:nvPr/>
        </p:nvGrpSpPr>
        <p:grpSpPr>
          <a:xfrm>
            <a:off x="3252512" y="3871719"/>
            <a:ext cx="2487023" cy="365870"/>
            <a:chOff x="885437" y="497168"/>
            <a:chExt cx="3086488" cy="495209"/>
          </a:xfrm>
        </p:grpSpPr>
        <p:pic>
          <p:nvPicPr>
            <p:cNvPr id="12" name="Picture 11">
              <a:extLst>
                <a:ext uri="{FF2B5EF4-FFF2-40B4-BE49-F238E27FC236}">
                  <a16:creationId xmlns:a16="http://schemas.microsoft.com/office/drawing/2014/main" id="{83D80451-0195-B94B-841A-CE21742F03D9}"/>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2619649" y="497168"/>
              <a:ext cx="1352276" cy="495209"/>
            </a:xfrm>
            <a:prstGeom prst="rect">
              <a:avLst/>
            </a:prstGeom>
          </p:spPr>
        </p:pic>
        <p:pic>
          <p:nvPicPr>
            <p:cNvPr id="13" name="Picture 12">
              <a:extLst>
                <a:ext uri="{FF2B5EF4-FFF2-40B4-BE49-F238E27FC236}">
                  <a16:creationId xmlns:a16="http://schemas.microsoft.com/office/drawing/2014/main" id="{28D62E0A-4289-A344-A9B1-040D7F04A651}"/>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885437" y="523753"/>
              <a:ext cx="1625364" cy="436019"/>
            </a:xfrm>
            <a:prstGeom prst="rect">
              <a:avLst/>
            </a:prstGeom>
          </p:spPr>
        </p:pic>
      </p:grpSp>
      <p:pic>
        <p:nvPicPr>
          <p:cNvPr id="14" name="Picture 13">
            <a:extLst>
              <a:ext uri="{FF2B5EF4-FFF2-40B4-BE49-F238E27FC236}">
                <a16:creationId xmlns:a16="http://schemas.microsoft.com/office/drawing/2014/main" id="{72837B87-50EF-6941-810A-2FBA6A9A822D}"/>
              </a:ext>
            </a:extLst>
          </p:cNvPr>
          <p:cNvPicPr>
            <a:picLocks noChangeAspect="1"/>
          </p:cNvPicPr>
          <p:nvPr/>
        </p:nvPicPr>
        <p:blipFill>
          <a:blip r:embed="rId8"/>
          <a:stretch>
            <a:fillRect/>
          </a:stretch>
        </p:blipFill>
        <p:spPr>
          <a:xfrm>
            <a:off x="945715" y="3803807"/>
            <a:ext cx="1464530" cy="488176"/>
          </a:xfrm>
          <a:prstGeom prst="rect">
            <a:avLst/>
          </a:prstGeom>
        </p:spPr>
      </p:pic>
      <p:pic>
        <p:nvPicPr>
          <p:cNvPr id="15" name="Picture 14">
            <a:extLst>
              <a:ext uri="{FF2B5EF4-FFF2-40B4-BE49-F238E27FC236}">
                <a16:creationId xmlns:a16="http://schemas.microsoft.com/office/drawing/2014/main" id="{37DCA85F-4854-4A4F-B98E-E451DB0E7BE1}"/>
              </a:ext>
            </a:extLst>
          </p:cNvPr>
          <p:cNvPicPr>
            <a:picLocks noChangeAspect="1"/>
          </p:cNvPicPr>
          <p:nvPr/>
        </p:nvPicPr>
        <p:blipFill>
          <a:blip r:embed="rId9"/>
          <a:stretch>
            <a:fillRect/>
          </a:stretch>
        </p:blipFill>
        <p:spPr>
          <a:xfrm>
            <a:off x="2961347" y="4598762"/>
            <a:ext cx="2875961" cy="1495500"/>
          </a:xfrm>
          <a:prstGeom prst="rect">
            <a:avLst/>
          </a:prstGeom>
        </p:spPr>
      </p:pic>
      <p:pic>
        <p:nvPicPr>
          <p:cNvPr id="16" name="Picture 15">
            <a:extLst>
              <a:ext uri="{FF2B5EF4-FFF2-40B4-BE49-F238E27FC236}">
                <a16:creationId xmlns:a16="http://schemas.microsoft.com/office/drawing/2014/main" id="{B9D5C965-428A-394A-A48A-CA8802D093C1}"/>
              </a:ext>
            </a:extLst>
          </p:cNvPr>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Lst>
          </a:blip>
          <a:stretch>
            <a:fillRect/>
          </a:stretch>
        </p:blipFill>
        <p:spPr>
          <a:xfrm>
            <a:off x="9161356" y="2592671"/>
            <a:ext cx="2171675" cy="517720"/>
          </a:xfrm>
          <a:prstGeom prst="rect">
            <a:avLst/>
          </a:prstGeom>
        </p:spPr>
      </p:pic>
      <p:pic>
        <p:nvPicPr>
          <p:cNvPr id="17" name="Picture 16">
            <a:extLst>
              <a:ext uri="{FF2B5EF4-FFF2-40B4-BE49-F238E27FC236}">
                <a16:creationId xmlns:a16="http://schemas.microsoft.com/office/drawing/2014/main" id="{4CA8202C-FE02-AD4A-940C-3B8748AF6176}"/>
              </a:ext>
            </a:extLst>
          </p:cNvPr>
          <p:cNvPicPr>
            <a:picLocks noChangeAspect="1"/>
          </p:cNvPicPr>
          <p:nvPr/>
        </p:nvPicPr>
        <p:blipFill>
          <a:blip r:embed="rId12">
            <a:biLevel thresh="50000"/>
          </a:blip>
          <a:stretch>
            <a:fillRect/>
          </a:stretch>
        </p:blipFill>
        <p:spPr>
          <a:xfrm>
            <a:off x="9161355" y="3988923"/>
            <a:ext cx="2171675" cy="219187"/>
          </a:xfrm>
          <a:prstGeom prst="rect">
            <a:avLst/>
          </a:prstGeom>
        </p:spPr>
      </p:pic>
      <p:pic>
        <p:nvPicPr>
          <p:cNvPr id="18" name="Picture 17">
            <a:extLst>
              <a:ext uri="{FF2B5EF4-FFF2-40B4-BE49-F238E27FC236}">
                <a16:creationId xmlns:a16="http://schemas.microsoft.com/office/drawing/2014/main" id="{371B7724-386D-BD48-A9C2-A5A1BF333540}"/>
              </a:ext>
            </a:extLst>
          </p:cNvPr>
          <p:cNvPicPr>
            <a:picLocks noChangeAspect="1"/>
          </p:cNvPicPr>
          <p:nvPr/>
        </p:nvPicPr>
        <p:blipFill>
          <a:blip r:embed="rId13">
            <a:biLevel thresh="50000"/>
          </a:blip>
          <a:stretch>
            <a:fillRect/>
          </a:stretch>
        </p:blipFill>
        <p:spPr>
          <a:xfrm>
            <a:off x="6290102" y="3816757"/>
            <a:ext cx="2171676" cy="609352"/>
          </a:xfrm>
          <a:prstGeom prst="rect">
            <a:avLst/>
          </a:prstGeom>
        </p:spPr>
      </p:pic>
      <p:pic>
        <p:nvPicPr>
          <p:cNvPr id="19" name="Picture 18">
            <a:extLst>
              <a:ext uri="{FF2B5EF4-FFF2-40B4-BE49-F238E27FC236}">
                <a16:creationId xmlns:a16="http://schemas.microsoft.com/office/drawing/2014/main" id="{66CADCC0-2D98-FE44-A47B-F3767E680242}"/>
              </a:ext>
            </a:extLst>
          </p:cNvPr>
          <p:cNvPicPr>
            <a:picLocks noChangeAspect="1"/>
          </p:cNvPicPr>
          <p:nvPr/>
        </p:nvPicPr>
        <p:blipFill rotWithShape="1">
          <a:blip r:embed="rId14" cstate="print">
            <a:biLevel thresh="50000"/>
            <a:extLst>
              <a:ext uri="{28A0092B-C50C-407E-A947-70E740481C1C}">
                <a14:useLocalDpi xmlns:a14="http://schemas.microsoft.com/office/drawing/2010/main"/>
              </a:ext>
            </a:extLst>
          </a:blip>
          <a:srcRect/>
          <a:stretch/>
        </p:blipFill>
        <p:spPr>
          <a:xfrm>
            <a:off x="6999920" y="5084318"/>
            <a:ext cx="1063700" cy="502223"/>
          </a:xfrm>
          <a:prstGeom prst="rect">
            <a:avLst/>
          </a:prstGeom>
        </p:spPr>
      </p:pic>
      <p:pic>
        <p:nvPicPr>
          <p:cNvPr id="20" name="Picture 19">
            <a:extLst>
              <a:ext uri="{FF2B5EF4-FFF2-40B4-BE49-F238E27FC236}">
                <a16:creationId xmlns:a16="http://schemas.microsoft.com/office/drawing/2014/main" id="{FD1F7A68-0104-204D-8A66-5935314346E0}"/>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9112354" y="5123440"/>
            <a:ext cx="2371317" cy="349415"/>
          </a:xfrm>
          <a:prstGeom prst="rect">
            <a:avLst/>
          </a:prstGeom>
        </p:spPr>
      </p:pic>
    </p:spTree>
    <p:extLst>
      <p:ext uri="{BB962C8B-B14F-4D97-AF65-F5344CB8AC3E}">
        <p14:creationId xmlns:p14="http://schemas.microsoft.com/office/powerpoint/2010/main" val="30932167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FF6E02-C163-F649-849A-9935E9A36317}"/>
              </a:ext>
            </a:extLst>
          </p:cNvPr>
          <p:cNvSpPr>
            <a:spLocks noGrp="1"/>
          </p:cNvSpPr>
          <p:nvPr>
            <p:ph type="sldNum" sz="quarter" idx="12"/>
          </p:nvPr>
        </p:nvSpPr>
        <p:spPr/>
        <p:txBody>
          <a:bodyPr/>
          <a:lstStyle/>
          <a:p>
            <a:fld id="{B15A4BD5-B51F-9048-892F-7599ACE81F82}" type="slidenum">
              <a:rPr lang="en-US" smtClean="0"/>
              <a:pPr/>
              <a:t>65</a:t>
            </a:fld>
            <a:endParaRPr lang="en-US" dirty="0"/>
          </a:p>
        </p:txBody>
      </p:sp>
      <p:sp>
        <p:nvSpPr>
          <p:cNvPr id="6" name="Footer Placeholder 5">
            <a:extLst>
              <a:ext uri="{FF2B5EF4-FFF2-40B4-BE49-F238E27FC236}">
                <a16:creationId xmlns:a16="http://schemas.microsoft.com/office/drawing/2014/main" id="{0BB46CDA-152A-1449-BBB2-DD8FD0E6BD95}"/>
              </a:ext>
            </a:extLst>
          </p:cNvPr>
          <p:cNvSpPr>
            <a:spLocks noGrp="1"/>
          </p:cNvSpPr>
          <p:nvPr>
            <p:ph type="ftr" sz="quarter" idx="3"/>
          </p:nvPr>
        </p:nvSpPr>
        <p:spPr/>
        <p:txBody>
          <a:bodyPr/>
          <a:lstStyle/>
          <a:p>
            <a:r>
              <a:rPr lang="en-US"/>
              <a:t>INK-CO.COM  |</a:t>
            </a:r>
            <a:endParaRPr lang="en-US" dirty="0"/>
          </a:p>
        </p:txBody>
      </p:sp>
      <p:sp>
        <p:nvSpPr>
          <p:cNvPr id="2" name="Title 1">
            <a:extLst>
              <a:ext uri="{FF2B5EF4-FFF2-40B4-BE49-F238E27FC236}">
                <a16:creationId xmlns:a16="http://schemas.microsoft.com/office/drawing/2014/main" id="{DFC3A2A8-8E54-0244-A6DC-B0A134ED7F72}"/>
              </a:ext>
            </a:extLst>
          </p:cNvPr>
          <p:cNvSpPr>
            <a:spLocks noGrp="1"/>
          </p:cNvSpPr>
          <p:nvPr>
            <p:ph type="title"/>
          </p:nvPr>
        </p:nvSpPr>
        <p:spPr/>
        <p:txBody>
          <a:bodyPr/>
          <a:lstStyle/>
          <a:p>
            <a:r>
              <a:rPr lang="en-US" dirty="0"/>
              <a:t>Industry landscape</a:t>
            </a:r>
          </a:p>
        </p:txBody>
      </p:sp>
      <p:pic>
        <p:nvPicPr>
          <p:cNvPr id="10" name="Content Placeholder 9" descr="A screenshot of a cell phone&#10;&#10;Description automatically generated">
            <a:extLst>
              <a:ext uri="{FF2B5EF4-FFF2-40B4-BE49-F238E27FC236}">
                <a16:creationId xmlns:a16="http://schemas.microsoft.com/office/drawing/2014/main" id="{FD3AF2A3-2688-0E40-9146-B4D2FDFD95B9}"/>
              </a:ext>
            </a:extLst>
          </p:cNvPr>
          <p:cNvPicPr>
            <a:picLocks noGrp="1" noChangeAspect="1"/>
          </p:cNvPicPr>
          <p:nvPr>
            <p:ph sz="quarter" idx="13"/>
          </p:nvPr>
        </p:nvPicPr>
        <p:blipFill rotWithShape="1">
          <a:blip r:embed="rId3"/>
          <a:srcRect t="47093" r="8694" b="3966"/>
          <a:stretch/>
        </p:blipFill>
        <p:spPr>
          <a:xfrm>
            <a:off x="5565545" y="3224013"/>
            <a:ext cx="5577213" cy="1323864"/>
          </a:xfrm>
        </p:spPr>
      </p:pic>
      <p:sp>
        <p:nvSpPr>
          <p:cNvPr id="3" name="TextBox 2">
            <a:extLst>
              <a:ext uri="{FF2B5EF4-FFF2-40B4-BE49-F238E27FC236}">
                <a16:creationId xmlns:a16="http://schemas.microsoft.com/office/drawing/2014/main" id="{A1D17A79-9CAE-B345-907D-D4D04E9307A9}"/>
              </a:ext>
            </a:extLst>
          </p:cNvPr>
          <p:cNvSpPr txBox="1"/>
          <p:nvPr/>
        </p:nvSpPr>
        <p:spPr>
          <a:xfrm>
            <a:off x="5530178" y="2911839"/>
            <a:ext cx="5444861" cy="276999"/>
          </a:xfrm>
          <a:prstGeom prst="rect">
            <a:avLst/>
          </a:prstGeom>
          <a:noFill/>
        </p:spPr>
        <p:txBody>
          <a:bodyPr wrap="square" rtlCol="0">
            <a:spAutoFit/>
          </a:bodyPr>
          <a:lstStyle/>
          <a:p>
            <a:r>
              <a:rPr lang="en-US" sz="1200" dirty="0">
                <a:solidFill>
                  <a:schemeClr val="tx2"/>
                </a:solidFill>
                <a:latin typeface="Brandon Grotesque" panose="020B0503020203060202" pitchFamily="34" charset="77"/>
              </a:rPr>
              <a:t>Total Mentions | Ed-Fi Alliance | 1/1/2020-4/17/2020</a:t>
            </a:r>
          </a:p>
        </p:txBody>
      </p:sp>
      <p:pic>
        <p:nvPicPr>
          <p:cNvPr id="11" name="Picture 10" descr="A screenshot of a cell phone&#10;&#10;Description automatically generated">
            <a:extLst>
              <a:ext uri="{FF2B5EF4-FFF2-40B4-BE49-F238E27FC236}">
                <a16:creationId xmlns:a16="http://schemas.microsoft.com/office/drawing/2014/main" id="{24904EB8-AB48-5742-8D0E-D6F0F1B99BF1}"/>
              </a:ext>
            </a:extLst>
          </p:cNvPr>
          <p:cNvPicPr>
            <a:picLocks noChangeAspect="1"/>
          </p:cNvPicPr>
          <p:nvPr/>
        </p:nvPicPr>
        <p:blipFill rotWithShape="1">
          <a:blip r:embed="rId4"/>
          <a:srcRect t="42379" r="27778" b="5772"/>
          <a:stretch/>
        </p:blipFill>
        <p:spPr>
          <a:xfrm>
            <a:off x="5138308" y="3153663"/>
            <a:ext cx="6000164" cy="1700973"/>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51CA63F6-CABA-BE4B-80F7-E6FBB14EAFDF}"/>
              </a:ext>
            </a:extLst>
          </p:cNvPr>
          <p:cNvPicPr>
            <a:picLocks noChangeAspect="1"/>
          </p:cNvPicPr>
          <p:nvPr/>
        </p:nvPicPr>
        <p:blipFill rotWithShape="1">
          <a:blip r:embed="rId4"/>
          <a:srcRect l="75912" t="34308" b="53458"/>
          <a:stretch/>
        </p:blipFill>
        <p:spPr>
          <a:xfrm>
            <a:off x="7933574" y="3686452"/>
            <a:ext cx="1286887" cy="258077"/>
          </a:xfrm>
          <a:prstGeom prst="rect">
            <a:avLst/>
          </a:prstGeom>
        </p:spPr>
      </p:pic>
      <p:sp>
        <p:nvSpPr>
          <p:cNvPr id="13" name="TextBox 12">
            <a:extLst>
              <a:ext uri="{FF2B5EF4-FFF2-40B4-BE49-F238E27FC236}">
                <a16:creationId xmlns:a16="http://schemas.microsoft.com/office/drawing/2014/main" id="{20259E23-971C-F24E-9E32-7ED529550AD0}"/>
              </a:ext>
            </a:extLst>
          </p:cNvPr>
          <p:cNvSpPr txBox="1"/>
          <p:nvPr/>
        </p:nvSpPr>
        <p:spPr>
          <a:xfrm>
            <a:off x="5530178" y="2912776"/>
            <a:ext cx="5444861" cy="276999"/>
          </a:xfrm>
          <a:prstGeom prst="rect">
            <a:avLst/>
          </a:prstGeom>
          <a:noFill/>
        </p:spPr>
        <p:txBody>
          <a:bodyPr wrap="square" rtlCol="0">
            <a:spAutoFit/>
          </a:bodyPr>
          <a:lstStyle/>
          <a:p>
            <a:r>
              <a:rPr lang="en-US" sz="1200" dirty="0">
                <a:solidFill>
                  <a:schemeClr val="tx2"/>
                </a:solidFill>
                <a:latin typeface="Brandon Grotesque" panose="020B0503020203060202" pitchFamily="34" charset="77"/>
              </a:rPr>
              <a:t>Total Mentions | 1/1/2020-4/17/2020</a:t>
            </a:r>
          </a:p>
        </p:txBody>
      </p:sp>
      <p:sp>
        <p:nvSpPr>
          <p:cNvPr id="9" name="Rectangle 8">
            <a:extLst>
              <a:ext uri="{FF2B5EF4-FFF2-40B4-BE49-F238E27FC236}">
                <a16:creationId xmlns:a16="http://schemas.microsoft.com/office/drawing/2014/main" id="{AA9DEF1D-3EB6-0B4C-A039-AA2E63AD5FDD}"/>
              </a:ext>
            </a:extLst>
          </p:cNvPr>
          <p:cNvSpPr/>
          <p:nvPr/>
        </p:nvSpPr>
        <p:spPr>
          <a:xfrm>
            <a:off x="533400" y="2536576"/>
            <a:ext cx="3036409" cy="790729"/>
          </a:xfrm>
          <a:prstGeom prst="rect">
            <a:avLst/>
          </a:prstGeom>
        </p:spPr>
        <p:txBody>
          <a:bodyPr wrap="none">
            <a:spAutoFit/>
          </a:bodyPr>
          <a:lstStyle/>
          <a:p>
            <a:pPr lvl="0">
              <a:lnSpc>
                <a:spcPct val="80000"/>
              </a:lnSpc>
              <a:defRPr/>
            </a:pPr>
            <a:r>
              <a:rPr lang="en-US" sz="2800" cap="all" dirty="0">
                <a:solidFill>
                  <a:schemeClr val="accent4"/>
                </a:solidFill>
                <a:latin typeface="League Gothic" charset="0"/>
              </a:rPr>
              <a:t>Opportunity: Leadership</a:t>
            </a:r>
            <a:br>
              <a:rPr lang="en-US" sz="2800" cap="all" dirty="0">
                <a:solidFill>
                  <a:schemeClr val="accent4"/>
                </a:solidFill>
                <a:latin typeface="League Gothic" charset="0"/>
              </a:rPr>
            </a:br>
            <a:r>
              <a:rPr lang="en-US" sz="2800" cap="all" dirty="0">
                <a:latin typeface="League Gothic" charset="0"/>
              </a:rPr>
              <a:t>Break away from the pack</a:t>
            </a:r>
          </a:p>
        </p:txBody>
      </p:sp>
      <p:sp>
        <p:nvSpPr>
          <p:cNvPr id="18" name="Rectangle 17">
            <a:extLst>
              <a:ext uri="{FF2B5EF4-FFF2-40B4-BE49-F238E27FC236}">
                <a16:creationId xmlns:a16="http://schemas.microsoft.com/office/drawing/2014/main" id="{234DE3C6-3D14-1043-9BD4-07E54DA9E512}"/>
              </a:ext>
            </a:extLst>
          </p:cNvPr>
          <p:cNvSpPr/>
          <p:nvPr/>
        </p:nvSpPr>
        <p:spPr>
          <a:xfrm>
            <a:off x="533400" y="3695606"/>
            <a:ext cx="4363695" cy="790729"/>
          </a:xfrm>
          <a:prstGeom prst="rect">
            <a:avLst/>
          </a:prstGeom>
        </p:spPr>
        <p:txBody>
          <a:bodyPr wrap="none">
            <a:spAutoFit/>
          </a:bodyPr>
          <a:lstStyle/>
          <a:p>
            <a:pPr lvl="0">
              <a:lnSpc>
                <a:spcPct val="80000"/>
              </a:lnSpc>
              <a:defRPr/>
            </a:pPr>
            <a:r>
              <a:rPr lang="en-US" sz="2800" cap="all" dirty="0">
                <a:solidFill>
                  <a:schemeClr val="accent4"/>
                </a:solidFill>
                <a:latin typeface="League Gothic" charset="0"/>
              </a:rPr>
              <a:t>Opportunity: stewardship</a:t>
            </a:r>
            <a:br>
              <a:rPr lang="en-US" sz="2800" cap="all" dirty="0">
                <a:solidFill>
                  <a:schemeClr val="accent4"/>
                </a:solidFill>
                <a:latin typeface="League Gothic" charset="0"/>
              </a:rPr>
            </a:br>
            <a:r>
              <a:rPr lang="en-US" sz="2800" cap="all" dirty="0">
                <a:latin typeface="League Gothic" charset="0"/>
              </a:rPr>
              <a:t>own the Ed data interop conversation</a:t>
            </a:r>
          </a:p>
        </p:txBody>
      </p:sp>
      <p:sp>
        <p:nvSpPr>
          <p:cNvPr id="19" name="Rectangle 18">
            <a:extLst>
              <a:ext uri="{FF2B5EF4-FFF2-40B4-BE49-F238E27FC236}">
                <a16:creationId xmlns:a16="http://schemas.microsoft.com/office/drawing/2014/main" id="{ED7DE79F-8B76-AC46-9953-2326D20CA592}"/>
              </a:ext>
            </a:extLst>
          </p:cNvPr>
          <p:cNvSpPr/>
          <p:nvPr/>
        </p:nvSpPr>
        <p:spPr>
          <a:xfrm>
            <a:off x="533400" y="4854636"/>
            <a:ext cx="3712876" cy="790729"/>
          </a:xfrm>
          <a:prstGeom prst="rect">
            <a:avLst/>
          </a:prstGeom>
        </p:spPr>
        <p:txBody>
          <a:bodyPr wrap="none">
            <a:spAutoFit/>
          </a:bodyPr>
          <a:lstStyle/>
          <a:p>
            <a:pPr lvl="0">
              <a:lnSpc>
                <a:spcPct val="80000"/>
              </a:lnSpc>
              <a:defRPr/>
            </a:pPr>
            <a:r>
              <a:rPr lang="en-US" sz="2800" cap="all" dirty="0">
                <a:solidFill>
                  <a:srgbClr val="D75A6A"/>
                </a:solidFill>
                <a:latin typeface="League Gothic" charset="0"/>
              </a:rPr>
              <a:t>challenge: security</a:t>
            </a:r>
            <a:br>
              <a:rPr lang="en-US" sz="2800" cap="all" dirty="0">
                <a:solidFill>
                  <a:schemeClr val="accent4"/>
                </a:solidFill>
                <a:latin typeface="League Gothic" charset="0"/>
              </a:rPr>
            </a:br>
            <a:r>
              <a:rPr lang="en-US" sz="2800" cap="all" dirty="0">
                <a:latin typeface="League Gothic" charset="0"/>
              </a:rPr>
              <a:t>stay on the right side of privacy</a:t>
            </a:r>
          </a:p>
        </p:txBody>
      </p:sp>
      <p:graphicFrame>
        <p:nvGraphicFramePr>
          <p:cNvPr id="32" name="Chart 31">
            <a:extLst>
              <a:ext uri="{FF2B5EF4-FFF2-40B4-BE49-F238E27FC236}">
                <a16:creationId xmlns:a16="http://schemas.microsoft.com/office/drawing/2014/main" id="{94CE77DF-3973-4D46-BBCB-11F676D41B17}"/>
              </a:ext>
            </a:extLst>
          </p:cNvPr>
          <p:cNvGraphicFramePr>
            <a:graphicFrameLocks/>
          </p:cNvGraphicFramePr>
          <p:nvPr/>
        </p:nvGraphicFramePr>
        <p:xfrm>
          <a:off x="7536685" y="2456590"/>
          <a:ext cx="4572000" cy="2743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5" name="Chart 14">
            <a:extLst>
              <a:ext uri="{FF2B5EF4-FFF2-40B4-BE49-F238E27FC236}">
                <a16:creationId xmlns:a16="http://schemas.microsoft.com/office/drawing/2014/main" id="{35EBBAE4-2538-A448-86E4-CEF79C016F63}"/>
              </a:ext>
            </a:extLst>
          </p:cNvPr>
          <p:cNvGraphicFramePr>
            <a:graphicFrameLocks/>
          </p:cNvGraphicFramePr>
          <p:nvPr/>
        </p:nvGraphicFramePr>
        <p:xfrm>
          <a:off x="4688206" y="2501387"/>
          <a:ext cx="4572000" cy="2743200"/>
        </p:xfrm>
        <a:graphic>
          <a:graphicData uri="http://schemas.openxmlformats.org/drawingml/2006/chart">
            <c:chart xmlns:c="http://schemas.openxmlformats.org/drawingml/2006/chart" xmlns:r="http://schemas.openxmlformats.org/officeDocument/2006/relationships" r:id="rId6"/>
          </a:graphicData>
        </a:graphic>
      </p:graphicFrame>
      <p:sp>
        <p:nvSpPr>
          <p:cNvPr id="4" name="Rectangle 3">
            <a:extLst>
              <a:ext uri="{FF2B5EF4-FFF2-40B4-BE49-F238E27FC236}">
                <a16:creationId xmlns:a16="http://schemas.microsoft.com/office/drawing/2014/main" id="{CD382F58-643C-D84D-AB8D-17DC2BBFFDC0}"/>
              </a:ext>
            </a:extLst>
          </p:cNvPr>
          <p:cNvSpPr/>
          <p:nvPr/>
        </p:nvSpPr>
        <p:spPr>
          <a:xfrm>
            <a:off x="6378088" y="273569"/>
            <a:ext cx="3749040" cy="1036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 – Fill in information unique to the </a:t>
            </a:r>
          </a:p>
        </p:txBody>
      </p:sp>
    </p:spTree>
    <p:extLst>
      <p:ext uri="{BB962C8B-B14F-4D97-AF65-F5344CB8AC3E}">
        <p14:creationId xmlns:p14="http://schemas.microsoft.com/office/powerpoint/2010/main" val="107326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9" presetClass="emph" presetSubtype="0" nodeType="clickEffect">
                                  <p:stCondLst>
                                    <p:cond delay="0"/>
                                  </p:stCondLst>
                                  <p:childTnLst>
                                    <p:set>
                                      <p:cBhvr>
                                        <p:cTn id="16" dur="indefinite"/>
                                        <p:tgtEl>
                                          <p:spTgt spid="10"/>
                                        </p:tgtEl>
                                        <p:attrNameLst>
                                          <p:attrName>style.opacity</p:attrName>
                                        </p:attrNameLst>
                                      </p:cBhvr>
                                      <p:to>
                                        <p:strVal val="0"/>
                                      </p:to>
                                    </p:set>
                                    <p:animEffect filter="image" prLst="opacity: 0">
                                      <p:cBhvr rctx="IE">
                                        <p:cTn id="17" dur="indefinite"/>
                                        <p:tgtEl>
                                          <p:spTgt spid="10"/>
                                        </p:tgtEl>
                                      </p:cBhvr>
                                    </p:animEffect>
                                  </p:childTnLst>
                                </p:cTn>
                              </p:par>
                              <p:par>
                                <p:cTn id="18" presetID="9" presetClass="emph" presetSubtype="0" grpId="1" nodeType="withEffect">
                                  <p:stCondLst>
                                    <p:cond delay="0"/>
                                  </p:stCondLst>
                                  <p:childTnLst>
                                    <p:set>
                                      <p:cBhvr>
                                        <p:cTn id="19" dur="indefinite"/>
                                        <p:tgtEl>
                                          <p:spTgt spid="3"/>
                                        </p:tgtEl>
                                        <p:attrNameLst>
                                          <p:attrName>style.opacity</p:attrName>
                                        </p:attrNameLst>
                                      </p:cBhvr>
                                      <p:to>
                                        <p:strVal val="0"/>
                                      </p:to>
                                    </p:set>
                                    <p:animEffect filter="image" prLst="opacity: 0">
                                      <p:cBhvr rctx="IE">
                                        <p:cTn id="20" dur="indefinite"/>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9" presetClass="emph" presetSubtype="0" grpId="1" nodeType="clickEffect">
                                  <p:stCondLst>
                                    <p:cond delay="0"/>
                                  </p:stCondLst>
                                  <p:childTnLst>
                                    <p:set>
                                      <p:cBhvr>
                                        <p:cTn id="36" dur="indefinite"/>
                                        <p:tgtEl>
                                          <p:spTgt spid="13"/>
                                        </p:tgtEl>
                                        <p:attrNameLst>
                                          <p:attrName>style.opacity</p:attrName>
                                        </p:attrNameLst>
                                      </p:cBhvr>
                                      <p:to>
                                        <p:strVal val="0"/>
                                      </p:to>
                                    </p:set>
                                    <p:animEffect filter="image" prLst="opacity: 0">
                                      <p:cBhvr rctx="IE">
                                        <p:cTn id="37" dur="indefinite"/>
                                        <p:tgtEl>
                                          <p:spTgt spid="13"/>
                                        </p:tgtEl>
                                      </p:cBhvr>
                                    </p:animEffect>
                                  </p:childTnLst>
                                </p:cTn>
                              </p:par>
                              <p:par>
                                <p:cTn id="38" presetID="9" presetClass="emph" presetSubtype="0" nodeType="withEffect">
                                  <p:stCondLst>
                                    <p:cond delay="0"/>
                                  </p:stCondLst>
                                  <p:childTnLst>
                                    <p:set>
                                      <p:cBhvr>
                                        <p:cTn id="39" dur="indefinite"/>
                                        <p:tgtEl>
                                          <p:spTgt spid="11"/>
                                        </p:tgtEl>
                                        <p:attrNameLst>
                                          <p:attrName>style.opacity</p:attrName>
                                        </p:attrNameLst>
                                      </p:cBhvr>
                                      <p:to>
                                        <p:strVal val="0"/>
                                      </p:to>
                                    </p:set>
                                    <p:animEffect filter="image" prLst="opacity: 0">
                                      <p:cBhvr rctx="IE">
                                        <p:cTn id="40" dur="indefinite"/>
                                        <p:tgtEl>
                                          <p:spTgt spid="11"/>
                                        </p:tgtEl>
                                      </p:cBhvr>
                                    </p:animEffect>
                                  </p:childTnLst>
                                </p:cTn>
                              </p:par>
                              <p:par>
                                <p:cTn id="41" presetID="9" presetClass="emph" presetSubtype="0" nodeType="withEffect">
                                  <p:stCondLst>
                                    <p:cond delay="0"/>
                                  </p:stCondLst>
                                  <p:childTnLst>
                                    <p:set>
                                      <p:cBhvr>
                                        <p:cTn id="42" dur="indefinite"/>
                                        <p:tgtEl>
                                          <p:spTgt spid="12"/>
                                        </p:tgtEl>
                                        <p:attrNameLst>
                                          <p:attrName>style.opacity</p:attrName>
                                        </p:attrNameLst>
                                      </p:cBhvr>
                                      <p:to>
                                        <p:strVal val="0"/>
                                      </p:to>
                                    </p:set>
                                    <p:animEffect filter="image" prLst="opacity: 0">
                                      <p:cBhvr rctx="IE">
                                        <p:cTn id="43" dur="indefinite"/>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3" grpId="0"/>
      <p:bldP spid="13" grpId="1"/>
      <p:bldP spid="9" grpId="0"/>
      <p:bldP spid="18" grpId="0"/>
      <p:bldP spid="19" grpId="0"/>
      <p:bldGraphic spid="32" grpId="0">
        <p:bldAsOne/>
      </p:bldGraphic>
      <p:bldGraphic spid="15" grpId="0">
        <p:bldAsOne/>
      </p:bldGraphic>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C70EA8-AB96-6B47-804E-EECDE0FBFC49}"/>
              </a:ext>
            </a:extLst>
          </p:cNvPr>
          <p:cNvSpPr>
            <a:spLocks noGrp="1"/>
          </p:cNvSpPr>
          <p:nvPr>
            <p:ph type="sldNum" sz="quarter" idx="12"/>
          </p:nvPr>
        </p:nvSpPr>
        <p:spPr/>
        <p:txBody>
          <a:bodyPr/>
          <a:lstStyle/>
          <a:p>
            <a:fld id="{B15A4BD5-B51F-9048-892F-7599ACE81F82}" type="slidenum">
              <a:rPr lang="en-US" smtClean="0"/>
              <a:pPr/>
              <a:t>66</a:t>
            </a:fld>
            <a:endParaRPr lang="en-US" dirty="0"/>
          </a:p>
        </p:txBody>
      </p:sp>
      <p:sp>
        <p:nvSpPr>
          <p:cNvPr id="3" name="Footer Placeholder 2">
            <a:extLst>
              <a:ext uri="{FF2B5EF4-FFF2-40B4-BE49-F238E27FC236}">
                <a16:creationId xmlns:a16="http://schemas.microsoft.com/office/drawing/2014/main" id="{55074C2D-F804-D34B-A772-D74E8A57E728}"/>
              </a:ext>
            </a:extLst>
          </p:cNvPr>
          <p:cNvSpPr>
            <a:spLocks noGrp="1"/>
          </p:cNvSpPr>
          <p:nvPr>
            <p:ph type="ftr" sz="quarter" idx="3"/>
          </p:nvPr>
        </p:nvSpPr>
        <p:spPr/>
        <p:txBody>
          <a:bodyPr/>
          <a:lstStyle/>
          <a:p>
            <a:r>
              <a:rPr lang="en-US"/>
              <a:t>INK-CO.COM  |</a:t>
            </a:r>
            <a:endParaRPr lang="en-US" dirty="0"/>
          </a:p>
        </p:txBody>
      </p:sp>
      <p:sp>
        <p:nvSpPr>
          <p:cNvPr id="4" name="Title 3">
            <a:extLst>
              <a:ext uri="{FF2B5EF4-FFF2-40B4-BE49-F238E27FC236}">
                <a16:creationId xmlns:a16="http://schemas.microsoft.com/office/drawing/2014/main" id="{8247F844-8683-914C-B43E-6389DFB6C1FD}"/>
              </a:ext>
            </a:extLst>
          </p:cNvPr>
          <p:cNvSpPr>
            <a:spLocks noGrp="1"/>
          </p:cNvSpPr>
          <p:nvPr>
            <p:ph type="title"/>
          </p:nvPr>
        </p:nvSpPr>
        <p:spPr/>
        <p:txBody>
          <a:bodyPr/>
          <a:lstStyle/>
          <a:p>
            <a:r>
              <a:rPr lang="en-US" dirty="0"/>
              <a:t>[program element x </a:t>
            </a:r>
            <a:br>
              <a:rPr lang="en-US" dirty="0"/>
            </a:br>
            <a:r>
              <a:rPr lang="en-US" dirty="0"/>
              <a:t>case study slide]</a:t>
            </a:r>
          </a:p>
        </p:txBody>
      </p:sp>
      <p:graphicFrame>
        <p:nvGraphicFramePr>
          <p:cNvPr id="7" name="Content Placeholder 6">
            <a:extLst>
              <a:ext uri="{FF2B5EF4-FFF2-40B4-BE49-F238E27FC236}">
                <a16:creationId xmlns:a16="http://schemas.microsoft.com/office/drawing/2014/main" id="{50BCFF3B-0093-EE49-A62E-7579BE522876}"/>
              </a:ext>
            </a:extLst>
          </p:cNvPr>
          <p:cNvGraphicFramePr>
            <a:graphicFrameLocks noGrp="1"/>
          </p:cNvGraphicFramePr>
          <p:nvPr>
            <p:ph sz="quarter" idx="13"/>
            <p:extLst>
              <p:ext uri="{D42A27DB-BD31-4B8C-83A1-F6EECF244321}">
                <p14:modId xmlns:p14="http://schemas.microsoft.com/office/powerpoint/2010/main" val="1847347991"/>
              </p:ext>
            </p:extLst>
          </p:nvPr>
        </p:nvGraphicFramePr>
        <p:xfrm>
          <a:off x="533399" y="2781244"/>
          <a:ext cx="4204855" cy="3203920"/>
        </p:xfrm>
        <a:graphic>
          <a:graphicData uri="http://schemas.openxmlformats.org/drawingml/2006/table">
            <a:tbl>
              <a:tblPr firstRow="1" bandRow="1">
                <a:tableStyleId>{00A15C55-8517-42AA-B614-E9B94910E393}</a:tableStyleId>
              </a:tblPr>
              <a:tblGrid>
                <a:gridCol w="4204855">
                  <a:extLst>
                    <a:ext uri="{9D8B030D-6E8A-4147-A177-3AD203B41FA5}">
                      <a16:colId xmlns:a16="http://schemas.microsoft.com/office/drawing/2014/main" val="1899852589"/>
                    </a:ext>
                  </a:extLst>
                </a:gridCol>
              </a:tblGrid>
              <a:tr h="8941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Brandon Grotesque" panose="020B0503020203060202" pitchFamily="34" charset="77"/>
                        </a:rPr>
                        <a:t>[overview]</a:t>
                      </a:r>
                    </a:p>
                  </a:txBody>
                  <a:tcPr marL="144150" marR="14415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254500"/>
                  </a:ext>
                </a:extLst>
              </a:tr>
              <a:tr h="1415686">
                <a:tc>
                  <a:txBody>
                    <a:bodyPr/>
                    <a:lstStyle/>
                    <a:p>
                      <a:pPr marL="285750" indent="-285750">
                        <a:buFont typeface="Arial" panose="020B0604020202020204" pitchFamily="34" charset="0"/>
                        <a:buChar char="•"/>
                      </a:pPr>
                      <a:r>
                        <a:rPr lang="en-US" sz="1400" dirty="0">
                          <a:solidFill>
                            <a:schemeClr val="tx1"/>
                          </a:solidFill>
                          <a:latin typeface="Brandon Grotesque" panose="020B0503020203060202" pitchFamily="34" charset="77"/>
                        </a:rPr>
                        <a:t>[Details]</a:t>
                      </a:r>
                    </a:p>
                  </a:txBody>
                  <a:tcPr marL="144150" marR="14415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8466839"/>
                  </a:ext>
                </a:extLst>
              </a:tr>
              <a:tr h="894117">
                <a:tc>
                  <a:txBody>
                    <a:bodyPr/>
                    <a:lstStyle/>
                    <a:p>
                      <a:r>
                        <a:rPr lang="en-US" sz="1400" b="1" dirty="0">
                          <a:solidFill>
                            <a:schemeClr val="tx1"/>
                          </a:solidFill>
                          <a:latin typeface="Brandon Grotesque" panose="020B0503020203060202" pitchFamily="34" charset="77"/>
                        </a:rPr>
                        <a:t>Deliverables:</a:t>
                      </a:r>
                    </a:p>
                    <a:p>
                      <a:pPr marL="285750" indent="-285750">
                        <a:buFont typeface="Arial" panose="020B0604020202020204" pitchFamily="34" charset="0"/>
                        <a:buChar char="•"/>
                      </a:pPr>
                      <a:r>
                        <a:rPr lang="en-US" sz="1400" dirty="0">
                          <a:solidFill>
                            <a:schemeClr val="tx1"/>
                          </a:solidFill>
                          <a:latin typeface="Brandon Grotesque" panose="020B0503020203060202" pitchFamily="34" charset="77"/>
                        </a:rPr>
                        <a:t>[x]</a:t>
                      </a:r>
                    </a:p>
                  </a:txBody>
                  <a:tcPr marL="144150" marR="14415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29601438"/>
                  </a:ext>
                </a:extLst>
              </a:tr>
            </a:tbl>
          </a:graphicData>
        </a:graphic>
      </p:graphicFrame>
      <p:pic>
        <p:nvPicPr>
          <p:cNvPr id="8" name="Picture 7">
            <a:extLst>
              <a:ext uri="{FF2B5EF4-FFF2-40B4-BE49-F238E27FC236}">
                <a16:creationId xmlns:a16="http://schemas.microsoft.com/office/drawing/2014/main" id="{0A38451F-A4BC-8249-B709-49650E4F2862}"/>
              </a:ext>
            </a:extLst>
          </p:cNvPr>
          <p:cNvPicPr>
            <a:picLocks noChangeAspect="1"/>
          </p:cNvPicPr>
          <p:nvPr/>
        </p:nvPicPr>
        <p:blipFill rotWithShape="1">
          <a:blip r:embed="rId3"/>
          <a:srcRect l="20377" t="3754" r="19892" b="1561"/>
          <a:stretch/>
        </p:blipFill>
        <p:spPr>
          <a:xfrm>
            <a:off x="6329505" y="2638245"/>
            <a:ext cx="4770863" cy="3591403"/>
          </a:xfrm>
          <a:prstGeom prst="rect">
            <a:avLst/>
          </a:prstGeom>
        </p:spPr>
      </p:pic>
      <p:sp>
        <p:nvSpPr>
          <p:cNvPr id="16" name="Text Placeholder 9">
            <a:extLst>
              <a:ext uri="{FF2B5EF4-FFF2-40B4-BE49-F238E27FC236}">
                <a16:creationId xmlns:a16="http://schemas.microsoft.com/office/drawing/2014/main" id="{E32CEB60-EC50-E342-9415-1F0610227529}"/>
              </a:ext>
            </a:extLst>
          </p:cNvPr>
          <p:cNvSpPr txBox="1">
            <a:spLocks/>
          </p:cNvSpPr>
          <p:nvPr/>
        </p:nvSpPr>
        <p:spPr>
          <a:xfrm>
            <a:off x="536426" y="2178120"/>
            <a:ext cx="2430058" cy="571500"/>
          </a:xfrm>
          <a:prstGeom prst="rect">
            <a:avLst/>
          </a:prstGeom>
        </p:spPr>
        <p:txBody>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OUR PLAN:</a:t>
            </a:r>
          </a:p>
        </p:txBody>
      </p:sp>
      <p:sp>
        <p:nvSpPr>
          <p:cNvPr id="17" name="Text Placeholder 9">
            <a:extLst>
              <a:ext uri="{FF2B5EF4-FFF2-40B4-BE49-F238E27FC236}">
                <a16:creationId xmlns:a16="http://schemas.microsoft.com/office/drawing/2014/main" id="{3B704D5D-C394-8E44-A925-B02124B8CD40}"/>
              </a:ext>
            </a:extLst>
          </p:cNvPr>
          <p:cNvSpPr txBox="1">
            <a:spLocks/>
          </p:cNvSpPr>
          <p:nvPr/>
        </p:nvSpPr>
        <p:spPr>
          <a:xfrm>
            <a:off x="6284879" y="2178120"/>
            <a:ext cx="2430058" cy="571500"/>
          </a:xfrm>
          <a:prstGeom prst="rect">
            <a:avLst/>
          </a:prstGeom>
        </p:spPr>
        <p:txBody>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OUR EXPERIENCE:</a:t>
            </a:r>
          </a:p>
        </p:txBody>
      </p:sp>
    </p:spTree>
    <p:extLst>
      <p:ext uri="{BB962C8B-B14F-4D97-AF65-F5344CB8AC3E}">
        <p14:creationId xmlns:p14="http://schemas.microsoft.com/office/powerpoint/2010/main" val="29667229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9DE9C5-DC07-4347-9F12-D6BF9E0D3A81}"/>
              </a:ext>
            </a:extLst>
          </p:cNvPr>
          <p:cNvSpPr>
            <a:spLocks noGrp="1"/>
          </p:cNvSpPr>
          <p:nvPr>
            <p:ph type="title"/>
          </p:nvPr>
        </p:nvSpPr>
        <p:spPr/>
        <p:txBody>
          <a:bodyPr/>
          <a:lstStyle/>
          <a:p>
            <a:r>
              <a:rPr lang="en-US" sz="6000" dirty="0"/>
              <a:t>We’re in the Business</a:t>
            </a:r>
            <a:br>
              <a:rPr lang="en-US" sz="6000" dirty="0"/>
            </a:br>
            <a:r>
              <a:rPr lang="en-US" sz="6000" dirty="0"/>
              <a:t>of Value Creation.</a:t>
            </a:r>
          </a:p>
        </p:txBody>
      </p:sp>
      <p:sp>
        <p:nvSpPr>
          <p:cNvPr id="4" name="Content Placeholder 3">
            <a:extLst>
              <a:ext uri="{FF2B5EF4-FFF2-40B4-BE49-F238E27FC236}">
                <a16:creationId xmlns:a16="http://schemas.microsoft.com/office/drawing/2014/main" id="{97300034-BCF3-544E-8466-7AB48D424A6B}"/>
              </a:ext>
            </a:extLst>
          </p:cNvPr>
          <p:cNvSpPr>
            <a:spLocks noGrp="1"/>
          </p:cNvSpPr>
          <p:nvPr>
            <p:ph idx="11"/>
          </p:nvPr>
        </p:nvSpPr>
        <p:spPr/>
        <p:txBody>
          <a:bodyPr/>
          <a:lstStyle/>
          <a:p>
            <a:r>
              <a:rPr lang="en-US" dirty="0"/>
              <a:t>Our PRICING</a:t>
            </a:r>
          </a:p>
        </p:txBody>
      </p:sp>
      <p:cxnSp>
        <p:nvCxnSpPr>
          <p:cNvPr id="5" name="Straight Connector 4">
            <a:extLst>
              <a:ext uri="{FF2B5EF4-FFF2-40B4-BE49-F238E27FC236}">
                <a16:creationId xmlns:a16="http://schemas.microsoft.com/office/drawing/2014/main" id="{A4EE6CED-6DA4-E746-8256-0F2674B562A8}"/>
              </a:ext>
            </a:extLst>
          </p:cNvPr>
          <p:cNvCxnSpPr>
            <a:cxnSpLocks/>
          </p:cNvCxnSpPr>
          <p:nvPr/>
        </p:nvCxnSpPr>
        <p:spPr>
          <a:xfrm>
            <a:off x="533400" y="2761525"/>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9012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3">
            <a:extLst>
              <a:ext uri="{FF2B5EF4-FFF2-40B4-BE49-F238E27FC236}">
                <a16:creationId xmlns:a16="http://schemas.microsoft.com/office/drawing/2014/main" id="{13F160C0-9BD7-9147-B25B-85B5D5B4CC0B}"/>
              </a:ext>
            </a:extLst>
          </p:cNvPr>
          <p:cNvPicPr>
            <a:picLocks noChangeAspect="1"/>
          </p:cNvPicPr>
          <p:nvPr/>
        </p:nvPicPr>
        <p:blipFill>
          <a:blip r:embed="rId2">
            <a:alphaModFix amt="50000"/>
          </a:blip>
          <a:srcRect/>
          <a:stretch/>
        </p:blipFill>
        <p:spPr>
          <a:xfrm>
            <a:off x="0" y="-58704"/>
            <a:ext cx="12192000" cy="5842084"/>
          </a:xfrm>
          <a:prstGeom prst="rect">
            <a:avLst/>
          </a:prstGeom>
          <a:solidFill>
            <a:srgbClr val="000000"/>
          </a:solidFill>
        </p:spPr>
      </p:pic>
      <p:sp>
        <p:nvSpPr>
          <p:cNvPr id="5" name="Rectangle 4">
            <a:extLst>
              <a:ext uri="{FF2B5EF4-FFF2-40B4-BE49-F238E27FC236}">
                <a16:creationId xmlns:a16="http://schemas.microsoft.com/office/drawing/2014/main" id="{3BB4904A-5F71-0040-B9C5-51A3953CCAAE}"/>
              </a:ext>
            </a:extLst>
          </p:cNvPr>
          <p:cNvSpPr/>
          <p:nvPr/>
        </p:nvSpPr>
        <p:spPr>
          <a:xfrm>
            <a:off x="-2" y="6011058"/>
            <a:ext cx="12192001" cy="846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8B076DD-425C-214B-94C8-E9E61E84A13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5454" b="-3895"/>
          <a:stretch/>
        </p:blipFill>
        <p:spPr>
          <a:xfrm>
            <a:off x="5881707" y="6025486"/>
            <a:ext cx="428586" cy="592552"/>
          </a:xfrm>
          <a:prstGeom prst="rect">
            <a:avLst/>
          </a:prstGeom>
        </p:spPr>
      </p:pic>
      <p:pic>
        <p:nvPicPr>
          <p:cNvPr id="7" name="Picture 6">
            <a:extLst>
              <a:ext uri="{FF2B5EF4-FFF2-40B4-BE49-F238E27FC236}">
                <a16:creationId xmlns:a16="http://schemas.microsoft.com/office/drawing/2014/main" id="{3EEAB3AF-C974-884B-AB43-7C9EFC7D63A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2237"/>
          <a:stretch/>
        </p:blipFill>
        <p:spPr>
          <a:xfrm>
            <a:off x="7037572" y="6022869"/>
            <a:ext cx="494204" cy="544121"/>
          </a:xfrm>
          <a:prstGeom prst="rect">
            <a:avLst/>
          </a:prstGeom>
        </p:spPr>
      </p:pic>
      <p:pic>
        <p:nvPicPr>
          <p:cNvPr id="8" name="Picture 7">
            <a:extLst>
              <a:ext uri="{FF2B5EF4-FFF2-40B4-BE49-F238E27FC236}">
                <a16:creationId xmlns:a16="http://schemas.microsoft.com/office/drawing/2014/main" id="{359FC45F-A263-BE43-AEA0-C1AC239BA69D}"/>
              </a:ext>
            </a:extLst>
          </p:cNvPr>
          <p:cNvPicPr>
            <a:picLocks noChangeAspect="1"/>
          </p:cNvPicPr>
          <p:nvPr/>
        </p:nvPicPr>
        <p:blipFill>
          <a:blip r:embed="rId5"/>
          <a:stretch>
            <a:fillRect/>
          </a:stretch>
        </p:blipFill>
        <p:spPr>
          <a:xfrm>
            <a:off x="4571700" y="6062932"/>
            <a:ext cx="641966" cy="463995"/>
          </a:xfrm>
          <a:prstGeom prst="rect">
            <a:avLst/>
          </a:prstGeom>
        </p:spPr>
      </p:pic>
      <p:sp>
        <p:nvSpPr>
          <p:cNvPr id="9" name="Text Placeholder 3">
            <a:extLst>
              <a:ext uri="{FF2B5EF4-FFF2-40B4-BE49-F238E27FC236}">
                <a16:creationId xmlns:a16="http://schemas.microsoft.com/office/drawing/2014/main" id="{BF02FA33-2179-F846-9405-2606CE486EAF}"/>
              </a:ext>
            </a:extLst>
          </p:cNvPr>
          <p:cNvSpPr txBox="1">
            <a:spLocks/>
          </p:cNvSpPr>
          <p:nvPr/>
        </p:nvSpPr>
        <p:spPr>
          <a:xfrm>
            <a:off x="1661747" y="2174888"/>
            <a:ext cx="8868508" cy="1615945"/>
          </a:xfrm>
          <a:prstGeom prst="rect">
            <a:avLst/>
          </a:prstGeom>
        </p:spPr>
        <p:txBody>
          <a:bodyPr vert="horz" lIns="0" tIns="0" rIns="0" bIns="0" rtlCol="0" anchor="ctr" anchorCtr="0">
            <a:noAutofit/>
          </a:bodyPr>
          <a:lstStyle>
            <a:lvl1pPr marL="0" indent="0" algn="ctr" defTabSz="914400" rtl="0" eaLnBrk="1" latinLnBrk="0" hangingPunct="1">
              <a:lnSpc>
                <a:spcPct val="100000"/>
              </a:lnSpc>
              <a:spcBef>
                <a:spcPts val="600"/>
              </a:spcBef>
              <a:buFont typeface="Arial"/>
              <a:buNone/>
              <a:defRPr sz="6000" b="0" i="0" kern="1200" cap="all" baseline="0">
                <a:solidFill>
                  <a:schemeClr val="bg1"/>
                </a:solidFill>
                <a:latin typeface="League Gothic" charset="0"/>
                <a:ea typeface="League Gothic" charset="0"/>
                <a:cs typeface="League Gothic" charset="0"/>
              </a:defRPr>
            </a:lvl1pPr>
            <a:lvl2pPr marL="457200" indent="0" algn="l" defTabSz="914400" rtl="0" eaLnBrk="1" latinLnBrk="0" hangingPunct="1">
              <a:lnSpc>
                <a:spcPct val="100000"/>
              </a:lnSpc>
              <a:spcBef>
                <a:spcPts val="500"/>
              </a:spcBef>
              <a:buFont typeface="Arial"/>
              <a:buNone/>
              <a:defRPr sz="2000" b="0" i="0" kern="1200">
                <a:solidFill>
                  <a:schemeClr val="tx1">
                    <a:tint val="75000"/>
                  </a:schemeClr>
                </a:solidFill>
                <a:latin typeface="Brandon Grotesque" charset="0"/>
                <a:ea typeface="Brandon Grotesque" charset="0"/>
                <a:cs typeface="Brandon Grotesque" charset="0"/>
              </a:defRPr>
            </a:lvl2pPr>
            <a:lvl3pPr marL="914400" indent="0" algn="l" defTabSz="914400" rtl="0" eaLnBrk="1" latinLnBrk="0" hangingPunct="1">
              <a:lnSpc>
                <a:spcPct val="100000"/>
              </a:lnSpc>
              <a:spcBef>
                <a:spcPts val="500"/>
              </a:spcBef>
              <a:buFont typeface="Arial"/>
              <a:buNone/>
              <a:defRPr sz="1800" b="0" i="0" kern="1200">
                <a:solidFill>
                  <a:schemeClr val="tx1">
                    <a:tint val="75000"/>
                  </a:schemeClr>
                </a:solidFill>
                <a:latin typeface="Brandon Grotesque" charset="0"/>
                <a:ea typeface="Brandon Grotesque" charset="0"/>
                <a:cs typeface="Brandon Grotesque" charset="0"/>
              </a:defRPr>
            </a:lvl3pPr>
            <a:lvl4pPr marL="13716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4pPr>
            <a:lvl5pPr marL="18288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nSpc>
                <a:spcPct val="80000"/>
              </a:lnSpc>
            </a:pPr>
            <a:r>
              <a:rPr lang="en-US" sz="8000" dirty="0"/>
              <a:t>Good work with good people makes for a good life.</a:t>
            </a:r>
          </a:p>
        </p:txBody>
      </p:sp>
    </p:spTree>
    <p:extLst>
      <p:ext uri="{BB962C8B-B14F-4D97-AF65-F5344CB8AC3E}">
        <p14:creationId xmlns:p14="http://schemas.microsoft.com/office/powerpoint/2010/main" val="39164280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ACB3CD-EFD7-D14E-A082-20A3EE5D85D4}"/>
              </a:ext>
            </a:extLst>
          </p:cNvPr>
          <p:cNvSpPr/>
          <p:nvPr/>
        </p:nvSpPr>
        <p:spPr>
          <a:xfrm>
            <a:off x="834572" y="705757"/>
            <a:ext cx="10522856" cy="5446486"/>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League Gothic" pitchFamily="2" charset="77"/>
              </a:rPr>
              <a:t>ADDITIONAL SLIDE OPTIONS</a:t>
            </a:r>
          </a:p>
        </p:txBody>
      </p:sp>
    </p:spTree>
    <p:extLst>
      <p:ext uri="{BB962C8B-B14F-4D97-AF65-F5344CB8AC3E}">
        <p14:creationId xmlns:p14="http://schemas.microsoft.com/office/powerpoint/2010/main" val="3040281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FF71A7-6E20-694D-A5D3-E49624E8FE04}"/>
              </a:ext>
            </a:extLst>
          </p:cNvPr>
          <p:cNvSpPr/>
          <p:nvPr/>
        </p:nvSpPr>
        <p:spPr>
          <a:xfrm>
            <a:off x="518617" y="2791842"/>
            <a:ext cx="10527755" cy="371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17EC437D-6CD7-6B43-B239-28B45BA931ED}"/>
              </a:ext>
            </a:extLst>
          </p:cNvPr>
          <p:cNvSpPr>
            <a:spLocks noGrp="1"/>
          </p:cNvSpPr>
          <p:nvPr>
            <p:ph type="sldNum" sz="quarter" idx="12"/>
          </p:nvPr>
        </p:nvSpPr>
        <p:spPr/>
        <p:txBody>
          <a:bodyPr/>
          <a:lstStyle/>
          <a:p>
            <a:fld id="{B15A4BD5-B51F-9048-892F-7599ACE81F82}" type="slidenum">
              <a:rPr lang="en-US" smtClean="0"/>
              <a:pPr/>
              <a:t>7</a:t>
            </a:fld>
            <a:endParaRPr lang="en-US" dirty="0"/>
          </a:p>
        </p:txBody>
      </p:sp>
      <p:sp>
        <p:nvSpPr>
          <p:cNvPr id="3" name="Footer Placeholder 2">
            <a:extLst>
              <a:ext uri="{FF2B5EF4-FFF2-40B4-BE49-F238E27FC236}">
                <a16:creationId xmlns:a16="http://schemas.microsoft.com/office/drawing/2014/main" id="{47B683C6-8A18-D04F-A79E-1429C4DEEBB4}"/>
              </a:ext>
            </a:extLst>
          </p:cNvPr>
          <p:cNvSpPr>
            <a:spLocks noGrp="1"/>
          </p:cNvSpPr>
          <p:nvPr>
            <p:ph type="ftr" sz="quarter" idx="3"/>
          </p:nvPr>
        </p:nvSpPr>
        <p:spPr/>
        <p:txBody>
          <a:bodyPr/>
          <a:lstStyle/>
          <a:p>
            <a:r>
              <a:rPr lang="en-US" dirty="0"/>
              <a:t>INK-CO.COM  |</a:t>
            </a:r>
          </a:p>
        </p:txBody>
      </p:sp>
      <p:sp>
        <p:nvSpPr>
          <p:cNvPr id="5" name="Content Placeholder 4">
            <a:extLst>
              <a:ext uri="{FF2B5EF4-FFF2-40B4-BE49-F238E27FC236}">
                <a16:creationId xmlns:a16="http://schemas.microsoft.com/office/drawing/2014/main" id="{F6C1F6F2-DEFE-7D46-BADC-BA4AD950CBDE}"/>
              </a:ext>
            </a:extLst>
          </p:cNvPr>
          <p:cNvSpPr>
            <a:spLocks noGrp="1"/>
          </p:cNvSpPr>
          <p:nvPr>
            <p:ph sz="quarter" idx="13"/>
          </p:nvPr>
        </p:nvSpPr>
        <p:spPr>
          <a:xfrm>
            <a:off x="8978864" y="2791842"/>
            <a:ext cx="2433084" cy="1061351"/>
          </a:xfrm>
        </p:spPr>
        <p:txBody>
          <a:bodyPr/>
          <a:lstStyle/>
          <a:p>
            <a:r>
              <a:rPr lang="en-US" dirty="0">
                <a:solidFill>
                  <a:schemeClr val="tx2"/>
                </a:solidFill>
              </a:rPr>
              <a:t>2019 Top Austin-Area Women Owned Business </a:t>
            </a:r>
          </a:p>
          <a:p>
            <a:r>
              <a:rPr lang="en-US" dirty="0">
                <a:solidFill>
                  <a:schemeClr val="tx2"/>
                </a:solidFill>
              </a:rPr>
              <a:t>2011-19 Best Places to Work</a:t>
            </a:r>
          </a:p>
        </p:txBody>
      </p:sp>
      <p:sp>
        <p:nvSpPr>
          <p:cNvPr id="6" name="Text Placeholder 5">
            <a:extLst>
              <a:ext uri="{FF2B5EF4-FFF2-40B4-BE49-F238E27FC236}">
                <a16:creationId xmlns:a16="http://schemas.microsoft.com/office/drawing/2014/main" id="{CE8681B0-D7B8-784B-B686-C7BDCE729443}"/>
              </a:ext>
            </a:extLst>
          </p:cNvPr>
          <p:cNvSpPr>
            <a:spLocks noGrp="1"/>
          </p:cNvSpPr>
          <p:nvPr>
            <p:ph type="body" sz="quarter" idx="17"/>
          </p:nvPr>
        </p:nvSpPr>
        <p:spPr>
          <a:xfrm>
            <a:off x="8981890" y="2178120"/>
            <a:ext cx="2430058" cy="571500"/>
          </a:xfrm>
        </p:spPr>
        <p:txBody>
          <a:bodyPr/>
          <a:lstStyle/>
          <a:p>
            <a:r>
              <a:rPr lang="en-US" dirty="0"/>
              <a:t>Austin Business Journal</a:t>
            </a:r>
          </a:p>
        </p:txBody>
      </p:sp>
      <p:sp>
        <p:nvSpPr>
          <p:cNvPr id="8" name="Content Placeholder 7">
            <a:extLst>
              <a:ext uri="{FF2B5EF4-FFF2-40B4-BE49-F238E27FC236}">
                <a16:creationId xmlns:a16="http://schemas.microsoft.com/office/drawing/2014/main" id="{BB491D22-6F1F-9C42-88D0-B9EE0143AC18}"/>
              </a:ext>
            </a:extLst>
          </p:cNvPr>
          <p:cNvSpPr>
            <a:spLocks noGrp="1"/>
          </p:cNvSpPr>
          <p:nvPr>
            <p:ph sz="quarter" idx="18"/>
          </p:nvPr>
        </p:nvSpPr>
        <p:spPr>
          <a:xfrm>
            <a:off x="3423524" y="2791842"/>
            <a:ext cx="2433084" cy="663122"/>
          </a:xfrm>
        </p:spPr>
        <p:txBody>
          <a:bodyPr/>
          <a:lstStyle/>
          <a:p>
            <a:r>
              <a:rPr lang="en-US" dirty="0">
                <a:solidFill>
                  <a:schemeClr val="tx2"/>
                </a:solidFill>
              </a:rPr>
              <a:t>2017 Communications Professional of the Year</a:t>
            </a:r>
          </a:p>
        </p:txBody>
      </p:sp>
      <p:sp>
        <p:nvSpPr>
          <p:cNvPr id="9" name="Text Placeholder 8">
            <a:extLst>
              <a:ext uri="{FF2B5EF4-FFF2-40B4-BE49-F238E27FC236}">
                <a16:creationId xmlns:a16="http://schemas.microsoft.com/office/drawing/2014/main" id="{598E744C-53A3-F146-9970-1A65D12029AF}"/>
              </a:ext>
            </a:extLst>
          </p:cNvPr>
          <p:cNvSpPr>
            <a:spLocks noGrp="1"/>
          </p:cNvSpPr>
          <p:nvPr>
            <p:ph type="body" sz="quarter" idx="19"/>
          </p:nvPr>
        </p:nvSpPr>
        <p:spPr/>
        <p:txBody>
          <a:bodyPr/>
          <a:lstStyle/>
          <a:p>
            <a:r>
              <a:rPr lang="en-US" dirty="0"/>
              <a:t>Stevie Awards</a:t>
            </a:r>
          </a:p>
        </p:txBody>
      </p:sp>
      <p:sp>
        <p:nvSpPr>
          <p:cNvPr id="10" name="Content Placeholder 9">
            <a:extLst>
              <a:ext uri="{FF2B5EF4-FFF2-40B4-BE49-F238E27FC236}">
                <a16:creationId xmlns:a16="http://schemas.microsoft.com/office/drawing/2014/main" id="{B7C84C71-93E6-A246-805F-D58066B730ED}"/>
              </a:ext>
            </a:extLst>
          </p:cNvPr>
          <p:cNvSpPr>
            <a:spLocks noGrp="1"/>
          </p:cNvSpPr>
          <p:nvPr>
            <p:ph sz="quarter" idx="20"/>
          </p:nvPr>
        </p:nvSpPr>
        <p:spPr>
          <a:xfrm>
            <a:off x="6322724" y="2791842"/>
            <a:ext cx="2433084" cy="469389"/>
          </a:xfrm>
        </p:spPr>
        <p:txBody>
          <a:bodyPr/>
          <a:lstStyle/>
          <a:p>
            <a:r>
              <a:rPr lang="en-US" dirty="0">
                <a:solidFill>
                  <a:schemeClr val="tx2"/>
                </a:solidFill>
              </a:rPr>
              <a:t>2018 Boutique PR Agency </a:t>
            </a:r>
            <a:br>
              <a:rPr lang="en-US" dirty="0">
                <a:solidFill>
                  <a:schemeClr val="tx2"/>
                </a:solidFill>
              </a:rPr>
            </a:br>
            <a:r>
              <a:rPr lang="en-US" dirty="0">
                <a:solidFill>
                  <a:schemeClr val="tx2"/>
                </a:solidFill>
              </a:rPr>
              <a:t>of the Year Finalist</a:t>
            </a:r>
          </a:p>
        </p:txBody>
      </p:sp>
      <p:sp>
        <p:nvSpPr>
          <p:cNvPr id="11" name="Text Placeholder 10">
            <a:extLst>
              <a:ext uri="{FF2B5EF4-FFF2-40B4-BE49-F238E27FC236}">
                <a16:creationId xmlns:a16="http://schemas.microsoft.com/office/drawing/2014/main" id="{629D96C8-DA58-C94D-BBD4-63102B91F9DB}"/>
              </a:ext>
            </a:extLst>
          </p:cNvPr>
          <p:cNvSpPr>
            <a:spLocks noGrp="1"/>
          </p:cNvSpPr>
          <p:nvPr>
            <p:ph type="body" sz="quarter" idx="21"/>
          </p:nvPr>
        </p:nvSpPr>
        <p:spPr/>
        <p:txBody>
          <a:bodyPr/>
          <a:lstStyle/>
          <a:p>
            <a:r>
              <a:rPr lang="en-US" dirty="0"/>
              <a:t>Holmes Report</a:t>
            </a:r>
          </a:p>
        </p:txBody>
      </p:sp>
      <p:sp>
        <p:nvSpPr>
          <p:cNvPr id="12" name="Content Placeholder 11">
            <a:extLst>
              <a:ext uri="{FF2B5EF4-FFF2-40B4-BE49-F238E27FC236}">
                <a16:creationId xmlns:a16="http://schemas.microsoft.com/office/drawing/2014/main" id="{CA52E60A-F3EB-1548-AD63-59C6959E77F6}"/>
              </a:ext>
            </a:extLst>
          </p:cNvPr>
          <p:cNvSpPr>
            <a:spLocks noGrp="1"/>
          </p:cNvSpPr>
          <p:nvPr>
            <p:ph sz="quarter" idx="22"/>
          </p:nvPr>
        </p:nvSpPr>
        <p:spPr>
          <a:xfrm>
            <a:off x="533400" y="2791842"/>
            <a:ext cx="2433084" cy="3008140"/>
          </a:xfrm>
        </p:spPr>
        <p:txBody>
          <a:bodyPr/>
          <a:lstStyle/>
          <a:p>
            <a:r>
              <a:rPr lang="en-US" dirty="0">
                <a:solidFill>
                  <a:schemeClr val="tx2"/>
                </a:solidFill>
              </a:rPr>
              <a:t>2019 Measurement Expert </a:t>
            </a:r>
            <a:br>
              <a:rPr lang="en-US" dirty="0">
                <a:solidFill>
                  <a:schemeClr val="tx2"/>
                </a:solidFill>
              </a:rPr>
            </a:br>
            <a:r>
              <a:rPr lang="en-US" dirty="0">
                <a:solidFill>
                  <a:schemeClr val="tx2"/>
                </a:solidFill>
              </a:rPr>
              <a:t>of the Year Finalist </a:t>
            </a:r>
          </a:p>
          <a:p>
            <a:r>
              <a:rPr lang="en-US" dirty="0">
                <a:solidFill>
                  <a:schemeClr val="tx2"/>
                </a:solidFill>
              </a:rPr>
              <a:t>2019 Top Women in PR</a:t>
            </a:r>
          </a:p>
          <a:p>
            <a:r>
              <a:rPr lang="en-US" dirty="0">
                <a:solidFill>
                  <a:schemeClr val="tx2"/>
                </a:solidFill>
              </a:rPr>
              <a:t>2017 Top Women in PR</a:t>
            </a:r>
          </a:p>
          <a:p>
            <a:r>
              <a:rPr lang="en-US" dirty="0">
                <a:solidFill>
                  <a:schemeClr val="tx2"/>
                </a:solidFill>
              </a:rPr>
              <a:t>2016 Firm of the Year Finalist</a:t>
            </a:r>
          </a:p>
          <a:p>
            <a:r>
              <a:rPr lang="en-US" dirty="0">
                <a:solidFill>
                  <a:schemeClr val="tx2"/>
                </a:solidFill>
              </a:rPr>
              <a:t>2016 Best B2B Program</a:t>
            </a:r>
          </a:p>
          <a:p>
            <a:r>
              <a:rPr lang="en-US" dirty="0">
                <a:solidFill>
                  <a:schemeClr val="tx2"/>
                </a:solidFill>
              </a:rPr>
              <a:t>2016 Best Measurement</a:t>
            </a:r>
          </a:p>
        </p:txBody>
      </p:sp>
      <p:sp>
        <p:nvSpPr>
          <p:cNvPr id="13" name="Text Placeholder 12">
            <a:extLst>
              <a:ext uri="{FF2B5EF4-FFF2-40B4-BE49-F238E27FC236}">
                <a16:creationId xmlns:a16="http://schemas.microsoft.com/office/drawing/2014/main" id="{0E772BA6-B86E-7D48-B4D7-94C3C742CB4E}"/>
              </a:ext>
            </a:extLst>
          </p:cNvPr>
          <p:cNvSpPr>
            <a:spLocks noGrp="1"/>
          </p:cNvSpPr>
          <p:nvPr>
            <p:ph type="body" sz="quarter" idx="23"/>
          </p:nvPr>
        </p:nvSpPr>
        <p:spPr>
          <a:xfrm>
            <a:off x="536426" y="2178120"/>
            <a:ext cx="2430058" cy="571500"/>
          </a:xfrm>
        </p:spPr>
        <p:txBody>
          <a:bodyPr/>
          <a:lstStyle/>
          <a:p>
            <a:r>
              <a:rPr lang="en-US" dirty="0"/>
              <a:t>PR News </a:t>
            </a:r>
          </a:p>
        </p:txBody>
      </p:sp>
      <p:sp>
        <p:nvSpPr>
          <p:cNvPr id="14" name="Content Placeholder 4">
            <a:extLst>
              <a:ext uri="{FF2B5EF4-FFF2-40B4-BE49-F238E27FC236}">
                <a16:creationId xmlns:a16="http://schemas.microsoft.com/office/drawing/2014/main" id="{C8F48492-5FD7-4A40-BA2D-183741034EE3}"/>
              </a:ext>
            </a:extLst>
          </p:cNvPr>
          <p:cNvSpPr txBox="1">
            <a:spLocks/>
          </p:cNvSpPr>
          <p:nvPr/>
        </p:nvSpPr>
        <p:spPr>
          <a:xfrm>
            <a:off x="8985526" y="4960467"/>
            <a:ext cx="2433084" cy="750087"/>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tx2"/>
                </a:solidFill>
              </a:rPr>
              <a:t>2019 Best Places to Work</a:t>
            </a:r>
          </a:p>
          <a:p>
            <a:r>
              <a:rPr lang="en-US" dirty="0">
                <a:solidFill>
                  <a:schemeClr val="tx2"/>
                </a:solidFill>
              </a:rPr>
              <a:t>2018 Best Places to Work  </a:t>
            </a:r>
          </a:p>
        </p:txBody>
      </p:sp>
      <p:sp>
        <p:nvSpPr>
          <p:cNvPr id="15" name="Text Placeholder 5">
            <a:extLst>
              <a:ext uri="{FF2B5EF4-FFF2-40B4-BE49-F238E27FC236}">
                <a16:creationId xmlns:a16="http://schemas.microsoft.com/office/drawing/2014/main" id="{BCE2F0C4-30A7-7148-89C1-7F6B38F2F61F}"/>
              </a:ext>
            </a:extLst>
          </p:cNvPr>
          <p:cNvSpPr txBox="1">
            <a:spLocks/>
          </p:cNvSpPr>
          <p:nvPr/>
        </p:nvSpPr>
        <p:spPr>
          <a:xfrm>
            <a:off x="8988552" y="4081047"/>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Denver Business </a:t>
            </a:r>
            <a:br>
              <a:rPr lang="en-US" dirty="0"/>
            </a:br>
            <a:r>
              <a:rPr lang="en-US" dirty="0"/>
              <a:t>Journal</a:t>
            </a:r>
          </a:p>
        </p:txBody>
      </p:sp>
      <p:sp>
        <p:nvSpPr>
          <p:cNvPr id="16" name="Content Placeholder 4">
            <a:extLst>
              <a:ext uri="{FF2B5EF4-FFF2-40B4-BE49-F238E27FC236}">
                <a16:creationId xmlns:a16="http://schemas.microsoft.com/office/drawing/2014/main" id="{FE8E03CD-FF1D-914A-A3F8-BA527DC7E5D5}"/>
              </a:ext>
            </a:extLst>
          </p:cNvPr>
          <p:cNvSpPr txBox="1">
            <a:spLocks/>
          </p:cNvSpPr>
          <p:nvPr/>
        </p:nvSpPr>
        <p:spPr>
          <a:xfrm>
            <a:off x="3420498" y="4223131"/>
            <a:ext cx="2433084" cy="750087"/>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tx2"/>
                </a:solidFill>
              </a:rPr>
              <a:t>2017-19 Best Places to Work</a:t>
            </a:r>
          </a:p>
          <a:p>
            <a:r>
              <a:rPr lang="en-US" dirty="0">
                <a:solidFill>
                  <a:schemeClr val="tx2"/>
                </a:solidFill>
              </a:rPr>
              <a:t>2017-18 Inc. 5000</a:t>
            </a:r>
          </a:p>
        </p:txBody>
      </p:sp>
      <p:sp>
        <p:nvSpPr>
          <p:cNvPr id="17" name="Text Placeholder 5">
            <a:extLst>
              <a:ext uri="{FF2B5EF4-FFF2-40B4-BE49-F238E27FC236}">
                <a16:creationId xmlns:a16="http://schemas.microsoft.com/office/drawing/2014/main" id="{3E995649-26C1-DD4F-A58F-849AF9695C85}"/>
              </a:ext>
            </a:extLst>
          </p:cNvPr>
          <p:cNvSpPr txBox="1">
            <a:spLocks/>
          </p:cNvSpPr>
          <p:nvPr/>
        </p:nvSpPr>
        <p:spPr>
          <a:xfrm>
            <a:off x="3423524" y="3600302"/>
            <a:ext cx="2430058" cy="249917"/>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Inc.</a:t>
            </a:r>
          </a:p>
        </p:txBody>
      </p:sp>
      <p:sp>
        <p:nvSpPr>
          <p:cNvPr id="18" name="Content Placeholder 9">
            <a:extLst>
              <a:ext uri="{FF2B5EF4-FFF2-40B4-BE49-F238E27FC236}">
                <a16:creationId xmlns:a16="http://schemas.microsoft.com/office/drawing/2014/main" id="{3AFC61A6-63E2-C24E-9F6D-4C655B21F605}"/>
              </a:ext>
            </a:extLst>
          </p:cNvPr>
          <p:cNvSpPr txBox="1">
            <a:spLocks/>
          </p:cNvSpPr>
          <p:nvPr/>
        </p:nvSpPr>
        <p:spPr>
          <a:xfrm>
            <a:off x="6325750" y="4223130"/>
            <a:ext cx="2433084" cy="469389"/>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tx2"/>
                </a:solidFill>
              </a:rPr>
              <a:t>2017 Best Technology Campaign Finalist</a:t>
            </a:r>
          </a:p>
        </p:txBody>
      </p:sp>
      <p:sp>
        <p:nvSpPr>
          <p:cNvPr id="19" name="Text Placeholder 10">
            <a:extLst>
              <a:ext uri="{FF2B5EF4-FFF2-40B4-BE49-F238E27FC236}">
                <a16:creationId xmlns:a16="http://schemas.microsoft.com/office/drawing/2014/main" id="{42742957-EE46-2B4D-9F2E-1C698B28D546}"/>
              </a:ext>
            </a:extLst>
          </p:cNvPr>
          <p:cNvSpPr txBox="1">
            <a:spLocks/>
          </p:cNvSpPr>
          <p:nvPr/>
        </p:nvSpPr>
        <p:spPr>
          <a:xfrm>
            <a:off x="6325750" y="3600301"/>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PR Daily</a:t>
            </a:r>
          </a:p>
        </p:txBody>
      </p:sp>
      <p:cxnSp>
        <p:nvCxnSpPr>
          <p:cNvPr id="20" name="Straight Connector 19">
            <a:extLst>
              <a:ext uri="{FF2B5EF4-FFF2-40B4-BE49-F238E27FC236}">
                <a16:creationId xmlns:a16="http://schemas.microsoft.com/office/drawing/2014/main" id="{3FEF582C-0860-684E-9644-BDAD03000C45}"/>
              </a:ext>
            </a:extLst>
          </p:cNvPr>
          <p:cNvCxnSpPr>
            <a:cxnSpLocks/>
          </p:cNvCxnSpPr>
          <p:nvPr/>
        </p:nvCxnSpPr>
        <p:spPr>
          <a:xfrm>
            <a:off x="8978864" y="2630517"/>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B670433-C4C3-E04A-AF96-7FB47D0B1391}"/>
              </a:ext>
            </a:extLst>
          </p:cNvPr>
          <p:cNvCxnSpPr>
            <a:cxnSpLocks/>
          </p:cNvCxnSpPr>
          <p:nvPr/>
        </p:nvCxnSpPr>
        <p:spPr>
          <a:xfrm>
            <a:off x="8978864" y="4798592"/>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A0BA1ED-5F40-F54E-AAC9-3A3594A8871A}"/>
              </a:ext>
            </a:extLst>
          </p:cNvPr>
          <p:cNvCxnSpPr>
            <a:cxnSpLocks/>
          </p:cNvCxnSpPr>
          <p:nvPr/>
        </p:nvCxnSpPr>
        <p:spPr>
          <a:xfrm>
            <a:off x="3420498" y="2630517"/>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3134143-E46E-4D4E-A1BB-E0D8834CDAF8}"/>
              </a:ext>
            </a:extLst>
          </p:cNvPr>
          <p:cNvCxnSpPr>
            <a:cxnSpLocks/>
          </p:cNvCxnSpPr>
          <p:nvPr/>
        </p:nvCxnSpPr>
        <p:spPr>
          <a:xfrm>
            <a:off x="3420498" y="404769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0BA9ADF-9802-B543-8A75-12FA7D7519CF}"/>
              </a:ext>
            </a:extLst>
          </p:cNvPr>
          <p:cNvCxnSpPr>
            <a:cxnSpLocks/>
          </p:cNvCxnSpPr>
          <p:nvPr/>
        </p:nvCxnSpPr>
        <p:spPr>
          <a:xfrm>
            <a:off x="6322724" y="2628193"/>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64B1520-3B66-FE4B-9E9B-454D9C44FF63}"/>
              </a:ext>
            </a:extLst>
          </p:cNvPr>
          <p:cNvCxnSpPr>
            <a:cxnSpLocks/>
          </p:cNvCxnSpPr>
          <p:nvPr/>
        </p:nvCxnSpPr>
        <p:spPr>
          <a:xfrm>
            <a:off x="6322723" y="4047694"/>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0" name="Content Placeholder 9">
            <a:extLst>
              <a:ext uri="{FF2B5EF4-FFF2-40B4-BE49-F238E27FC236}">
                <a16:creationId xmlns:a16="http://schemas.microsoft.com/office/drawing/2014/main" id="{E921C34C-219A-1943-81C0-2B0E29C4B89C}"/>
              </a:ext>
            </a:extLst>
          </p:cNvPr>
          <p:cNvSpPr txBox="1">
            <a:spLocks/>
          </p:cNvSpPr>
          <p:nvPr/>
        </p:nvSpPr>
        <p:spPr>
          <a:xfrm>
            <a:off x="6316673" y="5633179"/>
            <a:ext cx="2433084" cy="469389"/>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tx2"/>
                </a:solidFill>
              </a:rPr>
              <a:t>2017 50 on Fire</a:t>
            </a:r>
          </a:p>
        </p:txBody>
      </p:sp>
      <p:sp>
        <p:nvSpPr>
          <p:cNvPr id="31" name="Text Placeholder 10">
            <a:extLst>
              <a:ext uri="{FF2B5EF4-FFF2-40B4-BE49-F238E27FC236}">
                <a16:creationId xmlns:a16="http://schemas.microsoft.com/office/drawing/2014/main" id="{BEFF8C9D-BDC8-B74F-B644-351D61EAE7B8}"/>
              </a:ext>
            </a:extLst>
          </p:cNvPr>
          <p:cNvSpPr txBox="1">
            <a:spLocks/>
          </p:cNvSpPr>
          <p:nvPr/>
        </p:nvSpPr>
        <p:spPr>
          <a:xfrm>
            <a:off x="6316673" y="5010350"/>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Austin Inno</a:t>
            </a:r>
          </a:p>
        </p:txBody>
      </p:sp>
      <p:cxnSp>
        <p:nvCxnSpPr>
          <p:cNvPr id="32" name="Straight Connector 31">
            <a:extLst>
              <a:ext uri="{FF2B5EF4-FFF2-40B4-BE49-F238E27FC236}">
                <a16:creationId xmlns:a16="http://schemas.microsoft.com/office/drawing/2014/main" id="{11332E31-83F8-0044-819A-2C0D8E713661}"/>
              </a:ext>
            </a:extLst>
          </p:cNvPr>
          <p:cNvCxnSpPr>
            <a:cxnSpLocks/>
          </p:cNvCxnSpPr>
          <p:nvPr/>
        </p:nvCxnSpPr>
        <p:spPr>
          <a:xfrm>
            <a:off x="6313646" y="5457743"/>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53F2329-10C6-2D46-94F6-C99ABCE0869D}"/>
              </a:ext>
            </a:extLst>
          </p:cNvPr>
          <p:cNvCxnSpPr>
            <a:cxnSpLocks/>
          </p:cNvCxnSpPr>
          <p:nvPr/>
        </p:nvCxnSpPr>
        <p:spPr>
          <a:xfrm>
            <a:off x="533400" y="2628193"/>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itle 27">
            <a:extLst>
              <a:ext uri="{FF2B5EF4-FFF2-40B4-BE49-F238E27FC236}">
                <a16:creationId xmlns:a16="http://schemas.microsoft.com/office/drawing/2014/main" id="{34B6CB3E-2C72-D546-B0FB-521F5478D6E6}"/>
              </a:ext>
            </a:extLst>
          </p:cNvPr>
          <p:cNvSpPr>
            <a:spLocks noGrp="1"/>
          </p:cNvSpPr>
          <p:nvPr>
            <p:ph type="title"/>
          </p:nvPr>
        </p:nvSpPr>
        <p:spPr>
          <a:xfrm>
            <a:off x="533399" y="400848"/>
            <a:ext cx="4519863" cy="1131782"/>
          </a:xfrm>
        </p:spPr>
        <p:txBody>
          <a:bodyPr/>
          <a:lstStyle/>
          <a:p>
            <a:r>
              <a:rPr lang="en-US" dirty="0"/>
              <a:t>A leader in tech PR       </a:t>
            </a:r>
            <a:br>
              <a:rPr lang="en-US" dirty="0"/>
            </a:br>
            <a:r>
              <a:rPr lang="en-US" dirty="0"/>
              <a:t>A great place to work</a:t>
            </a:r>
          </a:p>
        </p:txBody>
      </p:sp>
    </p:spTree>
    <p:extLst>
      <p:ext uri="{BB962C8B-B14F-4D97-AF65-F5344CB8AC3E}">
        <p14:creationId xmlns:p14="http://schemas.microsoft.com/office/powerpoint/2010/main" val="2543823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74E2F5-88EF-1C41-8970-8FBB7340B73C}"/>
              </a:ext>
            </a:extLst>
          </p:cNvPr>
          <p:cNvSpPr>
            <a:spLocks noGrp="1"/>
          </p:cNvSpPr>
          <p:nvPr>
            <p:ph type="body" idx="1"/>
          </p:nvPr>
        </p:nvSpPr>
        <p:spPr>
          <a:xfrm>
            <a:off x="533401" y="3642852"/>
            <a:ext cx="3355848" cy="1391493"/>
          </a:xfrm>
        </p:spPr>
        <p:txBody>
          <a:bodyPr/>
          <a:lstStyle/>
          <a:p>
            <a:r>
              <a:rPr lang="en-US" sz="1600" dirty="0"/>
              <a:t>We match powerful analytics with an approach that embraces empathy and curiosity to connect your brand with the people it serves. Understanding your customers through data and discussion uncovers the biggest opportunities for marketing communications. We bring your story to life in a way that resonates, educates, and incites action. </a:t>
            </a:r>
          </a:p>
          <a:p>
            <a:endParaRPr lang="en-US" sz="1200" dirty="0"/>
          </a:p>
        </p:txBody>
      </p:sp>
      <p:sp>
        <p:nvSpPr>
          <p:cNvPr id="4" name="Title 3">
            <a:extLst>
              <a:ext uri="{FF2B5EF4-FFF2-40B4-BE49-F238E27FC236}">
                <a16:creationId xmlns:a16="http://schemas.microsoft.com/office/drawing/2014/main" id="{CBC362B1-4687-2646-8FAE-5BB1EC4222BE}"/>
              </a:ext>
            </a:extLst>
          </p:cNvPr>
          <p:cNvSpPr>
            <a:spLocks noGrp="1"/>
          </p:cNvSpPr>
          <p:nvPr>
            <p:ph type="title"/>
          </p:nvPr>
        </p:nvSpPr>
        <p:spPr>
          <a:xfrm>
            <a:off x="533401" y="1338489"/>
            <a:ext cx="2621279" cy="2120750"/>
          </a:xfrm>
        </p:spPr>
        <p:txBody>
          <a:bodyPr/>
          <a:lstStyle/>
          <a:p>
            <a:pPr>
              <a:lnSpc>
                <a:spcPct val="90000"/>
              </a:lnSpc>
            </a:pPr>
            <a:r>
              <a:rPr lang="en-US" sz="3200" dirty="0"/>
              <a:t>Transform your </a:t>
            </a:r>
            <a:br>
              <a:rPr lang="en-US" sz="3200" dirty="0"/>
            </a:br>
            <a:r>
              <a:rPr lang="en-US" sz="3200" dirty="0"/>
              <a:t>b2b marketing</a:t>
            </a:r>
            <a:br>
              <a:rPr lang="en-US" sz="3200" dirty="0"/>
            </a:br>
            <a:r>
              <a:rPr lang="en-US" sz="3200" dirty="0"/>
              <a:t>with a human-to-human mindset</a:t>
            </a:r>
          </a:p>
        </p:txBody>
      </p:sp>
      <p:sp>
        <p:nvSpPr>
          <p:cNvPr id="5" name="Content Placeholder 4">
            <a:extLst>
              <a:ext uri="{FF2B5EF4-FFF2-40B4-BE49-F238E27FC236}">
                <a16:creationId xmlns:a16="http://schemas.microsoft.com/office/drawing/2014/main" id="{F5870566-1D6F-374A-BF91-BD0995E7EDA7}"/>
              </a:ext>
            </a:extLst>
          </p:cNvPr>
          <p:cNvSpPr>
            <a:spLocks noGrp="1"/>
          </p:cNvSpPr>
          <p:nvPr>
            <p:ph idx="11"/>
          </p:nvPr>
        </p:nvSpPr>
        <p:spPr>
          <a:xfrm>
            <a:off x="533400" y="861367"/>
            <a:ext cx="2621279" cy="240496"/>
          </a:xfrm>
        </p:spPr>
        <p:txBody>
          <a:bodyPr/>
          <a:lstStyle/>
          <a:p>
            <a:r>
              <a:rPr lang="en-US" dirty="0">
                <a:solidFill>
                  <a:schemeClr val="accent4"/>
                </a:solidFill>
              </a:rPr>
              <a:t>Our approach</a:t>
            </a:r>
          </a:p>
        </p:txBody>
      </p:sp>
      <p:sp>
        <p:nvSpPr>
          <p:cNvPr id="6" name="Freeform 5">
            <a:extLst>
              <a:ext uri="{FF2B5EF4-FFF2-40B4-BE49-F238E27FC236}">
                <a16:creationId xmlns:a16="http://schemas.microsoft.com/office/drawing/2014/main" id="{3460CA4A-F642-AD49-BB80-7A724BC28E67}"/>
              </a:ext>
            </a:extLst>
          </p:cNvPr>
          <p:cNvSpPr/>
          <p:nvPr/>
        </p:nvSpPr>
        <p:spPr>
          <a:xfrm>
            <a:off x="824248" y="3365288"/>
            <a:ext cx="4584879" cy="84088"/>
          </a:xfrm>
          <a:custGeom>
            <a:avLst/>
            <a:gdLst>
              <a:gd name="connsiteX0" fmla="*/ 0 w 4584879"/>
              <a:gd name="connsiteY0" fmla="*/ 25758 h 84088"/>
              <a:gd name="connsiteX1" fmla="*/ 875763 w 4584879"/>
              <a:gd name="connsiteY1" fmla="*/ 25758 h 84088"/>
              <a:gd name="connsiteX2" fmla="*/ 1262129 w 4584879"/>
              <a:gd name="connsiteY2" fmla="*/ 0 h 84088"/>
              <a:gd name="connsiteX3" fmla="*/ 2588653 w 4584879"/>
              <a:gd name="connsiteY3" fmla="*/ 25758 h 84088"/>
              <a:gd name="connsiteX4" fmla="*/ 2859110 w 4584879"/>
              <a:gd name="connsiteY4" fmla="*/ 38637 h 84088"/>
              <a:gd name="connsiteX5" fmla="*/ 3928056 w 4584879"/>
              <a:gd name="connsiteY5" fmla="*/ 51516 h 84088"/>
              <a:gd name="connsiteX6" fmla="*/ 4481848 w 4584879"/>
              <a:gd name="connsiteY6" fmla="*/ 51516 h 84088"/>
              <a:gd name="connsiteX7" fmla="*/ 4584879 w 4584879"/>
              <a:gd name="connsiteY7" fmla="*/ 51516 h 8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879" h="84088">
                <a:moveTo>
                  <a:pt x="0" y="25758"/>
                </a:moveTo>
                <a:cubicBezTo>
                  <a:pt x="344235" y="74935"/>
                  <a:pt x="104582" y="45532"/>
                  <a:pt x="875763" y="25758"/>
                </a:cubicBezTo>
                <a:cubicBezTo>
                  <a:pt x="972758" y="23271"/>
                  <a:pt x="1157961" y="8013"/>
                  <a:pt x="1262129" y="0"/>
                </a:cubicBezTo>
                <a:cubicBezTo>
                  <a:pt x="2112768" y="31505"/>
                  <a:pt x="996407" y="-7072"/>
                  <a:pt x="2588653" y="25758"/>
                </a:cubicBezTo>
                <a:cubicBezTo>
                  <a:pt x="2678888" y="27619"/>
                  <a:pt x="2768872" y="36902"/>
                  <a:pt x="2859110" y="38637"/>
                </a:cubicBezTo>
                <a:lnTo>
                  <a:pt x="3928056" y="51516"/>
                </a:lnTo>
                <a:cubicBezTo>
                  <a:pt x="4130142" y="118878"/>
                  <a:pt x="3946901" y="62661"/>
                  <a:pt x="4481848" y="51516"/>
                </a:cubicBezTo>
                <a:cubicBezTo>
                  <a:pt x="4516184" y="50801"/>
                  <a:pt x="4550535" y="51516"/>
                  <a:pt x="4584879" y="51516"/>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1">
            <a:extLst>
              <a:ext uri="{FF2B5EF4-FFF2-40B4-BE49-F238E27FC236}">
                <a16:creationId xmlns:a16="http://schemas.microsoft.com/office/drawing/2014/main" id="{A3CDE311-FACB-E648-B760-86579A001042}"/>
              </a:ext>
            </a:extLst>
          </p:cNvPr>
          <p:cNvSpPr txBox="1">
            <a:spLocks/>
          </p:cNvSpPr>
          <p:nvPr/>
        </p:nvSpPr>
        <p:spPr>
          <a:xfrm>
            <a:off x="4388962" y="3642852"/>
            <a:ext cx="3355848" cy="1391493"/>
          </a:xfrm>
          <a:prstGeom prst="rect">
            <a:avLst/>
          </a:prstGeom>
        </p:spPr>
        <p:txBody>
          <a:bodyPr vert="horz" lIns="0" tIns="0" rIns="0" bIns="0" rtlCol="0" anchor="t" anchorCtr="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457200" indent="0" algn="l" defTabSz="914400" rtl="0" eaLnBrk="1" latinLnBrk="0" hangingPunct="1">
              <a:lnSpc>
                <a:spcPct val="112000"/>
              </a:lnSpc>
              <a:spcBef>
                <a:spcPts val="1600"/>
              </a:spcBef>
              <a:spcAft>
                <a:spcPts val="0"/>
              </a:spcAft>
              <a:buFont typeface="Arial"/>
              <a:buNone/>
              <a:defRPr sz="2000" b="0" i="0" kern="1200">
                <a:solidFill>
                  <a:schemeClr val="tx1">
                    <a:tint val="75000"/>
                  </a:schemeClr>
                </a:solidFill>
                <a:latin typeface="Brandon Grotesque" charset="0"/>
                <a:ea typeface="Brandon Grotesque" charset="0"/>
                <a:cs typeface="Brandon Grotesque" charset="0"/>
              </a:defRPr>
            </a:lvl2pPr>
            <a:lvl3pPr marL="914400" indent="0" algn="l" defTabSz="914400" rtl="0" eaLnBrk="1" latinLnBrk="0" hangingPunct="1">
              <a:lnSpc>
                <a:spcPct val="112000"/>
              </a:lnSpc>
              <a:spcBef>
                <a:spcPts val="1600"/>
              </a:spcBef>
              <a:spcAft>
                <a:spcPts val="0"/>
              </a:spcAft>
              <a:buFont typeface="Arial"/>
              <a:buNone/>
              <a:defRPr sz="1800" b="0" i="0" kern="1200">
                <a:solidFill>
                  <a:schemeClr val="tx1">
                    <a:tint val="75000"/>
                  </a:schemeClr>
                </a:solidFill>
                <a:latin typeface="Brandon Grotesque" charset="0"/>
                <a:ea typeface="Brandon Grotesque" charset="0"/>
                <a:cs typeface="Brandon Grotesque" charset="0"/>
              </a:defRPr>
            </a:lvl3pPr>
            <a:lvl4pPr marL="1371600" indent="0" algn="l" defTabSz="914400" rtl="0" eaLnBrk="1" latinLnBrk="0" hangingPunct="1">
              <a:lnSpc>
                <a:spcPct val="112000"/>
              </a:lnSpc>
              <a:spcBef>
                <a:spcPts val="1600"/>
              </a:spcBef>
              <a:spcAft>
                <a:spcPts val="0"/>
              </a:spcAft>
              <a:buFont typeface="Arial"/>
              <a:buNone/>
              <a:defRPr sz="1600" b="0" i="0" kern="1200">
                <a:solidFill>
                  <a:schemeClr val="tx1">
                    <a:tint val="75000"/>
                  </a:schemeClr>
                </a:solidFill>
                <a:latin typeface="Brandon Grotesque" charset="0"/>
                <a:ea typeface="Brandon Grotesque" charset="0"/>
                <a:cs typeface="Brandon Grotesque" charset="0"/>
              </a:defRPr>
            </a:lvl4pPr>
            <a:lvl5pPr marL="1828800" indent="0" algn="l" defTabSz="914400" rtl="0" eaLnBrk="1" latinLnBrk="0" hangingPunct="1">
              <a:lnSpc>
                <a:spcPct val="112000"/>
              </a:lnSpc>
              <a:spcBef>
                <a:spcPts val="1600"/>
              </a:spcBef>
              <a:spcAft>
                <a:spcPts val="0"/>
              </a:spcAft>
              <a:buFont typeface="Arial"/>
              <a:buNone/>
              <a:defRPr sz="1600" b="0" i="0" kern="1200">
                <a:solidFill>
                  <a:schemeClr val="tx1">
                    <a:tint val="75000"/>
                  </a:schemeClr>
                </a:solidFill>
                <a:latin typeface="Brandon Grotesque" charset="0"/>
                <a:ea typeface="Brandon Grotesque" charset="0"/>
                <a:cs typeface="Brandon Grotesque"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en-US" sz="1600" dirty="0"/>
              <a:t>By using timely data to inform and evaluate every aspect of our work, we’re able to test concepts, pivot when needed, and de-risk the pursuit of uncharted territory. We bring together left and right brain thinkers to create campaigns that are inspired by fresh ideas, backed by data and insights, and built on proven success.</a:t>
            </a:r>
          </a:p>
        </p:txBody>
      </p:sp>
      <p:sp>
        <p:nvSpPr>
          <p:cNvPr id="10" name="Title 3">
            <a:extLst>
              <a:ext uri="{FF2B5EF4-FFF2-40B4-BE49-F238E27FC236}">
                <a16:creationId xmlns:a16="http://schemas.microsoft.com/office/drawing/2014/main" id="{A6A41DE2-8A8E-7A4D-972F-F2673FF02EC0}"/>
              </a:ext>
            </a:extLst>
          </p:cNvPr>
          <p:cNvSpPr txBox="1">
            <a:spLocks/>
          </p:cNvSpPr>
          <p:nvPr/>
        </p:nvSpPr>
        <p:spPr>
          <a:xfrm>
            <a:off x="4388964" y="1338489"/>
            <a:ext cx="3009071" cy="2120750"/>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nSpc>
                <a:spcPct val="90000"/>
              </a:lnSpc>
            </a:pPr>
            <a:r>
              <a:rPr lang="en-US" sz="3200" dirty="0"/>
              <a:t>We power creative intuition with data-driven insights to help you reach what’s next</a:t>
            </a:r>
          </a:p>
        </p:txBody>
      </p:sp>
      <p:sp>
        <p:nvSpPr>
          <p:cNvPr id="11" name="Content Placeholder 4">
            <a:extLst>
              <a:ext uri="{FF2B5EF4-FFF2-40B4-BE49-F238E27FC236}">
                <a16:creationId xmlns:a16="http://schemas.microsoft.com/office/drawing/2014/main" id="{D9ED70A0-22A3-8541-8A67-F5AC23B7B09B}"/>
              </a:ext>
            </a:extLst>
          </p:cNvPr>
          <p:cNvSpPr txBox="1">
            <a:spLocks/>
          </p:cNvSpPr>
          <p:nvPr/>
        </p:nvSpPr>
        <p:spPr>
          <a:xfrm>
            <a:off x="4388963" y="861367"/>
            <a:ext cx="3352801" cy="240496"/>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400" b="1" i="0" kern="1200" cap="all" spc="70" baseline="0">
                <a:solidFill>
                  <a:schemeClr val="accent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accent4"/>
                </a:solidFill>
              </a:rPr>
              <a:t>Our Work</a:t>
            </a:r>
          </a:p>
        </p:txBody>
      </p:sp>
      <p:sp>
        <p:nvSpPr>
          <p:cNvPr id="14" name="Text Placeholder 1">
            <a:extLst>
              <a:ext uri="{FF2B5EF4-FFF2-40B4-BE49-F238E27FC236}">
                <a16:creationId xmlns:a16="http://schemas.microsoft.com/office/drawing/2014/main" id="{F86063D0-E389-8349-9246-8AC91B25AADA}"/>
              </a:ext>
            </a:extLst>
          </p:cNvPr>
          <p:cNvSpPr txBox="1">
            <a:spLocks/>
          </p:cNvSpPr>
          <p:nvPr/>
        </p:nvSpPr>
        <p:spPr>
          <a:xfrm>
            <a:off x="8305799" y="3642852"/>
            <a:ext cx="3511014" cy="1391493"/>
          </a:xfrm>
          <a:prstGeom prst="rect">
            <a:avLst/>
          </a:prstGeom>
        </p:spPr>
        <p:txBody>
          <a:bodyPr vert="horz" lIns="0" tIns="0" rIns="0" bIns="0" rtlCol="0" anchor="t" anchorCtr="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457200" indent="0" algn="l" defTabSz="914400" rtl="0" eaLnBrk="1" latinLnBrk="0" hangingPunct="1">
              <a:lnSpc>
                <a:spcPct val="112000"/>
              </a:lnSpc>
              <a:spcBef>
                <a:spcPts val="1600"/>
              </a:spcBef>
              <a:spcAft>
                <a:spcPts val="0"/>
              </a:spcAft>
              <a:buFont typeface="Arial"/>
              <a:buNone/>
              <a:defRPr sz="2000" b="0" i="0" kern="1200">
                <a:solidFill>
                  <a:schemeClr val="tx1">
                    <a:tint val="75000"/>
                  </a:schemeClr>
                </a:solidFill>
                <a:latin typeface="Brandon Grotesque" charset="0"/>
                <a:ea typeface="Brandon Grotesque" charset="0"/>
                <a:cs typeface="Brandon Grotesque" charset="0"/>
              </a:defRPr>
            </a:lvl2pPr>
            <a:lvl3pPr marL="914400" indent="0" algn="l" defTabSz="914400" rtl="0" eaLnBrk="1" latinLnBrk="0" hangingPunct="1">
              <a:lnSpc>
                <a:spcPct val="112000"/>
              </a:lnSpc>
              <a:spcBef>
                <a:spcPts val="1600"/>
              </a:spcBef>
              <a:spcAft>
                <a:spcPts val="0"/>
              </a:spcAft>
              <a:buFont typeface="Arial"/>
              <a:buNone/>
              <a:defRPr sz="1800" b="0" i="0" kern="1200">
                <a:solidFill>
                  <a:schemeClr val="tx1">
                    <a:tint val="75000"/>
                  </a:schemeClr>
                </a:solidFill>
                <a:latin typeface="Brandon Grotesque" charset="0"/>
                <a:ea typeface="Brandon Grotesque" charset="0"/>
                <a:cs typeface="Brandon Grotesque" charset="0"/>
              </a:defRPr>
            </a:lvl3pPr>
            <a:lvl4pPr marL="1371600" indent="0" algn="l" defTabSz="914400" rtl="0" eaLnBrk="1" latinLnBrk="0" hangingPunct="1">
              <a:lnSpc>
                <a:spcPct val="112000"/>
              </a:lnSpc>
              <a:spcBef>
                <a:spcPts val="1600"/>
              </a:spcBef>
              <a:spcAft>
                <a:spcPts val="0"/>
              </a:spcAft>
              <a:buFont typeface="Arial"/>
              <a:buNone/>
              <a:defRPr sz="1600" b="0" i="0" kern="1200">
                <a:solidFill>
                  <a:schemeClr val="tx1">
                    <a:tint val="75000"/>
                  </a:schemeClr>
                </a:solidFill>
                <a:latin typeface="Brandon Grotesque" charset="0"/>
                <a:ea typeface="Brandon Grotesque" charset="0"/>
                <a:cs typeface="Brandon Grotesque" charset="0"/>
              </a:defRPr>
            </a:lvl4pPr>
            <a:lvl5pPr marL="1828800" indent="0" algn="l" defTabSz="914400" rtl="0" eaLnBrk="1" latinLnBrk="0" hangingPunct="1">
              <a:lnSpc>
                <a:spcPct val="112000"/>
              </a:lnSpc>
              <a:spcBef>
                <a:spcPts val="1600"/>
              </a:spcBef>
              <a:spcAft>
                <a:spcPts val="0"/>
              </a:spcAft>
              <a:buFont typeface="Arial"/>
              <a:buNone/>
              <a:defRPr sz="1600" b="0" i="0" kern="1200">
                <a:solidFill>
                  <a:schemeClr val="tx1">
                    <a:tint val="75000"/>
                  </a:schemeClr>
                </a:solidFill>
                <a:latin typeface="Brandon Grotesque" charset="0"/>
                <a:ea typeface="Brandon Grotesque" charset="0"/>
                <a:cs typeface="Brandon Grotesque"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en-US" sz="1600" dirty="0"/>
              <a:t>Whether it’s a shift in business priorities, customer behavior, or the market, success depends on our ability to evolve quickly enough to be effective. We run planning and execution in parallel, guiding you through the changes that impact your business. </a:t>
            </a:r>
            <a:br>
              <a:rPr lang="en-US" sz="1600" dirty="0"/>
            </a:br>
            <a:r>
              <a:rPr lang="en-US" sz="1600" dirty="0"/>
              <a:t>With a marketing program that’s responsive, we can seek out emerging opportunities while building an enduring brand.</a:t>
            </a:r>
          </a:p>
        </p:txBody>
      </p:sp>
      <p:sp>
        <p:nvSpPr>
          <p:cNvPr id="15" name="Title 3">
            <a:extLst>
              <a:ext uri="{FF2B5EF4-FFF2-40B4-BE49-F238E27FC236}">
                <a16:creationId xmlns:a16="http://schemas.microsoft.com/office/drawing/2014/main" id="{CBF1522A-E7AA-C743-89FA-80D57AF3B549}"/>
              </a:ext>
            </a:extLst>
          </p:cNvPr>
          <p:cNvSpPr txBox="1">
            <a:spLocks/>
          </p:cNvSpPr>
          <p:nvPr/>
        </p:nvSpPr>
        <p:spPr>
          <a:xfrm>
            <a:off x="8305799" y="1338489"/>
            <a:ext cx="2902924" cy="2120750"/>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nSpc>
                <a:spcPct val="90000"/>
              </a:lnSpc>
            </a:pPr>
            <a:r>
              <a:rPr lang="en-US" sz="3200" dirty="0"/>
              <a:t>When change is </a:t>
            </a:r>
            <a:br>
              <a:rPr lang="en-US" sz="3200" dirty="0"/>
            </a:br>
            <a:r>
              <a:rPr lang="en-US" sz="3200" dirty="0"/>
              <a:t>the only constant, </a:t>
            </a:r>
            <a:br>
              <a:rPr lang="en-US" sz="3200" dirty="0"/>
            </a:br>
            <a:r>
              <a:rPr lang="en-US" sz="3200" dirty="0"/>
              <a:t>you need a partner </a:t>
            </a:r>
            <a:br>
              <a:rPr lang="en-US" sz="3200" dirty="0"/>
            </a:br>
            <a:r>
              <a:rPr lang="en-US" sz="3200" dirty="0"/>
              <a:t>who leads in real time</a:t>
            </a:r>
          </a:p>
        </p:txBody>
      </p:sp>
      <p:sp>
        <p:nvSpPr>
          <p:cNvPr id="16" name="Content Placeholder 4">
            <a:extLst>
              <a:ext uri="{FF2B5EF4-FFF2-40B4-BE49-F238E27FC236}">
                <a16:creationId xmlns:a16="http://schemas.microsoft.com/office/drawing/2014/main" id="{26193E43-5B5C-0A46-AB7B-390E65850549}"/>
              </a:ext>
            </a:extLst>
          </p:cNvPr>
          <p:cNvSpPr txBox="1">
            <a:spLocks/>
          </p:cNvSpPr>
          <p:nvPr/>
        </p:nvSpPr>
        <p:spPr>
          <a:xfrm>
            <a:off x="8305798" y="861367"/>
            <a:ext cx="3352801" cy="240496"/>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400" b="1" i="0" kern="1200" cap="all" spc="70" baseline="0">
                <a:solidFill>
                  <a:schemeClr val="accent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accent4"/>
                </a:solidFill>
              </a:rPr>
              <a:t>Our Partnership</a:t>
            </a:r>
          </a:p>
        </p:txBody>
      </p:sp>
      <p:cxnSp>
        <p:nvCxnSpPr>
          <p:cNvPr id="18" name="Straight Connector 17">
            <a:extLst>
              <a:ext uri="{FF2B5EF4-FFF2-40B4-BE49-F238E27FC236}">
                <a16:creationId xmlns:a16="http://schemas.microsoft.com/office/drawing/2014/main" id="{BEA1DBC5-A9C6-D04A-94DD-204CED5F9E00}"/>
              </a:ext>
            </a:extLst>
          </p:cNvPr>
          <p:cNvCxnSpPr>
            <a:cxnSpLocks/>
          </p:cNvCxnSpPr>
          <p:nvPr/>
        </p:nvCxnSpPr>
        <p:spPr>
          <a:xfrm>
            <a:off x="533400" y="3351912"/>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F90D433-64C1-CE4D-9AFD-90E8340E6F06}"/>
              </a:ext>
            </a:extLst>
          </p:cNvPr>
          <p:cNvCxnSpPr>
            <a:cxnSpLocks/>
          </p:cNvCxnSpPr>
          <p:nvPr/>
        </p:nvCxnSpPr>
        <p:spPr>
          <a:xfrm>
            <a:off x="4404360" y="3351912"/>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9DEB942-4BD3-254E-8586-BEDCB4F4DF35}"/>
              </a:ext>
            </a:extLst>
          </p:cNvPr>
          <p:cNvCxnSpPr>
            <a:cxnSpLocks/>
          </p:cNvCxnSpPr>
          <p:nvPr/>
        </p:nvCxnSpPr>
        <p:spPr>
          <a:xfrm>
            <a:off x="8298180" y="3351912"/>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04171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C69C82AD-0324-EF44-992F-7C6F755F57BD}"/>
              </a:ext>
            </a:extLst>
          </p:cNvPr>
          <p:cNvPicPr>
            <a:picLocks noChangeAspect="1"/>
          </p:cNvPicPr>
          <p:nvPr/>
        </p:nvPicPr>
        <p:blipFill>
          <a:blip r:embed="rId3"/>
          <a:stretch>
            <a:fillRect/>
          </a:stretch>
        </p:blipFill>
        <p:spPr>
          <a:xfrm>
            <a:off x="14193" y="1196834"/>
            <a:ext cx="12166600" cy="5080000"/>
          </a:xfrm>
          <a:prstGeom prst="rect">
            <a:avLst/>
          </a:prstGeom>
        </p:spPr>
      </p:pic>
      <p:sp>
        <p:nvSpPr>
          <p:cNvPr id="4" name="Slide Number Placeholder 3"/>
          <p:cNvSpPr>
            <a:spLocks noGrp="1"/>
          </p:cNvSpPr>
          <p:nvPr>
            <p:ph type="sldNum" sz="quarter" idx="12"/>
          </p:nvPr>
        </p:nvSpPr>
        <p:spPr/>
        <p:txBody>
          <a:bodyPr/>
          <a:lstStyle/>
          <a:p>
            <a:fld id="{B15A4BD5-B51F-9048-892F-7599ACE81F82}" type="slidenum">
              <a:rPr lang="en-US" smtClean="0"/>
              <a:pPr/>
              <a:t>71</a:t>
            </a:fld>
            <a:endParaRPr lang="en-US" dirty="0"/>
          </a:p>
        </p:txBody>
      </p:sp>
      <p:sp>
        <p:nvSpPr>
          <p:cNvPr id="5" name="Footer Placeholder 4"/>
          <p:cNvSpPr>
            <a:spLocks noGrp="1"/>
          </p:cNvSpPr>
          <p:nvPr>
            <p:ph type="ftr" sz="quarter" idx="3"/>
          </p:nvPr>
        </p:nvSpPr>
        <p:spPr/>
        <p:txBody>
          <a:bodyPr/>
          <a:lstStyle/>
          <a:p>
            <a:r>
              <a:rPr lang="en-US" dirty="0"/>
              <a:t>INK-CO.COM  |</a:t>
            </a:r>
          </a:p>
        </p:txBody>
      </p:sp>
      <p:sp>
        <p:nvSpPr>
          <p:cNvPr id="2" name="Title 1"/>
          <p:cNvSpPr>
            <a:spLocks noGrp="1"/>
          </p:cNvSpPr>
          <p:nvPr>
            <p:ph type="title"/>
          </p:nvPr>
        </p:nvSpPr>
        <p:spPr/>
        <p:txBody>
          <a:bodyPr/>
          <a:lstStyle/>
          <a:p>
            <a:r>
              <a:rPr lang="en-US" dirty="0"/>
              <a:t>WE LEAD GLOBALLY</a:t>
            </a:r>
            <a:br>
              <a:rPr lang="en-US" dirty="0"/>
            </a:br>
            <a:r>
              <a:rPr lang="en-US" dirty="0"/>
              <a:t>FROM YOUR BACKYARD</a:t>
            </a:r>
          </a:p>
        </p:txBody>
      </p:sp>
      <p:sp>
        <p:nvSpPr>
          <p:cNvPr id="25" name="Arc 24"/>
          <p:cNvSpPr/>
          <p:nvPr/>
        </p:nvSpPr>
        <p:spPr>
          <a:xfrm rot="17723415">
            <a:off x="1730284" y="1713057"/>
            <a:ext cx="5343547" cy="5939046"/>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Arc 25"/>
          <p:cNvSpPr/>
          <p:nvPr/>
        </p:nvSpPr>
        <p:spPr>
          <a:xfrm rot="20329357">
            <a:off x="1701100" y="3205626"/>
            <a:ext cx="289734" cy="73741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Arc 26"/>
          <p:cNvSpPr/>
          <p:nvPr/>
        </p:nvSpPr>
        <p:spPr>
          <a:xfrm rot="19524714">
            <a:off x="1316544" y="2935927"/>
            <a:ext cx="1988826" cy="247392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8" name="Arc 27"/>
          <p:cNvSpPr/>
          <p:nvPr/>
        </p:nvSpPr>
        <p:spPr>
          <a:xfrm rot="20505281">
            <a:off x="1120848" y="3151746"/>
            <a:ext cx="2727760" cy="4165917"/>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4" name="Arc 33"/>
          <p:cNvSpPr/>
          <p:nvPr/>
        </p:nvSpPr>
        <p:spPr>
          <a:xfrm rot="19288586">
            <a:off x="1223088" y="2164881"/>
            <a:ext cx="5790340" cy="680557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 name="Arc 34"/>
          <p:cNvSpPr/>
          <p:nvPr/>
        </p:nvSpPr>
        <p:spPr>
          <a:xfrm rot="18634259">
            <a:off x="1297504" y="1812517"/>
            <a:ext cx="5372364" cy="628362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Arc 37"/>
          <p:cNvSpPr/>
          <p:nvPr/>
        </p:nvSpPr>
        <p:spPr>
          <a:xfrm rot="18387290">
            <a:off x="980194" y="2005785"/>
            <a:ext cx="6255015" cy="6255015"/>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9" name="Arc 38"/>
          <p:cNvSpPr/>
          <p:nvPr/>
        </p:nvSpPr>
        <p:spPr>
          <a:xfrm rot="18387290">
            <a:off x="1364548" y="1879103"/>
            <a:ext cx="5626962" cy="6232027"/>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0" name="Arc 39"/>
          <p:cNvSpPr/>
          <p:nvPr/>
        </p:nvSpPr>
        <p:spPr>
          <a:xfrm rot="18931637">
            <a:off x="-120013" y="1417271"/>
            <a:ext cx="11430783" cy="11348773"/>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1" name="Arc 40"/>
          <p:cNvSpPr/>
          <p:nvPr/>
        </p:nvSpPr>
        <p:spPr>
          <a:xfrm rot="19202674">
            <a:off x="399630" y="1607941"/>
            <a:ext cx="10952589" cy="11248463"/>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Arc 41"/>
          <p:cNvSpPr/>
          <p:nvPr/>
        </p:nvSpPr>
        <p:spPr>
          <a:xfrm rot="19066592">
            <a:off x="-53569" y="1173736"/>
            <a:ext cx="12927191" cy="1281735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4" name="Arc 43"/>
          <p:cNvSpPr/>
          <p:nvPr/>
        </p:nvSpPr>
        <p:spPr>
          <a:xfrm rot="19457626">
            <a:off x="381266" y="1959675"/>
            <a:ext cx="9394916" cy="1008582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5" name="Arc 44"/>
          <p:cNvSpPr/>
          <p:nvPr/>
        </p:nvSpPr>
        <p:spPr>
          <a:xfrm rot="19894156">
            <a:off x="-1584683" y="2183363"/>
            <a:ext cx="13876101" cy="13454086"/>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Oval 8"/>
          <p:cNvSpPr/>
          <p:nvPr/>
        </p:nvSpPr>
        <p:spPr>
          <a:xfrm>
            <a:off x="1433448" y="2594683"/>
            <a:ext cx="846547" cy="848179"/>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grpSp>
        <p:nvGrpSpPr>
          <p:cNvPr id="3" name="Group 2"/>
          <p:cNvGrpSpPr/>
          <p:nvPr/>
        </p:nvGrpSpPr>
        <p:grpSpPr>
          <a:xfrm>
            <a:off x="1874159" y="2149026"/>
            <a:ext cx="9621154" cy="3500191"/>
            <a:chOff x="1874159" y="2149026"/>
            <a:chExt cx="9621154" cy="3500191"/>
          </a:xfrm>
        </p:grpSpPr>
        <p:sp>
          <p:nvSpPr>
            <p:cNvPr id="10" name="Oval 9"/>
            <p:cNvSpPr/>
            <p:nvPr/>
          </p:nvSpPr>
          <p:spPr>
            <a:xfrm>
              <a:off x="11253134" y="5406571"/>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1" name="Oval 10"/>
            <p:cNvSpPr/>
            <p:nvPr/>
          </p:nvSpPr>
          <p:spPr>
            <a:xfrm>
              <a:off x="10984828" y="3067965"/>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2" name="Oval 11"/>
            <p:cNvSpPr/>
            <p:nvPr/>
          </p:nvSpPr>
          <p:spPr>
            <a:xfrm>
              <a:off x="9467672" y="2883095"/>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3" name="Oval 12"/>
            <p:cNvSpPr/>
            <p:nvPr/>
          </p:nvSpPr>
          <p:spPr>
            <a:xfrm>
              <a:off x="5558461" y="2770387"/>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4" name="Oval 13"/>
            <p:cNvSpPr/>
            <p:nvPr/>
          </p:nvSpPr>
          <p:spPr>
            <a:xfrm>
              <a:off x="9959706" y="3568693"/>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7" name="Oval 16"/>
            <p:cNvSpPr/>
            <p:nvPr/>
          </p:nvSpPr>
          <p:spPr>
            <a:xfrm>
              <a:off x="5385901" y="2149026"/>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8" name="Oval 17"/>
            <p:cNvSpPr/>
            <p:nvPr/>
          </p:nvSpPr>
          <p:spPr>
            <a:xfrm>
              <a:off x="6176662" y="3585645"/>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9" name="Oval 18"/>
            <p:cNvSpPr/>
            <p:nvPr/>
          </p:nvSpPr>
          <p:spPr>
            <a:xfrm>
              <a:off x="8751764" y="4048067"/>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20" name="Oval 19"/>
            <p:cNvSpPr/>
            <p:nvPr/>
          </p:nvSpPr>
          <p:spPr>
            <a:xfrm>
              <a:off x="3731652" y="4708707"/>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21" name="Oval 20"/>
            <p:cNvSpPr/>
            <p:nvPr/>
          </p:nvSpPr>
          <p:spPr>
            <a:xfrm>
              <a:off x="1874159" y="3476409"/>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22" name="Oval 21"/>
            <p:cNvSpPr/>
            <p:nvPr/>
          </p:nvSpPr>
          <p:spPr>
            <a:xfrm>
              <a:off x="3042558" y="3550100"/>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5" name="Oval 14"/>
            <p:cNvSpPr/>
            <p:nvPr/>
          </p:nvSpPr>
          <p:spPr>
            <a:xfrm>
              <a:off x="5709199" y="2527690"/>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6" name="Oval 15"/>
            <p:cNvSpPr/>
            <p:nvPr/>
          </p:nvSpPr>
          <p:spPr>
            <a:xfrm>
              <a:off x="5858957" y="2508147"/>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grpSp>
      <p:pic>
        <p:nvPicPr>
          <p:cNvPr id="37" name="Picture 36">
            <a:extLst>
              <a:ext uri="{FF2B5EF4-FFF2-40B4-BE49-F238E27FC236}">
                <a16:creationId xmlns:a16="http://schemas.microsoft.com/office/drawing/2014/main" id="{F814F93D-F38B-C346-8B03-14E58ED546C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566659" y="2893619"/>
            <a:ext cx="591706" cy="269858"/>
          </a:xfrm>
          <a:prstGeom prst="rect">
            <a:avLst/>
          </a:prstGeom>
        </p:spPr>
      </p:pic>
      <p:sp>
        <p:nvSpPr>
          <p:cNvPr id="6" name="TextBox 5">
            <a:extLst>
              <a:ext uri="{FF2B5EF4-FFF2-40B4-BE49-F238E27FC236}">
                <a16:creationId xmlns:a16="http://schemas.microsoft.com/office/drawing/2014/main" id="{2B2D827D-6A42-F647-B892-5E7AAB601B4F}"/>
              </a:ext>
            </a:extLst>
          </p:cNvPr>
          <p:cNvSpPr txBox="1"/>
          <p:nvPr/>
        </p:nvSpPr>
        <p:spPr>
          <a:xfrm>
            <a:off x="551328" y="4158559"/>
            <a:ext cx="1973530" cy="1815882"/>
          </a:xfrm>
          <a:prstGeom prst="rect">
            <a:avLst/>
          </a:prstGeom>
          <a:noFill/>
        </p:spPr>
        <p:txBody>
          <a:bodyPr wrap="square" rtlCol="0">
            <a:spAutoFit/>
          </a:bodyPr>
          <a:lstStyle/>
          <a:p>
            <a:r>
              <a:rPr lang="en-US" sz="1600" dirty="0">
                <a:latin typeface="Brandon Grotesque" panose="020B0503020203060202" pitchFamily="34" charset="77"/>
              </a:rPr>
              <a:t>INK works as lead agency for many of its global clients. We can tap other agencies of similar experience and philosophy on your behalf. </a:t>
            </a:r>
          </a:p>
        </p:txBody>
      </p:sp>
    </p:spTree>
    <p:extLst>
      <p:ext uri="{BB962C8B-B14F-4D97-AF65-F5344CB8AC3E}">
        <p14:creationId xmlns:p14="http://schemas.microsoft.com/office/powerpoint/2010/main" val="4902056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D59640-A01B-B344-BF65-7163E595A3D1}"/>
              </a:ext>
            </a:extLst>
          </p:cNvPr>
          <p:cNvSpPr>
            <a:spLocks noGrp="1"/>
          </p:cNvSpPr>
          <p:nvPr>
            <p:ph type="sldNum" sz="quarter" idx="12"/>
          </p:nvPr>
        </p:nvSpPr>
        <p:spPr>
          <a:xfrm>
            <a:off x="1444732" y="6430577"/>
            <a:ext cx="1078769" cy="270892"/>
          </a:xfrm>
        </p:spPr>
        <p:txBody>
          <a:bodyPr anchor="ctr">
            <a:normAutofit/>
          </a:bodyPr>
          <a:lstStyle/>
          <a:p>
            <a:pPr>
              <a:spcAft>
                <a:spcPts val="600"/>
              </a:spcAft>
            </a:pPr>
            <a:fld id="{B15A4BD5-B51F-9048-892F-7599ACE81F82}" type="slidenum">
              <a:rPr lang="en-US" smtClean="0"/>
              <a:pPr>
                <a:spcAft>
                  <a:spcPts val="600"/>
                </a:spcAft>
              </a:pPr>
              <a:t>72</a:t>
            </a:fld>
            <a:endParaRPr lang="en-US"/>
          </a:p>
        </p:txBody>
      </p:sp>
      <p:sp>
        <p:nvSpPr>
          <p:cNvPr id="3" name="Footer Placeholder 2">
            <a:extLst>
              <a:ext uri="{FF2B5EF4-FFF2-40B4-BE49-F238E27FC236}">
                <a16:creationId xmlns:a16="http://schemas.microsoft.com/office/drawing/2014/main" id="{0E3D4BD8-AAEB-B049-886B-33E68C3F45AF}"/>
              </a:ext>
            </a:extLst>
          </p:cNvPr>
          <p:cNvSpPr>
            <a:spLocks noGrp="1"/>
          </p:cNvSpPr>
          <p:nvPr>
            <p:ph type="ftr" sz="quarter" idx="3"/>
          </p:nvPr>
        </p:nvSpPr>
        <p:spPr>
          <a:xfrm>
            <a:off x="518617" y="6380280"/>
            <a:ext cx="949965" cy="365125"/>
          </a:xfrm>
        </p:spPr>
        <p:txBody>
          <a:bodyPr anchor="ctr">
            <a:normAutofit/>
          </a:bodyPr>
          <a:lstStyle/>
          <a:p>
            <a:pPr>
              <a:spcAft>
                <a:spcPts val="600"/>
              </a:spcAft>
            </a:pPr>
            <a:r>
              <a:rPr lang="en-US"/>
              <a:t>INK-CO.COM  |</a:t>
            </a:r>
          </a:p>
        </p:txBody>
      </p:sp>
      <p:sp>
        <p:nvSpPr>
          <p:cNvPr id="22" name="Title 3">
            <a:extLst>
              <a:ext uri="{FF2B5EF4-FFF2-40B4-BE49-F238E27FC236}">
                <a16:creationId xmlns:a16="http://schemas.microsoft.com/office/drawing/2014/main" id="{62A7E871-412E-4CCB-B473-2FCDEC4C1B3D}"/>
              </a:ext>
            </a:extLst>
          </p:cNvPr>
          <p:cNvSpPr>
            <a:spLocks noGrp="1"/>
          </p:cNvSpPr>
          <p:nvPr>
            <p:ph type="title"/>
          </p:nvPr>
        </p:nvSpPr>
        <p:spPr>
          <a:xfrm>
            <a:off x="518617" y="365126"/>
            <a:ext cx="11191164" cy="849525"/>
          </a:xfrm>
        </p:spPr>
        <p:txBody>
          <a:bodyPr/>
          <a:lstStyle/>
          <a:p>
            <a:r>
              <a:rPr lang="en-US" dirty="0"/>
              <a:t>INK integrated communications</a:t>
            </a:r>
            <a:br>
              <a:rPr lang="en-US" dirty="0"/>
            </a:br>
            <a:r>
              <a:rPr lang="en-US" dirty="0"/>
              <a:t>program model</a:t>
            </a:r>
          </a:p>
        </p:txBody>
      </p:sp>
      <p:graphicFrame>
        <p:nvGraphicFramePr>
          <p:cNvPr id="6" name="Content Placeholder 5">
            <a:extLst>
              <a:ext uri="{FF2B5EF4-FFF2-40B4-BE49-F238E27FC236}">
                <a16:creationId xmlns:a16="http://schemas.microsoft.com/office/drawing/2014/main" id="{72BE5FAA-3A12-2B49-A3E6-C614CA35C4F3}"/>
              </a:ext>
            </a:extLst>
          </p:cNvPr>
          <p:cNvGraphicFramePr>
            <a:graphicFrameLocks noGrp="1"/>
          </p:cNvGraphicFramePr>
          <p:nvPr>
            <p:ph sz="half" idx="1"/>
          </p:nvPr>
        </p:nvGraphicFramePr>
        <p:xfrm>
          <a:off x="2380050" y="1523999"/>
          <a:ext cx="7431900" cy="45157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99573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9FBB4E-C6C3-9B43-A675-28E82A3F925C}"/>
              </a:ext>
            </a:extLst>
          </p:cNvPr>
          <p:cNvSpPr>
            <a:spLocks noGrp="1"/>
          </p:cNvSpPr>
          <p:nvPr>
            <p:ph type="sldNum" sz="quarter" idx="12"/>
          </p:nvPr>
        </p:nvSpPr>
        <p:spPr/>
        <p:txBody>
          <a:bodyPr/>
          <a:lstStyle/>
          <a:p>
            <a:fld id="{B15A4BD5-B51F-9048-892F-7599ACE81F82}" type="slidenum">
              <a:rPr lang="en-US" smtClean="0"/>
              <a:pPr/>
              <a:t>73</a:t>
            </a:fld>
            <a:endParaRPr lang="en-US"/>
          </a:p>
        </p:txBody>
      </p:sp>
      <p:sp>
        <p:nvSpPr>
          <p:cNvPr id="3" name="Footer Placeholder 2">
            <a:extLst>
              <a:ext uri="{FF2B5EF4-FFF2-40B4-BE49-F238E27FC236}">
                <a16:creationId xmlns:a16="http://schemas.microsoft.com/office/drawing/2014/main" id="{24067442-8AA2-2741-9DD1-7C31FF8E04AD}"/>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402D9277-B156-A141-8C70-F1A7B468C10A}"/>
              </a:ext>
            </a:extLst>
          </p:cNvPr>
          <p:cNvSpPr>
            <a:spLocks noGrp="1"/>
          </p:cNvSpPr>
          <p:nvPr>
            <p:ph type="title"/>
          </p:nvPr>
        </p:nvSpPr>
        <p:spPr/>
        <p:txBody>
          <a:bodyPr/>
          <a:lstStyle/>
          <a:p>
            <a:r>
              <a:rPr lang="en-US" cap="none" dirty="0"/>
              <a:t>HOW WE </a:t>
            </a:r>
            <a:br>
              <a:rPr lang="en-US" cap="none" dirty="0"/>
            </a:br>
            <a:r>
              <a:rPr lang="en-US" cap="none" dirty="0"/>
              <a:t>SHOW VALUE</a:t>
            </a:r>
            <a:endParaRPr lang="en-US" dirty="0"/>
          </a:p>
        </p:txBody>
      </p:sp>
      <p:graphicFrame>
        <p:nvGraphicFramePr>
          <p:cNvPr id="7" name="Content Placeholder 6">
            <a:extLst>
              <a:ext uri="{FF2B5EF4-FFF2-40B4-BE49-F238E27FC236}">
                <a16:creationId xmlns:a16="http://schemas.microsoft.com/office/drawing/2014/main" id="{93AC766B-CE31-C444-BA28-C276B97B9C55}"/>
              </a:ext>
            </a:extLst>
          </p:cNvPr>
          <p:cNvGraphicFramePr>
            <a:graphicFrameLocks noGrp="1"/>
          </p:cNvGraphicFramePr>
          <p:nvPr>
            <p:ph sz="half" idx="1"/>
          </p:nvPr>
        </p:nvGraphicFramePr>
        <p:xfrm>
          <a:off x="1722783" y="1530625"/>
          <a:ext cx="9973917" cy="4713021"/>
        </p:xfrm>
        <a:graphic>
          <a:graphicData uri="http://schemas.openxmlformats.org/drawingml/2006/table">
            <a:tbl>
              <a:tblPr firstRow="1" bandRow="1">
                <a:tableStyleId>{5C22544A-7EE6-4342-B048-85BDC9FD1C3A}</a:tableStyleId>
              </a:tblPr>
              <a:tblGrid>
                <a:gridCol w="1623391">
                  <a:extLst>
                    <a:ext uri="{9D8B030D-6E8A-4147-A177-3AD203B41FA5}">
                      <a16:colId xmlns:a16="http://schemas.microsoft.com/office/drawing/2014/main" val="2869236381"/>
                    </a:ext>
                  </a:extLst>
                </a:gridCol>
                <a:gridCol w="4618383">
                  <a:extLst>
                    <a:ext uri="{9D8B030D-6E8A-4147-A177-3AD203B41FA5}">
                      <a16:colId xmlns:a16="http://schemas.microsoft.com/office/drawing/2014/main" val="2841781146"/>
                    </a:ext>
                  </a:extLst>
                </a:gridCol>
                <a:gridCol w="3732143">
                  <a:extLst>
                    <a:ext uri="{9D8B030D-6E8A-4147-A177-3AD203B41FA5}">
                      <a16:colId xmlns:a16="http://schemas.microsoft.com/office/drawing/2014/main" val="3990262414"/>
                    </a:ext>
                  </a:extLst>
                </a:gridCol>
              </a:tblGrid>
              <a:tr h="370840">
                <a:tc>
                  <a:txBody>
                    <a:bodyPr/>
                    <a:lstStyle/>
                    <a:p>
                      <a:pPr algn="l"/>
                      <a:endParaRPr lang="en-US" sz="1100" dirty="0">
                        <a:solidFill>
                          <a:schemeClr val="tx1"/>
                        </a:solidFill>
                        <a:latin typeface="Brandon Grotesque" panose="020B0503020203060202" pitchFamily="34" charset="7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23B27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dirty="0">
                          <a:solidFill>
                            <a:schemeClr val="tx1"/>
                          </a:solidFill>
                          <a:latin typeface="Brandon Grotesque" panose="020B0503020203060202" pitchFamily="34" charset="77"/>
                        </a:rPr>
                        <a:t>Objectives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23B27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dirty="0">
                          <a:solidFill>
                            <a:schemeClr val="tx1"/>
                          </a:solidFill>
                          <a:latin typeface="Brandon Grotesque" panose="020B0503020203060202" pitchFamily="34" charset="77"/>
                        </a:rPr>
                        <a:t>Key Results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23B27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0324875"/>
                  </a:ext>
                </a:extLst>
              </a:tr>
              <a:tr h="1600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Brandon Grotesque" panose="020B0503020203060202" pitchFamily="34" charset="7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23B27F"/>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rgbClr val="23B27F"/>
                          </a:solidFill>
                          <a:latin typeface="Brandon Grotesque" panose="020B0503020203060202" pitchFamily="34" charset="77"/>
                        </a:rPr>
                        <a:t>Create awareness and drive demand of </a:t>
                      </a:r>
                      <a:r>
                        <a:rPr lang="en-US" sz="1100" b="1" dirty="0" err="1">
                          <a:solidFill>
                            <a:srgbClr val="23B27F"/>
                          </a:solidFill>
                          <a:latin typeface="Brandon Grotesque" panose="020B0503020203060202" pitchFamily="34" charset="77"/>
                        </a:rPr>
                        <a:t>Benefitplace</a:t>
                      </a:r>
                      <a:r>
                        <a:rPr lang="en-US" sz="1100" b="1" dirty="0">
                          <a:solidFill>
                            <a:srgbClr val="23B27F"/>
                          </a:solidFill>
                          <a:latin typeface="Brandon Grotesque" panose="020B0503020203060202" pitchFamily="34" charset="77"/>
                        </a:rPr>
                        <a:t> </a:t>
                      </a:r>
                      <a:r>
                        <a:rPr lang="en-US" sz="1100" b="0" dirty="0">
                          <a:solidFill>
                            <a:schemeClr val="tx1"/>
                          </a:solidFill>
                          <a:latin typeface="Brandon Grotesque" panose="020B0503020203060202" pitchFamily="34" charset="77"/>
                        </a:rPr>
                        <a:t>among large employers, state officials and consumers to drive new customers and users and activate a new direct-to-consumer value proposition.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Brandon Grotesque" panose="020B0503020203060202"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chemeClr val="accent4"/>
                          </a:solidFill>
                          <a:latin typeface="Brandon Grotesque" panose="020B0503020203060202" pitchFamily="34" charset="77"/>
                        </a:rPr>
                        <a:t>Increase thought leadership for </a:t>
                      </a:r>
                      <a:r>
                        <a:rPr lang="en-US" sz="1100" b="1" dirty="0" err="1">
                          <a:solidFill>
                            <a:schemeClr val="accent4"/>
                          </a:solidFill>
                          <a:latin typeface="Brandon Grotesque" panose="020B0503020203060202" pitchFamily="34" charset="77"/>
                        </a:rPr>
                        <a:t>Benefitfocus</a:t>
                      </a:r>
                      <a:r>
                        <a:rPr lang="en-US" sz="1100" b="1" dirty="0">
                          <a:solidFill>
                            <a:schemeClr val="accent4"/>
                          </a:solidFill>
                          <a:latin typeface="Brandon Grotesque" panose="020B0503020203060202" pitchFamily="34" charset="77"/>
                        </a:rPr>
                        <a:t> as a leading source of data and insights </a:t>
                      </a:r>
                      <a:r>
                        <a:rPr lang="en-US" sz="1100" b="0" dirty="0">
                          <a:solidFill>
                            <a:schemeClr val="tx1"/>
                          </a:solidFill>
                          <a:latin typeface="Brandon Grotesque" panose="020B0503020203060202" pitchFamily="34" charset="77"/>
                        </a:rPr>
                        <a:t>on the evolution of benefits and the workplace, exposing a mainstream business audience to the power and scale of your data and ecosystem.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23B27F"/>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l" defTabSz="488950">
                        <a:lnSpc>
                          <a:spcPct val="90000"/>
                        </a:lnSpc>
                        <a:spcBef>
                          <a:spcPct val="0"/>
                        </a:spcBef>
                        <a:spcAft>
                          <a:spcPct val="35000"/>
                        </a:spcAft>
                      </a:pPr>
                      <a:r>
                        <a:rPr lang="en-US" sz="1100" b="1" dirty="0">
                          <a:solidFill>
                            <a:schemeClr val="accent4"/>
                          </a:solidFill>
                          <a:latin typeface="Brandon Grotesque" charset="0"/>
                        </a:rPr>
                        <a:t># of secured coverage articles </a:t>
                      </a:r>
                      <a:r>
                        <a:rPr lang="en-US" sz="1100" dirty="0">
                          <a:latin typeface="Brandon Grotesque" charset="0"/>
                          <a:ea typeface="Brandon Grotesque" charset="0"/>
                          <a:cs typeface="Brandon Grotesque" charset="0"/>
                        </a:rPr>
                        <a:t>in target business, </a:t>
                      </a:r>
                      <a:br>
                        <a:rPr lang="en-US" sz="1100" dirty="0">
                          <a:latin typeface="Brandon Grotesque" charset="0"/>
                          <a:ea typeface="Brandon Grotesque" charset="0"/>
                          <a:cs typeface="Brandon Grotesque" charset="0"/>
                        </a:rPr>
                      </a:br>
                      <a:r>
                        <a:rPr lang="en-US" sz="1100" dirty="0">
                          <a:latin typeface="Brandon Grotesque" charset="0"/>
                          <a:ea typeface="Brandon Grotesque" charset="0"/>
                          <a:cs typeface="Brandon Grotesque" charset="0"/>
                        </a:rPr>
                        <a:t>consumer or trade media publications</a:t>
                      </a:r>
                    </a:p>
                    <a:p>
                      <a:pPr lvl="0" algn="l" defTabSz="488950">
                        <a:lnSpc>
                          <a:spcPct val="90000"/>
                        </a:lnSpc>
                        <a:spcBef>
                          <a:spcPct val="0"/>
                        </a:spcBef>
                        <a:spcAft>
                          <a:spcPct val="35000"/>
                        </a:spcAft>
                      </a:pPr>
                      <a:r>
                        <a:rPr lang="en-US" sz="1100" b="1" dirty="0">
                          <a:solidFill>
                            <a:schemeClr val="accent4"/>
                          </a:solidFill>
                          <a:latin typeface="Brandon Grotesque" charset="0"/>
                        </a:rPr>
                        <a:t>% message pull through </a:t>
                      </a:r>
                      <a:r>
                        <a:rPr lang="en-US" sz="1100" dirty="0">
                          <a:latin typeface="Brandon Grotesque" charset="0"/>
                          <a:ea typeface="Brandon Grotesque" charset="0"/>
                          <a:cs typeface="Brandon Grotesque" charset="0"/>
                        </a:rPr>
                        <a:t>in earned media coverage</a:t>
                      </a:r>
                    </a:p>
                    <a:p>
                      <a:pPr lvl="0" algn="l" defTabSz="488950">
                        <a:lnSpc>
                          <a:spcPct val="90000"/>
                        </a:lnSpc>
                        <a:spcBef>
                          <a:spcPct val="0"/>
                        </a:spcBef>
                        <a:spcAft>
                          <a:spcPct val="35000"/>
                        </a:spcAft>
                      </a:pPr>
                      <a:r>
                        <a:rPr lang="en-US" sz="1100" b="1" dirty="0">
                          <a:solidFill>
                            <a:schemeClr val="accent4"/>
                          </a:solidFill>
                          <a:latin typeface="Brandon Grotesque" charset="0"/>
                        </a:rPr>
                        <a:t>% awareness </a:t>
                      </a:r>
                      <a:r>
                        <a:rPr lang="en-US" sz="1100" dirty="0">
                          <a:latin typeface="Brandon Grotesque" charset="0"/>
                          <a:ea typeface="Brandon Grotesque" charset="0"/>
                          <a:cs typeface="Brandon Grotesque" charset="0"/>
                        </a:rPr>
                        <a:t>from Brand Awareness Survey </a:t>
                      </a:r>
                      <a:br>
                        <a:rPr lang="en-US" sz="1100" dirty="0">
                          <a:latin typeface="Brandon Grotesque" charset="0"/>
                          <a:ea typeface="Brandon Grotesque" charset="0"/>
                          <a:cs typeface="Brandon Grotesque" charset="0"/>
                        </a:rPr>
                      </a:br>
                      <a:r>
                        <a:rPr lang="en-US" sz="1100" i="1" dirty="0">
                          <a:latin typeface="Brandon Grotesque" charset="0"/>
                          <a:ea typeface="Brandon Grotesque" charset="0"/>
                          <a:cs typeface="Brandon Grotesque" charset="0"/>
                        </a:rPr>
                        <a:t>(to serve as baseline/benchmark)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23B27F"/>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7014309"/>
                  </a:ext>
                </a:extLst>
              </a:tr>
              <a:tr h="7006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Brandon Grotesque" panose="020B0503020203060202" pitchFamily="34" charset="77"/>
                      </a:endParaRPr>
                    </a:p>
                  </a:txBody>
                  <a:tcP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chemeClr val="accent3">
                              <a:lumMod val="75000"/>
                            </a:schemeClr>
                          </a:solidFill>
                          <a:latin typeface="Brandon Grotesque" panose="020B0503020203060202" pitchFamily="34" charset="77"/>
                          <a:ea typeface="Brandon Grotesque" charset="0"/>
                          <a:cs typeface="Brandon Grotesque" charset="0"/>
                        </a:rPr>
                        <a:t>Educate the ecosystem </a:t>
                      </a:r>
                      <a:r>
                        <a:rPr lang="en-US" sz="1100" dirty="0">
                          <a:latin typeface="Brandon Grotesque" panose="020B0503020203060202" pitchFamily="34" charset="77"/>
                          <a:ea typeface="Brandon Grotesque" charset="0"/>
                          <a:cs typeface="Brandon Grotesque" charset="0"/>
                        </a:rPr>
                        <a:t>(employers, brokers, suppliers and consumers) on how people use benefits and how we can better serve them.</a:t>
                      </a:r>
                      <a:endParaRPr lang="en-US" sz="1100" dirty="0">
                        <a:latin typeface="Brandon Grotesque" panose="020B0503020203060202" pitchFamily="34" charset="77"/>
                      </a:endParaRPr>
                    </a:p>
                  </a:txBody>
                  <a:tcP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l">
                        <a:lnSpc>
                          <a:spcPct val="90000"/>
                        </a:lnSpc>
                        <a:spcAft>
                          <a:spcPts val="588"/>
                        </a:spcAft>
                      </a:pPr>
                      <a:r>
                        <a:rPr lang="en-US" sz="1100" b="1" dirty="0">
                          <a:solidFill>
                            <a:schemeClr val="accent3">
                              <a:lumMod val="75000"/>
                            </a:schemeClr>
                          </a:solidFill>
                          <a:latin typeface="Brandon Grotesque" charset="0"/>
                        </a:rPr>
                        <a:t># of likes, engagements </a:t>
                      </a:r>
                      <a:r>
                        <a:rPr lang="en-US" sz="1100" dirty="0">
                          <a:latin typeface="Brandon Grotesque" charset="0"/>
                        </a:rPr>
                        <a:t>or</a:t>
                      </a:r>
                      <a:r>
                        <a:rPr lang="en-US" sz="1100" b="1" dirty="0">
                          <a:solidFill>
                            <a:schemeClr val="accent3">
                              <a:lumMod val="75000"/>
                            </a:schemeClr>
                          </a:solidFill>
                          <a:latin typeface="Brandon Grotesque" charset="0"/>
                        </a:rPr>
                        <a:t> link clicks </a:t>
                      </a:r>
                      <a:r>
                        <a:rPr lang="en-US" sz="1100" dirty="0">
                          <a:latin typeface="Brandon Grotesque" charset="0"/>
                        </a:rPr>
                        <a:t>on social media posts</a:t>
                      </a:r>
                    </a:p>
                    <a:p>
                      <a:pPr lvl="0" algn="l">
                        <a:lnSpc>
                          <a:spcPct val="90000"/>
                        </a:lnSpc>
                        <a:spcAft>
                          <a:spcPts val="588"/>
                        </a:spcAft>
                      </a:pPr>
                      <a:r>
                        <a:rPr lang="en-US" sz="1100" b="1" dirty="0">
                          <a:solidFill>
                            <a:schemeClr val="accent3">
                              <a:lumMod val="75000"/>
                            </a:schemeClr>
                          </a:solidFill>
                          <a:latin typeface="Brandon Grotesque" charset="0"/>
                        </a:rPr>
                        <a:t># of page views </a:t>
                      </a:r>
                      <a:r>
                        <a:rPr lang="en-US" sz="1100" dirty="0">
                          <a:latin typeface="Brandon Grotesque" charset="0"/>
                        </a:rPr>
                        <a:t>or </a:t>
                      </a:r>
                      <a:r>
                        <a:rPr lang="en-US" sz="1100" b="1" dirty="0">
                          <a:solidFill>
                            <a:schemeClr val="accent3">
                              <a:lumMod val="75000"/>
                            </a:schemeClr>
                          </a:solidFill>
                          <a:latin typeface="Brandon Grotesque" charset="0"/>
                        </a:rPr>
                        <a:t>increased session duration </a:t>
                      </a:r>
                      <a:r>
                        <a:rPr lang="en-US" sz="1100" dirty="0">
                          <a:latin typeface="Brandon Grotesque" charset="0"/>
                        </a:rPr>
                        <a:t>for blog content</a:t>
                      </a:r>
                    </a:p>
                    <a:p>
                      <a:pPr lvl="0" algn="l">
                        <a:lnSpc>
                          <a:spcPct val="90000"/>
                        </a:lnSpc>
                        <a:spcAft>
                          <a:spcPts val="588"/>
                        </a:spcAft>
                      </a:pPr>
                      <a:r>
                        <a:rPr lang="en-US" sz="1100" b="1" dirty="0">
                          <a:solidFill>
                            <a:schemeClr val="accent3">
                              <a:lumMod val="75000"/>
                            </a:schemeClr>
                          </a:solidFill>
                          <a:latin typeface="Brandon Grotesque" charset="0"/>
                        </a:rPr>
                        <a:t># of participants </a:t>
                      </a:r>
                      <a:r>
                        <a:rPr lang="en-US" sz="1100" dirty="0">
                          <a:latin typeface="Brandon Grotesque" charset="0"/>
                        </a:rPr>
                        <a:t>on Digital Summits or hosted webinars  </a:t>
                      </a:r>
                    </a:p>
                  </a:txBody>
                  <a:tcP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6989064"/>
                  </a:ext>
                </a:extLst>
              </a:tr>
              <a:tr h="8865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Brandon Grotesque" panose="020B0503020203060202" pitchFamily="34" charset="77"/>
                      </a:endParaRPr>
                    </a:p>
                  </a:txBody>
                  <a:tcP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lumMod val="60000"/>
                          <a:lumOff val="40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chemeClr val="tx2">
                              <a:lumMod val="60000"/>
                              <a:lumOff val="40000"/>
                            </a:schemeClr>
                          </a:solidFill>
                          <a:latin typeface="Brandon Grotesque" panose="020B0503020203060202" pitchFamily="34" charset="77"/>
                        </a:rPr>
                        <a:t>Become a trusted resource on the needs of Americans </a:t>
                      </a:r>
                      <a:r>
                        <a:rPr lang="en-US" sz="1100" dirty="0">
                          <a:latin typeface="Brandon Grotesque" panose="020B0503020203060202" pitchFamily="34" charset="77"/>
                        </a:rPr>
                        <a:t>when it comes to all types of benefits, not just health.</a:t>
                      </a:r>
                    </a:p>
                  </a:txBody>
                  <a:tcP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lumMod val="60000"/>
                          <a:lumOff val="40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l">
                        <a:lnSpc>
                          <a:spcPct val="90000"/>
                        </a:lnSpc>
                        <a:spcAft>
                          <a:spcPts val="588"/>
                        </a:spcAft>
                      </a:pPr>
                      <a:r>
                        <a:rPr lang="en-US" sz="1100" b="1" dirty="0">
                          <a:solidFill>
                            <a:schemeClr val="tx2">
                              <a:lumMod val="60000"/>
                              <a:lumOff val="40000"/>
                            </a:schemeClr>
                          </a:solidFill>
                          <a:latin typeface="Brandon Grotesque" charset="0"/>
                        </a:rPr>
                        <a:t>Amount of contact info captured and views </a:t>
                      </a:r>
                      <a:r>
                        <a:rPr lang="en-US" sz="1100" dirty="0">
                          <a:latin typeface="Brandon Grotesque" charset="0"/>
                        </a:rPr>
                        <a:t>through gated content and Insight Briefs</a:t>
                      </a:r>
                    </a:p>
                    <a:p>
                      <a:pPr lvl="0" algn="l">
                        <a:lnSpc>
                          <a:spcPct val="90000"/>
                        </a:lnSpc>
                        <a:spcAft>
                          <a:spcPts val="588"/>
                        </a:spcAft>
                      </a:pPr>
                      <a:r>
                        <a:rPr lang="en-US" sz="1100" b="1" dirty="0">
                          <a:solidFill>
                            <a:schemeClr val="tx2">
                              <a:lumMod val="60000"/>
                              <a:lumOff val="40000"/>
                            </a:schemeClr>
                          </a:solidFill>
                          <a:latin typeface="Brandon Grotesque" charset="0"/>
                        </a:rPr>
                        <a:t>Inbound media interview requests </a:t>
                      </a:r>
                      <a:r>
                        <a:rPr lang="en-US" sz="1100" dirty="0">
                          <a:latin typeface="Brandon Grotesque" charset="0"/>
                        </a:rPr>
                        <a:t>for </a:t>
                      </a:r>
                      <a:r>
                        <a:rPr lang="en-US" sz="1100" dirty="0" err="1">
                          <a:latin typeface="Brandon Grotesque" charset="0"/>
                        </a:rPr>
                        <a:t>Benefitfocus</a:t>
                      </a:r>
                      <a:r>
                        <a:rPr lang="en-US" sz="1100" dirty="0">
                          <a:latin typeface="Brandon Grotesque" charset="0"/>
                        </a:rPr>
                        <a:t> </a:t>
                      </a:r>
                      <a:br>
                        <a:rPr lang="en-US" sz="1100" dirty="0">
                          <a:latin typeface="Brandon Grotesque" charset="0"/>
                        </a:rPr>
                      </a:br>
                      <a:r>
                        <a:rPr lang="en-US" sz="1100" dirty="0">
                          <a:latin typeface="Brandon Grotesque" charset="0"/>
                        </a:rPr>
                        <a:t>thought leadership or data</a:t>
                      </a:r>
                    </a:p>
                  </a:txBody>
                  <a:tcP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60000"/>
                          <a:lumOff val="40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0181389"/>
                  </a:ext>
                </a:extLst>
              </a:tr>
              <a:tr h="7753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Brandon Grotesque" panose="020B0503020203060202" pitchFamily="34" charset="77"/>
                      </a:endParaRPr>
                    </a:p>
                  </a:txBody>
                  <a:tcP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lang="en-US" sz="1100" b="1" dirty="0">
                          <a:solidFill>
                            <a:schemeClr val="tx2"/>
                          </a:solidFill>
                          <a:latin typeface="Brandon Grotesque" charset="0"/>
                        </a:rPr>
                        <a:t>Increase and convert leads from ecosystem </a:t>
                      </a:r>
                      <a:r>
                        <a:rPr lang="en-US" sz="1100" b="0" dirty="0">
                          <a:solidFill>
                            <a:schemeClr val="tx1"/>
                          </a:solidFill>
                          <a:latin typeface="Brandon Grotesque" charset="0"/>
                        </a:rPr>
                        <a:t>including large employers, brokers, suppliers, and consumers. </a:t>
                      </a:r>
                    </a:p>
                  </a:txBody>
                  <a:tcP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lang="en-US" sz="1100" b="1" dirty="0">
                          <a:solidFill>
                            <a:schemeClr val="tx2"/>
                          </a:solidFill>
                          <a:latin typeface="Brandon Grotesque" charset="0"/>
                        </a:rPr>
                        <a:t>X% increase in lead captures in X priority markets</a:t>
                      </a:r>
                    </a:p>
                    <a:p>
                      <a:pPr marL="0" marR="0" lvl="0" indent="0" algn="l" defTabSz="914400" rtl="0" eaLnBrk="1" fontAlgn="auto" latinLnBrk="0" hangingPunct="1">
                        <a:lnSpc>
                          <a:spcPct val="90000"/>
                        </a:lnSpc>
                        <a:spcBef>
                          <a:spcPts val="0"/>
                        </a:spcBef>
                        <a:spcAft>
                          <a:spcPts val="588"/>
                        </a:spcAft>
                        <a:buClrTx/>
                        <a:buSzTx/>
                        <a:buFontTx/>
                        <a:buNone/>
                        <a:tabLst/>
                        <a:defRPr/>
                      </a:pPr>
                      <a:r>
                        <a:rPr lang="en-US" sz="1100" b="1" dirty="0">
                          <a:solidFill>
                            <a:schemeClr val="tx2"/>
                          </a:solidFill>
                          <a:latin typeface="Brandon Grotesque" charset="0"/>
                        </a:rPr>
                        <a:t>X % increase in broker referrals</a:t>
                      </a:r>
                    </a:p>
                    <a:p>
                      <a:pPr marL="0" marR="0" lvl="0" indent="0" algn="l" defTabSz="914400" rtl="0" eaLnBrk="1" fontAlgn="auto" latinLnBrk="0" hangingPunct="1">
                        <a:lnSpc>
                          <a:spcPct val="90000"/>
                        </a:lnSpc>
                        <a:spcBef>
                          <a:spcPts val="0"/>
                        </a:spcBef>
                        <a:spcAft>
                          <a:spcPts val="588"/>
                        </a:spcAft>
                        <a:buClrTx/>
                        <a:buSzTx/>
                        <a:buFontTx/>
                        <a:buNone/>
                        <a:tabLst/>
                        <a:defRPr/>
                      </a:pPr>
                      <a:r>
                        <a:rPr lang="en-US" sz="1100" b="1" dirty="0">
                          <a:solidFill>
                            <a:schemeClr val="tx2"/>
                          </a:solidFill>
                          <a:latin typeface="Brandon Grotesque" charset="0"/>
                        </a:rPr>
                        <a:t>X % increase in users on platform</a:t>
                      </a:r>
                      <a:endParaRPr lang="en-US" sz="1100" dirty="0">
                        <a:latin typeface="Brandon Grotesque" charset="0"/>
                      </a:endParaRPr>
                    </a:p>
                    <a:p>
                      <a:pPr marL="0" marR="0" lvl="0" indent="0" algn="l" defTabSz="914400" rtl="0" eaLnBrk="1" fontAlgn="auto" latinLnBrk="0" hangingPunct="1">
                        <a:lnSpc>
                          <a:spcPct val="90000"/>
                        </a:lnSpc>
                        <a:spcBef>
                          <a:spcPts val="0"/>
                        </a:spcBef>
                        <a:spcAft>
                          <a:spcPts val="588"/>
                        </a:spcAft>
                        <a:buClrTx/>
                        <a:buSzTx/>
                        <a:buFontTx/>
                        <a:buNone/>
                        <a:tabLst/>
                        <a:defRPr/>
                      </a:pPr>
                      <a:endParaRPr lang="en-US" sz="1100" dirty="0">
                        <a:latin typeface="Brandon Grotesque" charset="0"/>
                      </a:endParaRPr>
                    </a:p>
                    <a:p>
                      <a:pPr lvl="0" algn="l">
                        <a:lnSpc>
                          <a:spcPct val="90000"/>
                        </a:lnSpc>
                        <a:spcAft>
                          <a:spcPts val="588"/>
                        </a:spcAft>
                      </a:pPr>
                      <a:endParaRPr lang="en-US" sz="1100" dirty="0">
                        <a:latin typeface="Brandon Grotesque" charset="0"/>
                      </a:endParaRPr>
                    </a:p>
                  </a:txBody>
                  <a:tcP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86882807"/>
                  </a:ext>
                </a:extLst>
              </a:tr>
            </a:tbl>
          </a:graphicData>
        </a:graphic>
      </p:graphicFrame>
      <p:graphicFrame>
        <p:nvGraphicFramePr>
          <p:cNvPr id="6" name="Content Placeholder 5">
            <a:extLst>
              <a:ext uri="{FF2B5EF4-FFF2-40B4-BE49-F238E27FC236}">
                <a16:creationId xmlns:a16="http://schemas.microsoft.com/office/drawing/2014/main" id="{FC892598-19B3-154B-82D0-C10EACC23EB4}"/>
              </a:ext>
            </a:extLst>
          </p:cNvPr>
          <p:cNvGraphicFramePr>
            <a:graphicFrameLocks/>
          </p:cNvGraphicFramePr>
          <p:nvPr/>
        </p:nvGraphicFramePr>
        <p:xfrm>
          <a:off x="495300" y="1577009"/>
          <a:ext cx="2744857"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445576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F14727D-0046-AF48-B6DC-77AD89461E55}"/>
              </a:ext>
            </a:extLst>
          </p:cNvPr>
          <p:cNvPicPr>
            <a:picLocks noChangeAspect="1"/>
          </p:cNvPicPr>
          <p:nvPr/>
        </p:nvPicPr>
        <p:blipFill>
          <a:blip r:embed="rId3"/>
          <a:stretch>
            <a:fillRect/>
          </a:stretch>
        </p:blipFill>
        <p:spPr>
          <a:xfrm>
            <a:off x="4501336" y="1587640"/>
            <a:ext cx="2974946" cy="4209925"/>
          </a:xfrm>
          <a:prstGeom prst="rect">
            <a:avLst/>
          </a:prstGeom>
          <a:ln>
            <a:noFill/>
          </a:ln>
          <a:effectLst>
            <a:outerShdw blurRad="203200" dist="38100" dir="5400000" algn="ctr" rotWithShape="0">
              <a:srgbClr val="000000">
                <a:alpha val="7000"/>
              </a:srgbClr>
            </a:outerShdw>
          </a:effectLst>
        </p:spPr>
      </p:pic>
      <p:pic>
        <p:nvPicPr>
          <p:cNvPr id="10" name="Picture 9">
            <a:extLst>
              <a:ext uri="{FF2B5EF4-FFF2-40B4-BE49-F238E27FC236}">
                <a16:creationId xmlns:a16="http://schemas.microsoft.com/office/drawing/2014/main" id="{A3CE9AC0-4E8A-1848-9761-CAFAC3DAA92A}"/>
              </a:ext>
            </a:extLst>
          </p:cNvPr>
          <p:cNvPicPr>
            <a:picLocks noChangeAspect="1"/>
          </p:cNvPicPr>
          <p:nvPr/>
        </p:nvPicPr>
        <p:blipFill>
          <a:blip r:embed="rId4"/>
          <a:stretch>
            <a:fillRect/>
          </a:stretch>
        </p:blipFill>
        <p:spPr>
          <a:xfrm>
            <a:off x="1058841" y="1587640"/>
            <a:ext cx="2953092" cy="4178996"/>
          </a:xfrm>
          <a:prstGeom prst="rect">
            <a:avLst/>
          </a:prstGeom>
          <a:ln>
            <a:noFill/>
          </a:ln>
          <a:effectLst>
            <a:outerShdw blurRad="203200" dist="38100" dir="5400000" algn="t" rotWithShape="0">
              <a:prstClr val="black">
                <a:alpha val="7000"/>
              </a:prstClr>
            </a:outerShdw>
          </a:effectLst>
        </p:spPr>
      </p:pic>
      <p:sp>
        <p:nvSpPr>
          <p:cNvPr id="4" name="Slide Number Placeholder 3">
            <a:extLst>
              <a:ext uri="{FF2B5EF4-FFF2-40B4-BE49-F238E27FC236}">
                <a16:creationId xmlns:a16="http://schemas.microsoft.com/office/drawing/2014/main" id="{379D84DC-7448-1E48-BF62-2753E037C473}"/>
              </a:ext>
            </a:extLst>
          </p:cNvPr>
          <p:cNvSpPr>
            <a:spLocks noGrp="1"/>
          </p:cNvSpPr>
          <p:nvPr>
            <p:ph type="sldNum" sz="quarter" idx="12"/>
          </p:nvPr>
        </p:nvSpPr>
        <p:spPr/>
        <p:txBody>
          <a:bodyPr/>
          <a:lstStyle/>
          <a:p>
            <a:fld id="{B15A4BD5-B51F-9048-892F-7599ACE81F82}" type="slidenum">
              <a:rPr lang="en-US" smtClean="0"/>
              <a:pPr/>
              <a:t>74</a:t>
            </a:fld>
            <a:endParaRPr lang="en-US"/>
          </a:p>
        </p:txBody>
      </p:sp>
      <p:sp>
        <p:nvSpPr>
          <p:cNvPr id="5" name="Footer Placeholder 4">
            <a:extLst>
              <a:ext uri="{FF2B5EF4-FFF2-40B4-BE49-F238E27FC236}">
                <a16:creationId xmlns:a16="http://schemas.microsoft.com/office/drawing/2014/main" id="{441CC8A0-3F1B-5A4A-A661-D5410793727C}"/>
              </a:ext>
            </a:extLst>
          </p:cNvPr>
          <p:cNvSpPr>
            <a:spLocks noGrp="1"/>
          </p:cNvSpPr>
          <p:nvPr>
            <p:ph type="ftr" sz="quarter" idx="3"/>
          </p:nvPr>
        </p:nvSpPr>
        <p:spPr/>
        <p:txBody>
          <a:bodyPr/>
          <a:lstStyle/>
          <a:p>
            <a:r>
              <a:rPr lang="en-US"/>
              <a:t>INK-CO.COM  |</a:t>
            </a:r>
            <a:endParaRPr lang="en-US" dirty="0"/>
          </a:p>
        </p:txBody>
      </p:sp>
      <p:sp>
        <p:nvSpPr>
          <p:cNvPr id="2" name="Title 1">
            <a:extLst>
              <a:ext uri="{FF2B5EF4-FFF2-40B4-BE49-F238E27FC236}">
                <a16:creationId xmlns:a16="http://schemas.microsoft.com/office/drawing/2014/main" id="{320F7459-D6CB-5146-ADC2-773E809167F7}"/>
              </a:ext>
            </a:extLst>
          </p:cNvPr>
          <p:cNvSpPr>
            <a:spLocks noGrp="1"/>
          </p:cNvSpPr>
          <p:nvPr>
            <p:ph type="title"/>
          </p:nvPr>
        </p:nvSpPr>
        <p:spPr/>
        <p:txBody>
          <a:bodyPr/>
          <a:lstStyle/>
          <a:p>
            <a:r>
              <a:rPr lang="en-US" dirty="0"/>
              <a:t>Messaging </a:t>
            </a:r>
            <a:br>
              <a:rPr lang="en-US" dirty="0"/>
            </a:br>
            <a:r>
              <a:rPr lang="en-US" dirty="0"/>
              <a:t>Workshop</a:t>
            </a:r>
          </a:p>
        </p:txBody>
      </p:sp>
      <p:pic>
        <p:nvPicPr>
          <p:cNvPr id="7" name="Picture 6">
            <a:extLst>
              <a:ext uri="{FF2B5EF4-FFF2-40B4-BE49-F238E27FC236}">
                <a16:creationId xmlns:a16="http://schemas.microsoft.com/office/drawing/2014/main" id="{34C7D3E8-DBFE-C242-9C12-44EB855C0408}"/>
              </a:ext>
            </a:extLst>
          </p:cNvPr>
          <p:cNvPicPr>
            <a:picLocks noChangeAspect="1"/>
          </p:cNvPicPr>
          <p:nvPr/>
        </p:nvPicPr>
        <p:blipFill>
          <a:blip r:embed="rId5"/>
          <a:stretch>
            <a:fillRect/>
          </a:stretch>
        </p:blipFill>
        <p:spPr>
          <a:xfrm>
            <a:off x="7910893" y="1587641"/>
            <a:ext cx="2953092" cy="4178996"/>
          </a:xfrm>
          <a:prstGeom prst="rect">
            <a:avLst/>
          </a:prstGeom>
          <a:ln>
            <a:noFill/>
          </a:ln>
          <a:effectLst>
            <a:outerShdw blurRad="203200" dist="38100" dir="5400000" algn="t" rotWithShape="0">
              <a:prstClr val="black">
                <a:alpha val="7000"/>
              </a:prstClr>
            </a:outerShdw>
          </a:effectLst>
        </p:spPr>
      </p:pic>
      <p:sp>
        <p:nvSpPr>
          <p:cNvPr id="9" name="Rectangle 8">
            <a:extLst>
              <a:ext uri="{FF2B5EF4-FFF2-40B4-BE49-F238E27FC236}">
                <a16:creationId xmlns:a16="http://schemas.microsoft.com/office/drawing/2014/main" id="{53713151-C938-DF41-9B36-DB118E7D92E5}"/>
              </a:ext>
            </a:extLst>
          </p:cNvPr>
          <p:cNvSpPr/>
          <p:nvPr/>
        </p:nvSpPr>
        <p:spPr>
          <a:xfrm>
            <a:off x="372140" y="1214651"/>
            <a:ext cx="1059892" cy="3435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90724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1ACC78-15AD-6D43-9E4C-F086CE91C92D}"/>
              </a:ext>
            </a:extLst>
          </p:cNvPr>
          <p:cNvSpPr>
            <a:spLocks noGrp="1"/>
          </p:cNvSpPr>
          <p:nvPr>
            <p:ph type="sldNum" sz="quarter" idx="12"/>
          </p:nvPr>
        </p:nvSpPr>
        <p:spPr/>
        <p:txBody>
          <a:bodyPr/>
          <a:lstStyle/>
          <a:p>
            <a:fld id="{B15A4BD5-B51F-9048-892F-7599ACE81F82}" type="slidenum">
              <a:rPr lang="en-US" smtClean="0"/>
              <a:pPr/>
              <a:t>75</a:t>
            </a:fld>
            <a:endParaRPr lang="en-US"/>
          </a:p>
        </p:txBody>
      </p:sp>
      <p:sp>
        <p:nvSpPr>
          <p:cNvPr id="3" name="Footer Placeholder 2">
            <a:extLst>
              <a:ext uri="{FF2B5EF4-FFF2-40B4-BE49-F238E27FC236}">
                <a16:creationId xmlns:a16="http://schemas.microsoft.com/office/drawing/2014/main" id="{CD9766FD-783C-824C-BB02-637C71174ABE}"/>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E3CA5DA1-EC1B-7B4B-95BB-A0D49ACACBB1}"/>
              </a:ext>
            </a:extLst>
          </p:cNvPr>
          <p:cNvSpPr>
            <a:spLocks noGrp="1"/>
          </p:cNvSpPr>
          <p:nvPr>
            <p:ph type="title"/>
          </p:nvPr>
        </p:nvSpPr>
        <p:spPr/>
        <p:txBody>
          <a:bodyPr/>
          <a:lstStyle/>
          <a:p>
            <a:r>
              <a:rPr lang="en-US" dirty="0"/>
              <a:t>Repeatable process +</a:t>
            </a:r>
            <a:br>
              <a:rPr lang="en-US" dirty="0"/>
            </a:br>
            <a:r>
              <a:rPr lang="en-US" dirty="0"/>
              <a:t>Added value</a:t>
            </a:r>
          </a:p>
        </p:txBody>
      </p:sp>
      <p:sp>
        <p:nvSpPr>
          <p:cNvPr id="8" name="Right Bracket 7">
            <a:extLst>
              <a:ext uri="{FF2B5EF4-FFF2-40B4-BE49-F238E27FC236}">
                <a16:creationId xmlns:a16="http://schemas.microsoft.com/office/drawing/2014/main" id="{124887D0-2341-8241-82F3-269CD7B1267B}"/>
              </a:ext>
            </a:extLst>
          </p:cNvPr>
          <p:cNvSpPr/>
          <p:nvPr/>
        </p:nvSpPr>
        <p:spPr>
          <a:xfrm rot="5400000">
            <a:off x="5772112" y="1097343"/>
            <a:ext cx="564266" cy="8761352"/>
          </a:xfrm>
          <a:prstGeom prst="rightBracket">
            <a:avLst>
              <a:gd name="adj" fmla="val 118725"/>
            </a:avLst>
          </a:prstGeom>
          <a:ln w="25400">
            <a:solidFill>
              <a:schemeClr val="tx2">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Rectangle 8">
            <a:extLst>
              <a:ext uri="{FF2B5EF4-FFF2-40B4-BE49-F238E27FC236}">
                <a16:creationId xmlns:a16="http://schemas.microsoft.com/office/drawing/2014/main" id="{C16D1999-D337-634C-ABC1-6B2AFC025786}"/>
              </a:ext>
            </a:extLst>
          </p:cNvPr>
          <p:cNvSpPr/>
          <p:nvPr/>
        </p:nvSpPr>
        <p:spPr>
          <a:xfrm>
            <a:off x="3696899" y="5506093"/>
            <a:ext cx="4798202" cy="5642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4303F43-60D9-7F4C-970D-02D3AB66E293}"/>
              </a:ext>
            </a:extLst>
          </p:cNvPr>
          <p:cNvSpPr/>
          <p:nvPr/>
        </p:nvSpPr>
        <p:spPr>
          <a:xfrm>
            <a:off x="881687" y="2195734"/>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DATA</a:t>
            </a:r>
            <a:endParaRPr lang="en-US" sz="2400" dirty="0">
              <a:solidFill>
                <a:srgbClr val="23B27F"/>
              </a:solidFill>
              <a:latin typeface="League Gothic" pitchFamily="2" charset="77"/>
            </a:endParaRPr>
          </a:p>
        </p:txBody>
      </p:sp>
      <p:sp>
        <p:nvSpPr>
          <p:cNvPr id="11" name="Oval 10">
            <a:extLst>
              <a:ext uri="{FF2B5EF4-FFF2-40B4-BE49-F238E27FC236}">
                <a16:creationId xmlns:a16="http://schemas.microsoft.com/office/drawing/2014/main" id="{23F50E28-DA58-0D49-9455-CAE8D6C4D68B}"/>
              </a:ext>
            </a:extLst>
          </p:cNvPr>
          <p:cNvSpPr/>
          <p:nvPr/>
        </p:nvSpPr>
        <p:spPr>
          <a:xfrm>
            <a:off x="3056434" y="2195734"/>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TEMPLATE</a:t>
            </a:r>
            <a:endParaRPr lang="en-US" sz="2400" dirty="0">
              <a:solidFill>
                <a:srgbClr val="23B27F"/>
              </a:solidFill>
              <a:latin typeface="League Gothic" pitchFamily="2" charset="77"/>
            </a:endParaRPr>
          </a:p>
        </p:txBody>
      </p:sp>
      <p:sp>
        <p:nvSpPr>
          <p:cNvPr id="12" name="Oval 11">
            <a:extLst>
              <a:ext uri="{FF2B5EF4-FFF2-40B4-BE49-F238E27FC236}">
                <a16:creationId xmlns:a16="http://schemas.microsoft.com/office/drawing/2014/main" id="{02B5F8DA-35FB-A642-B028-60DA54AEE577}"/>
              </a:ext>
            </a:extLst>
          </p:cNvPr>
          <p:cNvSpPr/>
          <p:nvPr/>
        </p:nvSpPr>
        <p:spPr>
          <a:xfrm>
            <a:off x="5231181" y="2195734"/>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LISTS</a:t>
            </a:r>
            <a:endParaRPr lang="en-US" sz="2400" dirty="0">
              <a:solidFill>
                <a:srgbClr val="23B27F"/>
              </a:solidFill>
              <a:latin typeface="League Gothic" pitchFamily="2" charset="77"/>
            </a:endParaRPr>
          </a:p>
        </p:txBody>
      </p:sp>
      <p:sp>
        <p:nvSpPr>
          <p:cNvPr id="13" name="Oval 12">
            <a:extLst>
              <a:ext uri="{FF2B5EF4-FFF2-40B4-BE49-F238E27FC236}">
                <a16:creationId xmlns:a16="http://schemas.microsoft.com/office/drawing/2014/main" id="{8F69E6DC-CEB2-A44E-9CF1-C563B3939677}"/>
              </a:ext>
            </a:extLst>
          </p:cNvPr>
          <p:cNvSpPr/>
          <p:nvPr/>
        </p:nvSpPr>
        <p:spPr>
          <a:xfrm>
            <a:off x="7405928" y="2191981"/>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INTERVIEWS</a:t>
            </a:r>
          </a:p>
        </p:txBody>
      </p:sp>
      <p:sp>
        <p:nvSpPr>
          <p:cNvPr id="14" name="Oval 13">
            <a:extLst>
              <a:ext uri="{FF2B5EF4-FFF2-40B4-BE49-F238E27FC236}">
                <a16:creationId xmlns:a16="http://schemas.microsoft.com/office/drawing/2014/main" id="{893DEF5A-26C9-D941-8F59-7523BF797FD6}"/>
              </a:ext>
            </a:extLst>
          </p:cNvPr>
          <p:cNvSpPr/>
          <p:nvPr/>
        </p:nvSpPr>
        <p:spPr>
          <a:xfrm>
            <a:off x="9580674" y="2199608"/>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COVERAGE</a:t>
            </a:r>
            <a:endParaRPr lang="en-US" sz="2400" dirty="0">
              <a:solidFill>
                <a:srgbClr val="23B27F"/>
              </a:solidFill>
              <a:latin typeface="League Gothic" pitchFamily="2" charset="77"/>
            </a:endParaRPr>
          </a:p>
        </p:txBody>
      </p:sp>
      <p:sp>
        <p:nvSpPr>
          <p:cNvPr id="15" name="Rectangle 14">
            <a:extLst>
              <a:ext uri="{FF2B5EF4-FFF2-40B4-BE49-F238E27FC236}">
                <a16:creationId xmlns:a16="http://schemas.microsoft.com/office/drawing/2014/main" id="{7E289802-3913-8B4B-806C-6FFC5765EA6D}"/>
              </a:ext>
            </a:extLst>
          </p:cNvPr>
          <p:cNvSpPr/>
          <p:nvPr/>
        </p:nvSpPr>
        <p:spPr>
          <a:xfrm>
            <a:off x="3056434" y="4128130"/>
            <a:ext cx="1744157" cy="575475"/>
          </a:xfrm>
          <a:prstGeom prst="rect">
            <a:avLst/>
          </a:prstGeom>
        </p:spPr>
        <p:txBody>
          <a:bodyPr wrap="square">
            <a:noAutofit/>
          </a:bodyPr>
          <a:lstStyle/>
          <a:p>
            <a:r>
              <a:rPr lang="en-US" sz="1600" dirty="0">
                <a:solidFill>
                  <a:schemeClr val="tx2"/>
                </a:solidFill>
                <a:latin typeface="Brandon Grotesque" panose="020B0503020203060202" pitchFamily="34" charset="77"/>
              </a:rPr>
              <a:t>What’s the story? Headlines?</a:t>
            </a:r>
          </a:p>
        </p:txBody>
      </p:sp>
      <p:sp>
        <p:nvSpPr>
          <p:cNvPr id="16" name="Rectangle 15">
            <a:extLst>
              <a:ext uri="{FF2B5EF4-FFF2-40B4-BE49-F238E27FC236}">
                <a16:creationId xmlns:a16="http://schemas.microsoft.com/office/drawing/2014/main" id="{1332023E-A05F-EC49-8A84-4C5B5D97B3CE}"/>
              </a:ext>
            </a:extLst>
          </p:cNvPr>
          <p:cNvSpPr/>
          <p:nvPr/>
        </p:nvSpPr>
        <p:spPr>
          <a:xfrm>
            <a:off x="5233913" y="4128130"/>
            <a:ext cx="1744157" cy="575475"/>
          </a:xfrm>
          <a:prstGeom prst="rect">
            <a:avLst/>
          </a:prstGeom>
        </p:spPr>
        <p:txBody>
          <a:bodyPr wrap="square">
            <a:noAutofit/>
          </a:bodyPr>
          <a:lstStyle/>
          <a:p>
            <a:r>
              <a:rPr lang="en-US" sz="1600" dirty="0">
                <a:solidFill>
                  <a:schemeClr val="tx2"/>
                </a:solidFill>
                <a:latin typeface="Brandon Grotesque" panose="020B0503020203060202" pitchFamily="34" charset="77"/>
              </a:rPr>
              <a:t>New targets? What do we know they will ask?</a:t>
            </a:r>
          </a:p>
        </p:txBody>
      </p:sp>
      <p:sp>
        <p:nvSpPr>
          <p:cNvPr id="17" name="Rectangle 16">
            <a:extLst>
              <a:ext uri="{FF2B5EF4-FFF2-40B4-BE49-F238E27FC236}">
                <a16:creationId xmlns:a16="http://schemas.microsoft.com/office/drawing/2014/main" id="{2344E1D8-C798-F74C-9502-FD3A80407F1B}"/>
              </a:ext>
            </a:extLst>
          </p:cNvPr>
          <p:cNvSpPr/>
          <p:nvPr/>
        </p:nvSpPr>
        <p:spPr>
          <a:xfrm>
            <a:off x="7404964" y="4128130"/>
            <a:ext cx="1744157" cy="575475"/>
          </a:xfrm>
          <a:prstGeom prst="rect">
            <a:avLst/>
          </a:prstGeom>
        </p:spPr>
        <p:txBody>
          <a:bodyPr wrap="square">
            <a:noAutofit/>
          </a:bodyPr>
          <a:lstStyle/>
          <a:p>
            <a:r>
              <a:rPr lang="en-US" sz="1600" dirty="0">
                <a:solidFill>
                  <a:schemeClr val="tx2"/>
                </a:solidFill>
                <a:latin typeface="Brandon Grotesque" panose="020B0503020203060202" pitchFamily="34" charset="77"/>
              </a:rPr>
              <a:t>Build &amp; leverage relationships.</a:t>
            </a:r>
          </a:p>
        </p:txBody>
      </p:sp>
      <p:sp>
        <p:nvSpPr>
          <p:cNvPr id="18" name="Rectangle 17">
            <a:extLst>
              <a:ext uri="{FF2B5EF4-FFF2-40B4-BE49-F238E27FC236}">
                <a16:creationId xmlns:a16="http://schemas.microsoft.com/office/drawing/2014/main" id="{C649FF18-EF38-E344-8672-7D20CECA7E97}"/>
              </a:ext>
            </a:extLst>
          </p:cNvPr>
          <p:cNvSpPr/>
          <p:nvPr/>
        </p:nvSpPr>
        <p:spPr>
          <a:xfrm>
            <a:off x="9576015" y="4128130"/>
            <a:ext cx="2007497" cy="575475"/>
          </a:xfrm>
          <a:prstGeom prst="rect">
            <a:avLst/>
          </a:prstGeom>
        </p:spPr>
        <p:txBody>
          <a:bodyPr wrap="square">
            <a:noAutofit/>
          </a:bodyPr>
          <a:lstStyle/>
          <a:p>
            <a:r>
              <a:rPr lang="en-US" sz="1600" dirty="0">
                <a:solidFill>
                  <a:schemeClr val="tx2"/>
                </a:solidFill>
                <a:latin typeface="Brandon Grotesque" panose="020B0503020203060202" pitchFamily="34" charset="77"/>
              </a:rPr>
              <a:t>Optimize tracking month over month. How did we do? Why?</a:t>
            </a:r>
          </a:p>
        </p:txBody>
      </p:sp>
      <p:sp>
        <p:nvSpPr>
          <p:cNvPr id="19" name="Rectangle 18">
            <a:extLst>
              <a:ext uri="{FF2B5EF4-FFF2-40B4-BE49-F238E27FC236}">
                <a16:creationId xmlns:a16="http://schemas.microsoft.com/office/drawing/2014/main" id="{C490EA2E-92DE-D14F-B26B-19190A05CBE6}"/>
              </a:ext>
            </a:extLst>
          </p:cNvPr>
          <p:cNvSpPr/>
          <p:nvPr/>
        </p:nvSpPr>
        <p:spPr>
          <a:xfrm>
            <a:off x="3696900" y="5506093"/>
            <a:ext cx="4798201" cy="508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League Gothic" pitchFamily="2" charset="77"/>
              </a:rPr>
              <a:t>APPROVE, PITCH, MEASURE, OPTIMIZE, REPEAT </a:t>
            </a:r>
          </a:p>
        </p:txBody>
      </p:sp>
      <p:sp>
        <p:nvSpPr>
          <p:cNvPr id="20" name="Right Arrow 19">
            <a:extLst>
              <a:ext uri="{FF2B5EF4-FFF2-40B4-BE49-F238E27FC236}">
                <a16:creationId xmlns:a16="http://schemas.microsoft.com/office/drawing/2014/main" id="{87B4EEBC-1B89-BE42-9F1B-FD1DA233ED0A}"/>
              </a:ext>
            </a:extLst>
          </p:cNvPr>
          <p:cNvSpPr/>
          <p:nvPr/>
        </p:nvSpPr>
        <p:spPr>
          <a:xfrm>
            <a:off x="2658655" y="2949649"/>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DAF7AF56-2A7C-8E4B-A546-5E6A6847B89C}"/>
              </a:ext>
            </a:extLst>
          </p:cNvPr>
          <p:cNvSpPr/>
          <p:nvPr/>
        </p:nvSpPr>
        <p:spPr>
          <a:xfrm>
            <a:off x="4839148" y="2949649"/>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1C582136-E10F-FF44-995E-D2E276A4AF04}"/>
              </a:ext>
            </a:extLst>
          </p:cNvPr>
          <p:cNvSpPr/>
          <p:nvPr/>
        </p:nvSpPr>
        <p:spPr>
          <a:xfrm>
            <a:off x="7011365" y="2949649"/>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5113C967-87D7-894E-A9C0-933944E1E81A}"/>
              </a:ext>
            </a:extLst>
          </p:cNvPr>
          <p:cNvSpPr/>
          <p:nvPr/>
        </p:nvSpPr>
        <p:spPr>
          <a:xfrm>
            <a:off x="9187720" y="2949649"/>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5AEF62D-6F7D-AD40-B94B-224389C912E6}"/>
              </a:ext>
            </a:extLst>
          </p:cNvPr>
          <p:cNvSpPr/>
          <p:nvPr/>
        </p:nvSpPr>
        <p:spPr>
          <a:xfrm>
            <a:off x="5232026" y="106326"/>
            <a:ext cx="2551970" cy="2945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39215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EABFBC-6D60-0644-8EDE-4F77B28E2AEB}"/>
              </a:ext>
            </a:extLst>
          </p:cNvPr>
          <p:cNvSpPr/>
          <p:nvPr/>
        </p:nvSpPr>
        <p:spPr>
          <a:xfrm>
            <a:off x="4756825" y="411296"/>
            <a:ext cx="2433290" cy="2803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2899F30-CED7-8F42-9527-8DB6775D7833}"/>
              </a:ext>
            </a:extLst>
          </p:cNvPr>
          <p:cNvSpPr/>
          <p:nvPr/>
        </p:nvSpPr>
        <p:spPr>
          <a:xfrm>
            <a:off x="5040347" y="546942"/>
            <a:ext cx="2514600" cy="6270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F43412F0-070C-CC48-AC38-6F303C91C940}"/>
              </a:ext>
            </a:extLst>
          </p:cNvPr>
          <p:cNvSpPr>
            <a:spLocks noGrp="1"/>
          </p:cNvSpPr>
          <p:nvPr>
            <p:ph type="sldNum" sz="quarter" idx="12"/>
          </p:nvPr>
        </p:nvSpPr>
        <p:spPr>
          <a:xfrm>
            <a:off x="1440872" y="6441251"/>
            <a:ext cx="1078769" cy="27089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5A4BD5-B51F-9048-892F-7599ACE81F82}" type="slidenum">
              <a:rPr kumimoji="0" lang="en-US" sz="1000" b="0" i="0" u="none" strike="noStrike" kern="1200" cap="none" spc="0" normalizeH="0" baseline="0" noProof="0" smtClean="0">
                <a:ln>
                  <a:noFill/>
                </a:ln>
                <a:solidFill>
                  <a:srgbClr val="2F2F2E"/>
                </a:solidFill>
                <a:effectLst/>
                <a:uLnTx/>
                <a:uFillTx/>
                <a:latin typeface="Brandon Grotesque" charset="0"/>
              </a:rPr>
              <a:pPr marL="0" marR="0" lvl="0" indent="0" algn="l" defTabSz="914400" rtl="0" eaLnBrk="1" fontAlgn="auto" latinLnBrk="0" hangingPunct="1">
                <a:lnSpc>
                  <a:spcPct val="100000"/>
                </a:lnSpc>
                <a:spcBef>
                  <a:spcPts val="0"/>
                </a:spcBef>
                <a:spcAft>
                  <a:spcPts val="0"/>
                </a:spcAft>
                <a:buClrTx/>
                <a:buSzTx/>
                <a:buFontTx/>
                <a:buNone/>
                <a:tabLst/>
                <a:defRPr/>
              </a:pPr>
              <a:t>76</a:t>
            </a:fld>
            <a:endParaRPr kumimoji="0" lang="en-US" sz="1000" b="0" i="0" u="none" strike="noStrike" kern="1200" cap="none" spc="0" normalizeH="0" baseline="0" noProof="0" dirty="0">
              <a:ln>
                <a:noFill/>
              </a:ln>
              <a:solidFill>
                <a:srgbClr val="2F2F2E"/>
              </a:solidFill>
              <a:effectLst/>
              <a:uLnTx/>
              <a:uFillTx/>
              <a:latin typeface="Brandon Grotesque" charset="0"/>
            </a:endParaRPr>
          </a:p>
        </p:txBody>
      </p:sp>
      <p:sp>
        <p:nvSpPr>
          <p:cNvPr id="5" name="Footer Placeholder 4">
            <a:extLst>
              <a:ext uri="{FF2B5EF4-FFF2-40B4-BE49-F238E27FC236}">
                <a16:creationId xmlns:a16="http://schemas.microsoft.com/office/drawing/2014/main" id="{545BF3F4-6BB2-B746-A8AE-90C6C71713B7}"/>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F2F2E"/>
                </a:solidFill>
                <a:effectLst/>
                <a:uLnTx/>
                <a:uFillTx/>
                <a:latin typeface="Brandon Grotesque" charset="0"/>
              </a:rPr>
              <a:t>INK-CO.COM  |</a:t>
            </a:r>
          </a:p>
        </p:txBody>
      </p:sp>
      <p:sp>
        <p:nvSpPr>
          <p:cNvPr id="9" name="Content Placeholder 9">
            <a:extLst>
              <a:ext uri="{FF2B5EF4-FFF2-40B4-BE49-F238E27FC236}">
                <a16:creationId xmlns:a16="http://schemas.microsoft.com/office/drawing/2014/main" id="{65E695DF-83A6-F743-8DBC-872CB4015320}"/>
              </a:ext>
            </a:extLst>
          </p:cNvPr>
          <p:cNvSpPr txBox="1">
            <a:spLocks/>
          </p:cNvSpPr>
          <p:nvPr/>
        </p:nvSpPr>
        <p:spPr>
          <a:xfrm>
            <a:off x="8800008" y="4561967"/>
            <a:ext cx="2076664" cy="1800158"/>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182880" marR="0" lvl="0" indent="-182880" algn="l" defTabSz="412750" rtl="0" eaLnBrk="1" fontAlgn="auto" latinLnBrk="0" hangingPunct="1">
              <a:lnSpc>
                <a:spcPct val="100000"/>
              </a:lnSpc>
              <a:spcBef>
                <a:spcPts val="1000"/>
              </a:spcBef>
              <a:spcAft>
                <a:spcPts val="0"/>
              </a:spcAft>
              <a:buClr>
                <a:srgbClr val="C40022"/>
              </a:buClr>
              <a:buSzTx/>
              <a:buFont typeface="Arial" panose="020B0604020202020204" pitchFamily="34" charset="0"/>
              <a:buChar char="•"/>
              <a:tabLst/>
              <a:defRPr/>
            </a:pPr>
            <a:endParaRPr kumimoji="0" lang="en-US" sz="1200" b="0" i="0" u="none" strike="noStrike" kern="1200" cap="none" spc="0" normalizeH="0" baseline="0" noProof="0" dirty="0">
              <a:ln>
                <a:noFill/>
              </a:ln>
              <a:solidFill>
                <a:srgbClr val="111111"/>
              </a:solidFill>
              <a:effectLst/>
              <a:uLnTx/>
              <a:uFillTx/>
              <a:latin typeface="Calibri" panose="020F0502020204030204"/>
              <a:ea typeface="MS PGothic" charset="0"/>
              <a:cs typeface="Franklin Gothic Book"/>
              <a:sym typeface="Helvetica Light"/>
            </a:endParaRPr>
          </a:p>
        </p:txBody>
      </p:sp>
      <p:sp>
        <p:nvSpPr>
          <p:cNvPr id="10" name="Content Placeholder 7">
            <a:extLst>
              <a:ext uri="{FF2B5EF4-FFF2-40B4-BE49-F238E27FC236}">
                <a16:creationId xmlns:a16="http://schemas.microsoft.com/office/drawing/2014/main" id="{38BB269F-6169-A145-BB8F-520AA0F06C25}"/>
              </a:ext>
            </a:extLst>
          </p:cNvPr>
          <p:cNvSpPr txBox="1">
            <a:spLocks/>
          </p:cNvSpPr>
          <p:nvPr/>
        </p:nvSpPr>
        <p:spPr>
          <a:xfrm>
            <a:off x="1561843" y="3657532"/>
            <a:ext cx="2066529" cy="1800158"/>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182880" marR="0" lvl="0" indent="-182880" algn="l" defTabSz="412750" rtl="0" eaLnBrk="1" fontAlgn="auto" latinLnBrk="0" hangingPunct="1">
              <a:lnSpc>
                <a:spcPct val="100000"/>
              </a:lnSpc>
              <a:spcBef>
                <a:spcPts val="1000"/>
              </a:spcBef>
              <a:spcAft>
                <a:spcPts val="0"/>
              </a:spcAft>
              <a:buClr>
                <a:srgbClr val="C40022"/>
              </a:buClr>
              <a:buSzTx/>
              <a:buFont typeface="Arial" panose="020B0604020202020204" pitchFamily="34" charset="0"/>
              <a:buChar char="•"/>
              <a:tabLst/>
              <a:defRPr/>
            </a:pPr>
            <a:endParaRPr kumimoji="0" lang="en-US" sz="1400" b="0" i="0" u="none" strike="noStrike" kern="1200" cap="none" spc="0" normalizeH="0" baseline="0" noProof="0" dirty="0">
              <a:ln>
                <a:noFill/>
              </a:ln>
              <a:solidFill>
                <a:srgbClr val="111111"/>
              </a:solidFill>
              <a:effectLst/>
              <a:uLnTx/>
              <a:uFillTx/>
              <a:latin typeface="Calibri" panose="020F0502020204030204"/>
              <a:ea typeface="MS PGothic" charset="0"/>
              <a:cs typeface="Franklin Gothic Book"/>
              <a:sym typeface="Helvetica Light"/>
            </a:endParaRPr>
          </a:p>
        </p:txBody>
      </p:sp>
      <p:sp>
        <p:nvSpPr>
          <p:cNvPr id="6" name="Title 1">
            <a:extLst>
              <a:ext uri="{FF2B5EF4-FFF2-40B4-BE49-F238E27FC236}">
                <a16:creationId xmlns:a16="http://schemas.microsoft.com/office/drawing/2014/main" id="{D5F8CE7B-E6D5-C749-BBFB-18B15EE870D5}"/>
              </a:ext>
            </a:extLst>
          </p:cNvPr>
          <p:cNvSpPr txBox="1">
            <a:spLocks/>
          </p:cNvSpPr>
          <p:nvPr/>
        </p:nvSpPr>
        <p:spPr>
          <a:xfrm>
            <a:off x="694325" y="430624"/>
            <a:ext cx="2021387" cy="521969"/>
          </a:xfrm>
          <a:prstGeom prst="rect">
            <a:avLst/>
          </a:prstGeom>
          <a:ln>
            <a:noFill/>
          </a:ln>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Matt Flake</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CEO</a:t>
            </a:r>
          </a:p>
        </p:txBody>
      </p:sp>
      <p:sp>
        <p:nvSpPr>
          <p:cNvPr id="11" name="Content Placeholder 8">
            <a:extLst>
              <a:ext uri="{FF2B5EF4-FFF2-40B4-BE49-F238E27FC236}">
                <a16:creationId xmlns:a16="http://schemas.microsoft.com/office/drawing/2014/main" id="{675CAF5E-0AE2-B142-B9C7-4DBCBF3D094A}"/>
              </a:ext>
            </a:extLst>
          </p:cNvPr>
          <p:cNvSpPr txBox="1">
            <a:spLocks/>
          </p:cNvSpPr>
          <p:nvPr/>
        </p:nvSpPr>
        <p:spPr>
          <a:xfrm>
            <a:off x="436411" y="2917592"/>
            <a:ext cx="2762302" cy="3280546"/>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Corporate strategy and vision</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Major news</a:t>
            </a: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IMMEDIATELY</a:t>
            </a:r>
          </a:p>
          <a:p>
            <a:pPr marL="174625" indent="-174625">
              <a:spcBef>
                <a:spcPts val="600"/>
              </a:spcBef>
              <a:buClr>
                <a:srgbClr val="2F2F2E"/>
              </a:buClr>
              <a:defRPr/>
            </a:pPr>
            <a:r>
              <a:rPr kumimoji="0" lang="en-US" sz="1200" i="0" u="none" strike="noStrike" kern="1200" cap="none" spc="0" normalizeH="0" baseline="0" noProof="0" dirty="0">
                <a:ln>
                  <a:noFill/>
                </a:ln>
                <a:solidFill>
                  <a:srgbClr val="111111"/>
                </a:solidFill>
                <a:effectLst/>
                <a:uLnTx/>
                <a:uFillTx/>
                <a:latin typeface="Brandon Grotesque" panose="020B0503020203060202" pitchFamily="34" charset="77"/>
                <a:ea typeface="MS PGothic" charset="0"/>
                <a:cs typeface="Franklin Gothic Book"/>
                <a:sym typeface="Helvetica Light"/>
              </a:rPr>
              <a:t>Media intros, meet &amp; greets re Q2 transformation</a:t>
            </a:r>
            <a:endParaRPr kumimoji="0" lang="en-US" sz="1200"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FUTURE</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111111"/>
                </a:solidFill>
                <a:effectLst/>
                <a:uLnTx/>
                <a:uFillTx/>
                <a:latin typeface="Brandon Grotesque" panose="020B0503020203060202" pitchFamily="34" charset="77"/>
                <a:ea typeface="MS PGothic" charset="0"/>
                <a:cs typeface="Franklin Gothic Book"/>
                <a:sym typeface="Helvetica Light"/>
              </a:rPr>
              <a:t>CEO &amp; top tier events: Bloomberg Breakaway CEO, Money2020, Mobile World Congress </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111111"/>
                </a:solidFill>
                <a:latin typeface="Brandon Grotesque" panose="020B0503020203060202" pitchFamily="34" charset="77"/>
                <a:ea typeface="MS PGothic" charset="0"/>
                <a:cs typeface="Franklin Gothic Book"/>
              </a:rPr>
              <a:t>Business media and broadcast on banking/lending trends</a:t>
            </a:r>
            <a:endParaRPr kumimoji="0" lang="en-US" sz="1200" b="0" i="0" u="none" strike="noStrike" kern="1200" cap="none" spc="0" normalizeH="0" baseline="0" noProof="0" dirty="0">
              <a:ln>
                <a:noFill/>
              </a:ln>
              <a:solidFill>
                <a:srgbClr val="111111"/>
              </a:solidFill>
              <a:effectLst/>
              <a:uLnTx/>
              <a:uFillTx/>
              <a:latin typeface="Brandon Grotesque" panose="020B0503020203060202" pitchFamily="34" charset="77"/>
              <a:ea typeface="MS PGothic" charset="0"/>
              <a:cs typeface="Franklin Gothic Book"/>
              <a:sym typeface="Helvetica Light"/>
            </a:endParaRPr>
          </a:p>
          <a:p>
            <a:pPr marL="0" marR="0" lvl="0" indent="0"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None/>
              <a:tabLst/>
              <a:defRPr/>
            </a:pPr>
            <a:endParaRPr kumimoji="0" lang="en-US" sz="1200" b="0" i="0" u="none" strike="noStrike" kern="1200" cap="none" spc="0" normalizeH="0" baseline="0" noProof="0" dirty="0">
              <a:ln>
                <a:noFill/>
              </a:ln>
              <a:solidFill>
                <a:srgbClr val="111111"/>
              </a:solidFill>
              <a:effectLst/>
              <a:uLnTx/>
              <a:uFillTx/>
              <a:latin typeface="Brandon Grotesque" panose="020B0503020203060202" pitchFamily="34" charset="77"/>
              <a:ea typeface="MS PGothic" charset="0"/>
              <a:cs typeface="Franklin Gothic Book"/>
              <a:sym typeface="Helvetica Light"/>
            </a:endParaRPr>
          </a:p>
        </p:txBody>
      </p:sp>
      <p:pic>
        <p:nvPicPr>
          <p:cNvPr id="12" name="Picture 11">
            <a:extLst>
              <a:ext uri="{FF2B5EF4-FFF2-40B4-BE49-F238E27FC236}">
                <a16:creationId xmlns:a16="http://schemas.microsoft.com/office/drawing/2014/main" id="{B07CEB2D-62AF-0C40-A94C-7AB589B84FF0}"/>
              </a:ext>
            </a:extLst>
          </p:cNvPr>
          <p:cNvPicPr>
            <a:picLocks noChangeAspect="1"/>
          </p:cNvPicPr>
          <p:nvPr/>
        </p:nvPicPr>
        <p:blipFill rotWithShape="1">
          <a:blip r:embed="rId3"/>
          <a:srcRect l="9718" t="2484" r="1945" b="3765"/>
          <a:stretch/>
        </p:blipFill>
        <p:spPr>
          <a:xfrm>
            <a:off x="964354" y="1155039"/>
            <a:ext cx="1481328" cy="1481328"/>
          </a:xfrm>
          <a:prstGeom prst="ellipse">
            <a:avLst/>
          </a:prstGeom>
          <a:noFill/>
          <a:ln w="25400" cap="rnd">
            <a:solidFill>
              <a:srgbClr val="23B27F"/>
            </a:solidFill>
          </a:ln>
          <a:effectLst/>
        </p:spPr>
      </p:pic>
      <p:sp>
        <p:nvSpPr>
          <p:cNvPr id="13" name="Title 1">
            <a:extLst>
              <a:ext uri="{FF2B5EF4-FFF2-40B4-BE49-F238E27FC236}">
                <a16:creationId xmlns:a16="http://schemas.microsoft.com/office/drawing/2014/main" id="{C315D705-9C9C-694E-85D8-CBE2AD6985FC}"/>
              </a:ext>
            </a:extLst>
          </p:cNvPr>
          <p:cNvSpPr txBox="1">
            <a:spLocks/>
          </p:cNvSpPr>
          <p:nvPr/>
        </p:nvSpPr>
        <p:spPr>
          <a:xfrm>
            <a:off x="3534030" y="430624"/>
            <a:ext cx="2044501"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Boogie Wittenburg</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EVP Customer Experience</a:t>
            </a:r>
          </a:p>
        </p:txBody>
      </p:sp>
      <p:sp>
        <p:nvSpPr>
          <p:cNvPr id="16" name="Content Placeholder 8">
            <a:extLst>
              <a:ext uri="{FF2B5EF4-FFF2-40B4-BE49-F238E27FC236}">
                <a16:creationId xmlns:a16="http://schemas.microsoft.com/office/drawing/2014/main" id="{3FF618A7-E2A3-C643-AE36-6082D3EC6FB3}"/>
              </a:ext>
            </a:extLst>
          </p:cNvPr>
          <p:cNvSpPr txBox="1">
            <a:spLocks/>
          </p:cNvSpPr>
          <p:nvPr/>
        </p:nvSpPr>
        <p:spPr>
          <a:xfrm>
            <a:off x="3280995" y="2917592"/>
            <a:ext cx="2895905" cy="3280546"/>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Leader of FinX101 Part 2</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Top tier a</a:t>
            </a:r>
            <a:r>
              <a:rPr kumimoji="0" lang="en-US" sz="1200" b="0" i="0" u="none" strike="noStrike" kern="1200" cap="none" spc="0" normalizeH="0" baseline="0" noProof="0" dirty="0" err="1">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nalyst</a:t>
            </a:r>
            <a:r>
              <a:rPr lang="en-US" sz="1200" dirty="0">
                <a:solidFill>
                  <a:srgbClr val="2F2F2E"/>
                </a:solidFill>
                <a:latin typeface="Brandon Grotesque" panose="020B0503020203060202" pitchFamily="34" charset="77"/>
                <a:ea typeface="MS PGothic" charset="0"/>
              </a:rPr>
              <a:t> conversations</a:t>
            </a:r>
            <a:endPar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IMMEDIATELY</a:t>
            </a:r>
          </a:p>
          <a:p>
            <a:pPr marL="174625" indent="-174625">
              <a:spcBef>
                <a:spcPts val="600"/>
              </a:spcBef>
              <a:buClr>
                <a:srgbClr val="2F2F2E"/>
              </a:buClr>
              <a:defRPr/>
            </a:pPr>
            <a:r>
              <a:rPr lang="en-US" sz="1200" dirty="0">
                <a:solidFill>
                  <a:srgbClr val="2F2F2E"/>
                </a:solidFill>
                <a:latin typeface="Brandon Grotesque" panose="020B0503020203060202" pitchFamily="34" charset="77"/>
                <a:ea typeface="MS PGothic" charset="0"/>
              </a:rPr>
              <a:t>Analyst conversations re FinX</a:t>
            </a:r>
          </a:p>
          <a:p>
            <a:pPr marL="174625" indent="-174625">
              <a:spcBef>
                <a:spcPts val="600"/>
              </a:spcBef>
              <a:buClr>
                <a:srgbClr val="2F2F2E"/>
              </a:buClr>
              <a:defRPr/>
            </a:pPr>
            <a:r>
              <a:rPr kumimoji="0" lang="en-US" sz="120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Franklin Gothic Book"/>
                <a:sym typeface="Helvetica Light"/>
              </a:rPr>
              <a:t>Media intros re financial customer experience</a:t>
            </a:r>
            <a:endParaRPr kumimoji="0" lang="en-US" sz="1200"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lang="en-US" sz="1200" b="1" dirty="0">
                <a:solidFill>
                  <a:srgbClr val="23B27F"/>
                </a:solidFill>
                <a:latin typeface="Brandon Grotesque" panose="020B0503020203060202" pitchFamily="34" charset="77"/>
                <a:ea typeface="MS PGothic" charset="0"/>
                <a:cs typeface="Franklin Gothic Book"/>
              </a:rPr>
              <a:t>FUTURE</a:t>
            </a:r>
            <a:endPar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endParaRP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Top digital banking and industry events like Digital Banking Summit, ACUC, </a:t>
            </a:r>
            <a:r>
              <a:rPr kumimoji="0" lang="en-US" sz="1200" b="0" i="0" u="none" strike="noStrike" kern="1200" cap="none" spc="0" normalizeH="0" baseline="0" noProof="0" dirty="0" err="1">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Finovate</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Trade and business publications like </a:t>
            </a:r>
            <a:r>
              <a:rPr kumimoji="0" lang="en-US" sz="1200" b="0" i="0" u="none" strike="noStrike" kern="1200" cap="none" spc="0" normalizeH="0" baseline="0" noProof="0" dirty="0" err="1">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PaymentsSource</a:t>
            </a: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 + BI</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Analyst meetings/conferences</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0" marR="0" lvl="0" indent="0"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None/>
              <a:tabLst/>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 </a:t>
            </a:r>
          </a:p>
        </p:txBody>
      </p:sp>
      <p:pic>
        <p:nvPicPr>
          <p:cNvPr id="17" name="Picture 16">
            <a:extLst>
              <a:ext uri="{FF2B5EF4-FFF2-40B4-BE49-F238E27FC236}">
                <a16:creationId xmlns:a16="http://schemas.microsoft.com/office/drawing/2014/main" id="{CAE20774-131B-DD40-A1CB-4E7AAA033952}"/>
              </a:ext>
            </a:extLst>
          </p:cNvPr>
          <p:cNvPicPr>
            <a:picLocks noChangeAspect="1"/>
          </p:cNvPicPr>
          <p:nvPr/>
        </p:nvPicPr>
        <p:blipFill rotWithShape="1">
          <a:blip r:embed="rId4"/>
          <a:srcRect l="2723" t="1361" r="1361"/>
          <a:stretch/>
        </p:blipFill>
        <p:spPr>
          <a:xfrm>
            <a:off x="3815616" y="1194432"/>
            <a:ext cx="1481328" cy="1481328"/>
          </a:xfrm>
          <a:prstGeom prst="ellipse">
            <a:avLst/>
          </a:prstGeom>
          <a:noFill/>
          <a:ln w="25400" cap="rnd">
            <a:solidFill>
              <a:srgbClr val="23B27F"/>
            </a:solidFill>
          </a:ln>
          <a:effectLst/>
        </p:spPr>
      </p:pic>
      <p:sp>
        <p:nvSpPr>
          <p:cNvPr id="18" name="Title 1">
            <a:extLst>
              <a:ext uri="{FF2B5EF4-FFF2-40B4-BE49-F238E27FC236}">
                <a16:creationId xmlns:a16="http://schemas.microsoft.com/office/drawing/2014/main" id="{53F4D80E-C767-2B4E-8C68-037DE56C0E2D}"/>
              </a:ext>
            </a:extLst>
          </p:cNvPr>
          <p:cNvSpPr txBox="1">
            <a:spLocks/>
          </p:cNvSpPr>
          <p:nvPr/>
        </p:nvSpPr>
        <p:spPr>
          <a:xfrm>
            <a:off x="6310528" y="430624"/>
            <a:ext cx="2424074"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Will </a:t>
            </a:r>
            <a:r>
              <a:rPr kumimoji="0" lang="en-US" sz="1400" b="1" i="0" u="none" strike="noStrike" kern="1200" cap="none" spc="-25" normalizeH="0" baseline="0" noProof="0" dirty="0" err="1">
                <a:ln>
                  <a:noFill/>
                </a:ln>
                <a:solidFill>
                  <a:srgbClr val="FFFFFF"/>
                </a:solidFill>
                <a:effectLst/>
                <a:uLnTx/>
                <a:uFillTx/>
                <a:latin typeface="Brandon Grotesque" panose="020B0503020203060202" pitchFamily="34" charset="77"/>
                <a:cs typeface="Arial" charset="0"/>
                <a:sym typeface="Arial"/>
              </a:rPr>
              <a:t>Furrer</a:t>
            </a:r>
            <a:endPar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endParaRP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Chief Strategy &amp; Marketing Officer</a:t>
            </a:r>
          </a:p>
        </p:txBody>
      </p:sp>
      <p:sp>
        <p:nvSpPr>
          <p:cNvPr id="21" name="Content Placeholder 8">
            <a:extLst>
              <a:ext uri="{FF2B5EF4-FFF2-40B4-BE49-F238E27FC236}">
                <a16:creationId xmlns:a16="http://schemas.microsoft.com/office/drawing/2014/main" id="{3A41D397-C1E4-0C4A-ADBB-A408CE15F5DB}"/>
              </a:ext>
            </a:extLst>
          </p:cNvPr>
          <p:cNvSpPr txBox="1">
            <a:spLocks/>
          </p:cNvSpPr>
          <p:nvPr/>
        </p:nvSpPr>
        <p:spPr>
          <a:xfrm>
            <a:off x="6251479" y="2917592"/>
            <a:ext cx="2739125" cy="3280546"/>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Financial branding and marketing topics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Partnership/acquisition news</a:t>
            </a: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lang="en-US" sz="1200" b="1" dirty="0">
                <a:solidFill>
                  <a:srgbClr val="23B27F"/>
                </a:solidFill>
                <a:latin typeface="Brandon Grotesque" panose="020B0503020203060202" pitchFamily="34" charset="77"/>
                <a:ea typeface="MS PGothic" charset="0"/>
                <a:cs typeface="Franklin Gothic Book"/>
              </a:rPr>
              <a:t>IMMEDIATELY</a:t>
            </a:r>
          </a:p>
          <a:p>
            <a:pPr marL="174625" indent="-174625">
              <a:spcBef>
                <a:spcPts val="600"/>
              </a:spcBef>
              <a:buClr>
                <a:srgbClr val="2F2F2E"/>
              </a:buClr>
              <a:defRPr/>
            </a:pPr>
            <a:r>
              <a:rPr lang="en-US" sz="1200" dirty="0">
                <a:solidFill>
                  <a:srgbClr val="2F2F2E"/>
                </a:solidFill>
                <a:latin typeface="Brandon Grotesque" panose="020B0503020203060202" pitchFamily="34" charset="77"/>
                <a:ea typeface="MS PGothic" charset="0"/>
              </a:rPr>
              <a:t>ID financial marketing/ branding panel </a:t>
            </a:r>
            <a:r>
              <a:rPr lang="en-US" sz="1200" dirty="0" err="1">
                <a:solidFill>
                  <a:srgbClr val="2F2F2E"/>
                </a:solidFill>
                <a:latin typeface="Brandon Grotesque" panose="020B0503020203060202" pitchFamily="34" charset="77"/>
                <a:ea typeface="MS PGothic" charset="0"/>
              </a:rPr>
              <a:t>opps</a:t>
            </a:r>
            <a:r>
              <a:rPr lang="en-US" sz="1200" dirty="0">
                <a:solidFill>
                  <a:srgbClr val="2F2F2E"/>
                </a:solidFill>
                <a:latin typeface="Brandon Grotesque" panose="020B0503020203060202" pitchFamily="34" charset="77"/>
                <a:ea typeface="MS PGothic" charset="0"/>
              </a:rPr>
              <a:t> for 2020</a:t>
            </a:r>
            <a:endParaRPr lang="en-US" sz="1200" b="1" dirty="0">
              <a:solidFill>
                <a:srgbClr val="23B27F"/>
              </a:solidFill>
              <a:latin typeface="Brandon Grotesque" panose="020B0503020203060202" pitchFamily="34" charset="77"/>
              <a:ea typeface="MS PGothic" charset="0"/>
              <a:cs typeface="Franklin Gothic Book"/>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lang="en-US" sz="1200" b="1" dirty="0">
                <a:solidFill>
                  <a:srgbClr val="23B27F"/>
                </a:solidFill>
                <a:latin typeface="Brandon Grotesque" panose="020B0503020203060202" pitchFamily="34" charset="77"/>
                <a:ea typeface="MS PGothic" charset="0"/>
                <a:cs typeface="Franklin Gothic Book"/>
              </a:rPr>
              <a:t>FUTURE</a:t>
            </a:r>
            <a:endPar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endParaRP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Financial Brand Forum, SXSW, TechCrunch Disrupt</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Trade and business publications when defining the customer mindset</a:t>
            </a:r>
          </a:p>
        </p:txBody>
      </p:sp>
      <p:pic>
        <p:nvPicPr>
          <p:cNvPr id="22" name="Picture 21">
            <a:extLst>
              <a:ext uri="{FF2B5EF4-FFF2-40B4-BE49-F238E27FC236}">
                <a16:creationId xmlns:a16="http://schemas.microsoft.com/office/drawing/2014/main" id="{041F8223-3CA1-1142-BF08-9360F8723158}"/>
              </a:ext>
            </a:extLst>
          </p:cNvPr>
          <p:cNvPicPr>
            <a:picLocks noChangeAspect="1"/>
          </p:cNvPicPr>
          <p:nvPr/>
        </p:nvPicPr>
        <p:blipFill rotWithShape="1">
          <a:blip r:embed="rId5"/>
          <a:srcRect l="7434" t="3203" r="3140" b="4833"/>
          <a:stretch/>
        </p:blipFill>
        <p:spPr>
          <a:xfrm>
            <a:off x="6781901" y="1194432"/>
            <a:ext cx="1481328" cy="1481328"/>
          </a:xfrm>
          <a:prstGeom prst="ellipse">
            <a:avLst/>
          </a:prstGeom>
          <a:noFill/>
          <a:ln w="25400" cap="rnd">
            <a:solidFill>
              <a:srgbClr val="23B27F"/>
            </a:solidFill>
          </a:ln>
          <a:effectLst/>
        </p:spPr>
      </p:pic>
      <p:sp>
        <p:nvSpPr>
          <p:cNvPr id="28" name="Content Placeholder 8">
            <a:extLst>
              <a:ext uri="{FF2B5EF4-FFF2-40B4-BE49-F238E27FC236}">
                <a16:creationId xmlns:a16="http://schemas.microsoft.com/office/drawing/2014/main" id="{4DC04039-68F5-3947-AC28-1DCC9CE6A3E3}"/>
              </a:ext>
            </a:extLst>
          </p:cNvPr>
          <p:cNvSpPr txBox="1">
            <a:spLocks/>
          </p:cNvSpPr>
          <p:nvPr/>
        </p:nvSpPr>
        <p:spPr>
          <a:xfrm>
            <a:off x="9152551" y="2898264"/>
            <a:ext cx="2540352" cy="3280546"/>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Co-leads FinX101 Part 1</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Technical + digitization trends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Tech’s influence on FinX</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lang="en-US" sz="1200" b="1" dirty="0">
                <a:solidFill>
                  <a:srgbClr val="23B27F"/>
                </a:solidFill>
                <a:latin typeface="Brandon Grotesque" panose="020B0503020203060202" pitchFamily="34" charset="77"/>
                <a:ea typeface="MS PGothic" charset="0"/>
                <a:cs typeface="Franklin Gothic Book"/>
              </a:rPr>
              <a:t>IMMEDIATELY</a:t>
            </a:r>
          </a:p>
          <a:p>
            <a:pPr marL="174625" indent="-174625">
              <a:spcBef>
                <a:spcPts val="600"/>
              </a:spcBef>
              <a:buClr>
                <a:srgbClr val="2F2F2E"/>
              </a:buClr>
              <a:defRPr/>
            </a:pPr>
            <a:r>
              <a:rPr lang="en-US" sz="1200" dirty="0">
                <a:solidFill>
                  <a:srgbClr val="2F2F2E"/>
                </a:solidFill>
                <a:latin typeface="Brandon Grotesque" panose="020B0503020203060202" pitchFamily="34" charset="77"/>
                <a:ea typeface="MS PGothic" charset="0"/>
              </a:rPr>
              <a:t>Proactive &amp; reactive media as opportunities arise</a:t>
            </a:r>
            <a:endParaRPr lang="en-US" sz="1200" b="1" dirty="0">
              <a:solidFill>
                <a:srgbClr val="23B27F"/>
              </a:solidFill>
              <a:latin typeface="Brandon Grotesque" panose="020B0503020203060202" pitchFamily="34" charset="77"/>
              <a:ea typeface="MS PGothic" charset="0"/>
              <a:cs typeface="Franklin Gothic Book"/>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FUTURE</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Association for Financial Tech event; </a:t>
            </a:r>
            <a:r>
              <a:rPr kumimoji="0" lang="en-US" sz="1200" b="0" i="0" u="none" strike="noStrike" kern="1200" cap="none" spc="0" normalizeH="0" baseline="0" noProof="0" dirty="0" err="1">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Finovate</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Bank tech publications like Fintech Future and Bank Systems &amp; Technology</a:t>
            </a:r>
          </a:p>
          <a:p>
            <a:pPr marL="285750" marR="0" lvl="0" indent="-28575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Char char="•"/>
              <a:tabLst/>
              <a:defRPr/>
            </a:pP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p:txBody>
      </p:sp>
      <p:sp>
        <p:nvSpPr>
          <p:cNvPr id="31" name="Title 1">
            <a:extLst>
              <a:ext uri="{FF2B5EF4-FFF2-40B4-BE49-F238E27FC236}">
                <a16:creationId xmlns:a16="http://schemas.microsoft.com/office/drawing/2014/main" id="{1629C98F-C27E-104D-8E81-3037EF2A638F}"/>
              </a:ext>
            </a:extLst>
          </p:cNvPr>
          <p:cNvSpPr txBox="1">
            <a:spLocks/>
          </p:cNvSpPr>
          <p:nvPr/>
        </p:nvSpPr>
        <p:spPr>
          <a:xfrm>
            <a:off x="9016614" y="411296"/>
            <a:ext cx="2699682"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Adam Blue</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Chief Technology Officer</a:t>
            </a:r>
          </a:p>
        </p:txBody>
      </p:sp>
      <p:pic>
        <p:nvPicPr>
          <p:cNvPr id="33" name="Picture 32">
            <a:extLst>
              <a:ext uri="{FF2B5EF4-FFF2-40B4-BE49-F238E27FC236}">
                <a16:creationId xmlns:a16="http://schemas.microsoft.com/office/drawing/2014/main" id="{B15C36C9-C783-0542-AD3F-0DA940C86B69}"/>
              </a:ext>
            </a:extLst>
          </p:cNvPr>
          <p:cNvPicPr>
            <a:picLocks noChangeAspect="1"/>
          </p:cNvPicPr>
          <p:nvPr/>
        </p:nvPicPr>
        <p:blipFill rotWithShape="1">
          <a:blip r:embed="rId6"/>
          <a:srcRect l="1380" r="1380"/>
          <a:stretch/>
        </p:blipFill>
        <p:spPr>
          <a:xfrm>
            <a:off x="9625791" y="1135711"/>
            <a:ext cx="1481328" cy="1481328"/>
          </a:xfrm>
          <a:prstGeom prst="ellipse">
            <a:avLst/>
          </a:prstGeom>
          <a:noFill/>
          <a:ln w="25400" cap="rnd">
            <a:solidFill>
              <a:srgbClr val="23B27F"/>
            </a:solidFill>
          </a:ln>
          <a:effectLst/>
        </p:spPr>
      </p:pic>
      <p:sp>
        <p:nvSpPr>
          <p:cNvPr id="3" name="Rectangle 2">
            <a:extLst>
              <a:ext uri="{FF2B5EF4-FFF2-40B4-BE49-F238E27FC236}">
                <a16:creationId xmlns:a16="http://schemas.microsoft.com/office/drawing/2014/main" id="{BF0BB19D-7824-004D-B12C-51EE545C809B}"/>
              </a:ext>
            </a:extLst>
          </p:cNvPr>
          <p:cNvSpPr/>
          <p:nvPr/>
        </p:nvSpPr>
        <p:spPr>
          <a:xfrm>
            <a:off x="4250083" y="5993602"/>
            <a:ext cx="3446773" cy="5830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thought leadership – fill in with prospect’s spokespeople </a:t>
            </a:r>
          </a:p>
        </p:txBody>
      </p:sp>
    </p:spTree>
    <p:extLst>
      <p:ext uri="{BB962C8B-B14F-4D97-AF65-F5344CB8AC3E}">
        <p14:creationId xmlns:p14="http://schemas.microsoft.com/office/powerpoint/2010/main" val="31037095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2899F30-CED7-8F42-9527-8DB6775D7833}"/>
              </a:ext>
            </a:extLst>
          </p:cNvPr>
          <p:cNvSpPr/>
          <p:nvPr/>
        </p:nvSpPr>
        <p:spPr>
          <a:xfrm>
            <a:off x="4686300" y="507186"/>
            <a:ext cx="2514600" cy="6270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F43412F0-070C-CC48-AC38-6F303C91C940}"/>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5A4BD5-B51F-9048-892F-7599ACE81F82}" type="slidenum">
              <a:rPr kumimoji="0" lang="en-US" sz="1000" b="0" i="0" u="none" strike="noStrike" kern="1200" cap="none" spc="0" normalizeH="0" baseline="0" noProof="0" smtClean="0">
                <a:ln>
                  <a:noFill/>
                </a:ln>
                <a:solidFill>
                  <a:srgbClr val="2F2F2E"/>
                </a:solidFill>
                <a:effectLst/>
                <a:uLnTx/>
                <a:uFillTx/>
                <a:latin typeface="Brandon Grotesque" charset="0"/>
              </a:rPr>
              <a:pPr marL="0" marR="0" lvl="0" indent="0" algn="l" defTabSz="914400" rtl="0" eaLnBrk="1" fontAlgn="auto" latinLnBrk="0" hangingPunct="1">
                <a:lnSpc>
                  <a:spcPct val="100000"/>
                </a:lnSpc>
                <a:spcBef>
                  <a:spcPts val="0"/>
                </a:spcBef>
                <a:spcAft>
                  <a:spcPts val="0"/>
                </a:spcAft>
                <a:buClrTx/>
                <a:buSzTx/>
                <a:buFontTx/>
                <a:buNone/>
                <a:tabLst/>
                <a:defRPr/>
              </a:pPr>
              <a:t>77</a:t>
            </a:fld>
            <a:endParaRPr kumimoji="0" lang="en-US" sz="1000" b="0" i="0" u="none" strike="noStrike" kern="1200" cap="none" spc="0" normalizeH="0" baseline="0" noProof="0">
              <a:ln>
                <a:noFill/>
              </a:ln>
              <a:solidFill>
                <a:srgbClr val="2F2F2E"/>
              </a:solidFill>
              <a:effectLst/>
              <a:uLnTx/>
              <a:uFillTx/>
              <a:latin typeface="Brandon Grotesque" charset="0"/>
            </a:endParaRPr>
          </a:p>
        </p:txBody>
      </p:sp>
      <p:sp>
        <p:nvSpPr>
          <p:cNvPr id="5" name="Footer Placeholder 4">
            <a:extLst>
              <a:ext uri="{FF2B5EF4-FFF2-40B4-BE49-F238E27FC236}">
                <a16:creationId xmlns:a16="http://schemas.microsoft.com/office/drawing/2014/main" id="{545BF3F4-6BB2-B746-A8AE-90C6C71713B7}"/>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F2F2E"/>
                </a:solidFill>
                <a:effectLst/>
                <a:uLnTx/>
                <a:uFillTx/>
                <a:latin typeface="Brandon Grotesque" charset="0"/>
              </a:rPr>
              <a:t>INK-CO.COM  |</a:t>
            </a:r>
          </a:p>
        </p:txBody>
      </p:sp>
      <p:sp>
        <p:nvSpPr>
          <p:cNvPr id="9" name="Content Placeholder 9">
            <a:extLst>
              <a:ext uri="{FF2B5EF4-FFF2-40B4-BE49-F238E27FC236}">
                <a16:creationId xmlns:a16="http://schemas.microsoft.com/office/drawing/2014/main" id="{65E695DF-83A6-F743-8DBC-872CB4015320}"/>
              </a:ext>
            </a:extLst>
          </p:cNvPr>
          <p:cNvSpPr txBox="1">
            <a:spLocks/>
          </p:cNvSpPr>
          <p:nvPr/>
        </p:nvSpPr>
        <p:spPr>
          <a:xfrm>
            <a:off x="7705482" y="4561967"/>
            <a:ext cx="2076664" cy="1800158"/>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182880" marR="0" lvl="0" indent="-182880" algn="l" defTabSz="412750" rtl="0" eaLnBrk="1" fontAlgn="auto" latinLnBrk="0" hangingPunct="1">
              <a:lnSpc>
                <a:spcPct val="100000"/>
              </a:lnSpc>
              <a:spcBef>
                <a:spcPts val="1000"/>
              </a:spcBef>
              <a:spcAft>
                <a:spcPts val="0"/>
              </a:spcAft>
              <a:buClr>
                <a:srgbClr val="C40022"/>
              </a:buClr>
              <a:buSzTx/>
              <a:buFont typeface="Arial" panose="020B0604020202020204" pitchFamily="34" charset="0"/>
              <a:buChar char="•"/>
              <a:tabLst/>
              <a:defRPr/>
            </a:pPr>
            <a:endParaRPr kumimoji="0" lang="en-US" sz="1200" b="0" i="0" u="none" strike="noStrike" kern="1200" cap="none" spc="0" normalizeH="0" baseline="0" noProof="0" dirty="0">
              <a:ln>
                <a:noFill/>
              </a:ln>
              <a:solidFill>
                <a:srgbClr val="111111"/>
              </a:solidFill>
              <a:effectLst/>
              <a:uLnTx/>
              <a:uFillTx/>
              <a:latin typeface="Calibri" panose="020F0502020204030204"/>
              <a:ea typeface="MS PGothic" charset="0"/>
              <a:cs typeface="Franklin Gothic Book"/>
              <a:sym typeface="Helvetica Light"/>
            </a:endParaRPr>
          </a:p>
        </p:txBody>
      </p:sp>
      <p:grpSp>
        <p:nvGrpSpPr>
          <p:cNvPr id="6" name="Group 5">
            <a:extLst>
              <a:ext uri="{FF2B5EF4-FFF2-40B4-BE49-F238E27FC236}">
                <a16:creationId xmlns:a16="http://schemas.microsoft.com/office/drawing/2014/main" id="{1BC33D95-8AA1-0948-913B-F4B63A76D24D}"/>
              </a:ext>
            </a:extLst>
          </p:cNvPr>
          <p:cNvGrpSpPr/>
          <p:nvPr/>
        </p:nvGrpSpPr>
        <p:grpSpPr>
          <a:xfrm>
            <a:off x="1559805" y="390868"/>
            <a:ext cx="2514600" cy="5804655"/>
            <a:chOff x="1559805" y="390868"/>
            <a:chExt cx="2514600" cy="5804655"/>
          </a:xfrm>
        </p:grpSpPr>
        <p:sp>
          <p:nvSpPr>
            <p:cNvPr id="18" name="Title 1">
              <a:extLst>
                <a:ext uri="{FF2B5EF4-FFF2-40B4-BE49-F238E27FC236}">
                  <a16:creationId xmlns:a16="http://schemas.microsoft.com/office/drawing/2014/main" id="{53F4D80E-C767-2B4E-8C68-037DE56C0E2D}"/>
                </a:ext>
              </a:extLst>
            </p:cNvPr>
            <p:cNvSpPr txBox="1">
              <a:spLocks/>
            </p:cNvSpPr>
            <p:nvPr/>
          </p:nvSpPr>
          <p:spPr>
            <a:xfrm>
              <a:off x="2045270" y="390868"/>
              <a:ext cx="1543671"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Rekha </a:t>
              </a:r>
              <a:r>
                <a:rPr kumimoji="0" lang="en-US" sz="1400" b="1" i="0" u="none" strike="noStrike" kern="1200" cap="none" spc="-25" normalizeH="0" baseline="0" noProof="0" dirty="0" err="1">
                  <a:ln>
                    <a:noFill/>
                  </a:ln>
                  <a:solidFill>
                    <a:srgbClr val="FFFFFF"/>
                  </a:solidFill>
                  <a:effectLst/>
                  <a:uLnTx/>
                  <a:uFillTx/>
                  <a:latin typeface="Brandon Grotesque" panose="020B0503020203060202" pitchFamily="34" charset="77"/>
                  <a:cs typeface="Arial" charset="0"/>
                  <a:sym typeface="Arial"/>
                </a:rPr>
                <a:t>Garapati</a:t>
              </a:r>
              <a:endPar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endParaRP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Product &amp; Hosting</a:t>
              </a:r>
            </a:p>
          </p:txBody>
        </p:sp>
        <p:sp>
          <p:nvSpPr>
            <p:cNvPr id="21" name="Content Placeholder 8">
              <a:extLst>
                <a:ext uri="{FF2B5EF4-FFF2-40B4-BE49-F238E27FC236}">
                  <a16:creationId xmlns:a16="http://schemas.microsoft.com/office/drawing/2014/main" id="{3A41D397-C1E4-0C4A-ADBB-A408CE15F5DB}"/>
                </a:ext>
              </a:extLst>
            </p:cNvPr>
            <p:cNvSpPr txBox="1">
              <a:spLocks/>
            </p:cNvSpPr>
            <p:nvPr/>
          </p:nvSpPr>
          <p:spPr>
            <a:xfrm>
              <a:off x="1559805" y="2895649"/>
              <a:ext cx="2514600" cy="3299874"/>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Source for FinX101 Parts 1 and 2</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Product innovation + updates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FinX innovation + development</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0" lvl="0" indent="0">
                <a:spcBef>
                  <a:spcPts val="600"/>
                </a:spcBef>
                <a:buClr>
                  <a:srgbClr val="2F2F2E"/>
                </a:buClr>
                <a:buNone/>
                <a:defRPr/>
              </a:pPr>
              <a:r>
                <a:rPr lang="en-US" sz="1200" b="1" dirty="0">
                  <a:solidFill>
                    <a:srgbClr val="23B27F"/>
                  </a:solidFill>
                  <a:latin typeface="Brandon Grotesque" panose="020B0503020203060202" pitchFamily="34" charset="77"/>
                  <a:ea typeface="MS PGothic" charset="0"/>
                  <a:cs typeface="Franklin Gothic Book"/>
                </a:rPr>
                <a:t>IMMEDIATELY</a:t>
              </a:r>
            </a:p>
            <a:p>
              <a:pPr marL="174625" indent="-174625">
                <a:spcBef>
                  <a:spcPts val="600"/>
                </a:spcBef>
                <a:buClr>
                  <a:srgbClr val="2F2F2E"/>
                </a:buClr>
                <a:defRPr/>
              </a:pPr>
              <a:r>
                <a:rPr lang="en-US" sz="1200" dirty="0">
                  <a:solidFill>
                    <a:srgbClr val="2F2F2E"/>
                  </a:solidFill>
                  <a:latin typeface="Brandon Grotesque" panose="020B0503020203060202" pitchFamily="34" charset="77"/>
                  <a:ea typeface="MS PGothic" charset="0"/>
                </a:rPr>
                <a:t>Proactive &amp; reactive media </a:t>
              </a:r>
              <a:br>
                <a:rPr lang="en-US" sz="1200" dirty="0">
                  <a:solidFill>
                    <a:srgbClr val="2F2F2E"/>
                  </a:solidFill>
                  <a:latin typeface="Brandon Grotesque" panose="020B0503020203060202" pitchFamily="34" charset="77"/>
                  <a:ea typeface="MS PGothic" charset="0"/>
                </a:rPr>
              </a:br>
              <a:r>
                <a:rPr lang="en-US" sz="1200" dirty="0">
                  <a:solidFill>
                    <a:srgbClr val="2F2F2E"/>
                  </a:solidFill>
                  <a:latin typeface="Brandon Grotesque" panose="020B0503020203060202" pitchFamily="34" charset="77"/>
                  <a:ea typeface="MS PGothic" charset="0"/>
                </a:rPr>
                <a:t>as opportunities arise</a:t>
              </a:r>
              <a:endParaRPr lang="en-US" sz="1200" b="1" dirty="0">
                <a:solidFill>
                  <a:srgbClr val="23B27F"/>
                </a:solidFill>
                <a:latin typeface="Brandon Grotesque" panose="020B0503020203060202" pitchFamily="34" charset="77"/>
                <a:ea typeface="MS PGothic" charset="0"/>
                <a:cs typeface="Franklin Gothic Book"/>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FUTURE</a:t>
              </a:r>
            </a:p>
            <a:p>
              <a:pPr marL="174625" lvl="0" indent="-174625">
                <a:spcBef>
                  <a:spcPts val="400"/>
                </a:spcBef>
                <a:buClr>
                  <a:srgbClr val="2F2F2E"/>
                </a:buClr>
                <a:defRPr/>
              </a:pPr>
              <a:r>
                <a:rPr lang="en-US" sz="1200" dirty="0">
                  <a:solidFill>
                    <a:srgbClr val="2F2F2E"/>
                  </a:solidFill>
                  <a:latin typeface="Brandon Grotesque" panose="020B0503020203060202" pitchFamily="34" charset="77"/>
                  <a:ea typeface="MS PGothic" charset="0"/>
                </a:rPr>
                <a:t>Tactical banking and industry events like JAC TechConnect or AFP</a:t>
              </a:r>
            </a:p>
            <a:p>
              <a:pPr marL="174625" lvl="0" indent="-174625">
                <a:spcBef>
                  <a:spcPts val="400"/>
                </a:spcBef>
                <a:buClr>
                  <a:srgbClr val="2F2F2E"/>
                </a:buClr>
                <a:defRPr/>
              </a:pPr>
              <a:r>
                <a:rPr lang="en-US" sz="1200" dirty="0">
                  <a:solidFill>
                    <a:srgbClr val="2F2F2E"/>
                  </a:solidFill>
                  <a:latin typeface="Brandon Grotesque" panose="020B0503020203060202" pitchFamily="34" charset="77"/>
                  <a:ea typeface="MS PGothic" charset="0"/>
                </a:rPr>
                <a:t>Trade media relationships, especially around customer case studies</a:t>
              </a:r>
            </a:p>
          </p:txBody>
        </p:sp>
        <p:pic>
          <p:nvPicPr>
            <p:cNvPr id="22" name="Picture 21">
              <a:extLst>
                <a:ext uri="{FF2B5EF4-FFF2-40B4-BE49-F238E27FC236}">
                  <a16:creationId xmlns:a16="http://schemas.microsoft.com/office/drawing/2014/main" id="{041F8223-3CA1-1142-BF08-9360F8723158}"/>
                </a:ext>
              </a:extLst>
            </p:cNvPr>
            <p:cNvPicPr>
              <a:picLocks/>
            </p:cNvPicPr>
            <p:nvPr/>
          </p:nvPicPr>
          <p:blipFill rotWithShape="1">
            <a:blip r:embed="rId3"/>
            <a:srcRect l="6940" t="6031" r="-909"/>
            <a:stretch/>
          </p:blipFill>
          <p:spPr>
            <a:xfrm>
              <a:off x="2076441" y="1154676"/>
              <a:ext cx="1481328" cy="1481328"/>
            </a:xfrm>
            <a:prstGeom prst="ellipse">
              <a:avLst/>
            </a:prstGeom>
            <a:noFill/>
            <a:ln w="25400" cap="rnd">
              <a:solidFill>
                <a:srgbClr val="23B27F"/>
              </a:solidFill>
            </a:ln>
            <a:effectLst/>
          </p:spPr>
        </p:pic>
      </p:grpSp>
      <p:grpSp>
        <p:nvGrpSpPr>
          <p:cNvPr id="3" name="Group 2">
            <a:extLst>
              <a:ext uri="{FF2B5EF4-FFF2-40B4-BE49-F238E27FC236}">
                <a16:creationId xmlns:a16="http://schemas.microsoft.com/office/drawing/2014/main" id="{7A00AF13-0B83-E645-A805-B7408892D258}"/>
              </a:ext>
            </a:extLst>
          </p:cNvPr>
          <p:cNvGrpSpPr/>
          <p:nvPr/>
        </p:nvGrpSpPr>
        <p:grpSpPr>
          <a:xfrm>
            <a:off x="4746000" y="390868"/>
            <a:ext cx="2699682" cy="5804655"/>
            <a:chOff x="4746049" y="390868"/>
            <a:chExt cx="2699682" cy="5804655"/>
          </a:xfrm>
        </p:grpSpPr>
        <p:sp>
          <p:nvSpPr>
            <p:cNvPr id="28" name="Content Placeholder 8">
              <a:extLst>
                <a:ext uri="{FF2B5EF4-FFF2-40B4-BE49-F238E27FC236}">
                  <a16:creationId xmlns:a16="http://schemas.microsoft.com/office/drawing/2014/main" id="{4DC04039-68F5-3947-AC28-1DCC9CE6A3E3}"/>
                </a:ext>
              </a:extLst>
            </p:cNvPr>
            <p:cNvSpPr txBox="1">
              <a:spLocks/>
            </p:cNvSpPr>
            <p:nvPr/>
          </p:nvSpPr>
          <p:spPr>
            <a:xfrm>
              <a:off x="4746049" y="2895649"/>
              <a:ext cx="2699682" cy="3299874"/>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Co-leads FinX101 Part 1</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Digital strategy/automation</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Q2 tech growth journey</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0" lvl="0" indent="0">
                <a:spcBef>
                  <a:spcPts val="600"/>
                </a:spcBef>
                <a:buClr>
                  <a:srgbClr val="2F2F2E"/>
                </a:buClr>
                <a:buNone/>
                <a:defRPr/>
              </a:pPr>
              <a:r>
                <a:rPr lang="en-US" sz="1200" b="1" dirty="0">
                  <a:solidFill>
                    <a:srgbClr val="23B27F"/>
                  </a:solidFill>
                  <a:latin typeface="Brandon Grotesque" panose="020B0503020203060202" pitchFamily="34" charset="77"/>
                  <a:ea typeface="MS PGothic" charset="0"/>
                  <a:cs typeface="Franklin Gothic Book"/>
                </a:rPr>
                <a:t>IMMEDIATELY</a:t>
              </a:r>
            </a:p>
            <a:p>
              <a:pPr marL="174625" indent="-174625">
                <a:spcBef>
                  <a:spcPts val="600"/>
                </a:spcBef>
                <a:buClr>
                  <a:srgbClr val="2F2F2E"/>
                </a:buClr>
                <a:defRPr/>
              </a:pPr>
              <a:r>
                <a:rPr lang="en-US" sz="1200" dirty="0">
                  <a:solidFill>
                    <a:srgbClr val="2F2F2E"/>
                  </a:solidFill>
                  <a:latin typeface="Brandon Grotesque" panose="020B0503020203060202" pitchFamily="34" charset="77"/>
                  <a:ea typeface="MS PGothic" charset="0"/>
                </a:rPr>
                <a:t>Proactive &amp; reactive media as opportunities arise</a:t>
              </a:r>
              <a:endParaRPr lang="en-US" sz="1200" b="1" dirty="0">
                <a:solidFill>
                  <a:srgbClr val="23B27F"/>
                </a:solidFill>
                <a:latin typeface="Brandon Grotesque" panose="020B0503020203060202" pitchFamily="34" charset="77"/>
                <a:ea typeface="MS PGothic" charset="0"/>
                <a:cs typeface="Franklin Gothic Book"/>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FUTURE</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Strategic tech events like </a:t>
              </a:r>
              <a:b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b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NACHA Payments and AFT</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CIO publications like </a:t>
              </a:r>
              <a:br>
                <a:rPr lang="en-US" sz="1200" dirty="0">
                  <a:solidFill>
                    <a:srgbClr val="2F2F2E"/>
                  </a:solidFill>
                  <a:latin typeface="Brandon Grotesque" panose="020B0503020203060202" pitchFamily="34" charset="77"/>
                  <a:ea typeface="MS PGothic" charset="0"/>
                </a:rPr>
              </a:br>
              <a:r>
                <a:rPr lang="en-US" sz="1200" dirty="0">
                  <a:solidFill>
                    <a:srgbClr val="2F2F2E"/>
                  </a:solidFill>
                  <a:latin typeface="Brandon Grotesque" panose="020B0503020203060202" pitchFamily="34" charset="77"/>
                  <a:ea typeface="MS PGothic" charset="0"/>
                </a:rPr>
                <a:t>Banking CIO Outlook</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285750" marR="0" lvl="0" indent="-285750"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tabLst/>
                <a:defRPr/>
              </a:pP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285750" marR="0" lvl="0" indent="-28575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Char char="•"/>
                <a:tabLst/>
                <a:defRPr/>
              </a:pP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p:txBody>
        </p:sp>
        <p:sp>
          <p:nvSpPr>
            <p:cNvPr id="31" name="Title 1">
              <a:extLst>
                <a:ext uri="{FF2B5EF4-FFF2-40B4-BE49-F238E27FC236}">
                  <a16:creationId xmlns:a16="http://schemas.microsoft.com/office/drawing/2014/main" id="{1629C98F-C27E-104D-8E81-3037EF2A638F}"/>
                </a:ext>
              </a:extLst>
            </p:cNvPr>
            <p:cNvSpPr txBox="1">
              <a:spLocks/>
            </p:cNvSpPr>
            <p:nvPr/>
          </p:nvSpPr>
          <p:spPr>
            <a:xfrm>
              <a:off x="5059648" y="390868"/>
              <a:ext cx="1887403"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Lou Senko</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Chief Information Officer</a:t>
              </a:r>
            </a:p>
          </p:txBody>
        </p:sp>
        <p:pic>
          <p:nvPicPr>
            <p:cNvPr id="33" name="Picture 32">
              <a:extLst>
                <a:ext uri="{FF2B5EF4-FFF2-40B4-BE49-F238E27FC236}">
                  <a16:creationId xmlns:a16="http://schemas.microsoft.com/office/drawing/2014/main" id="{B15C36C9-C783-0542-AD3F-0DA940C86B69}"/>
                </a:ext>
              </a:extLst>
            </p:cNvPr>
            <p:cNvPicPr>
              <a:picLocks noChangeAspect="1"/>
            </p:cNvPicPr>
            <p:nvPr/>
          </p:nvPicPr>
          <p:blipFill rotWithShape="1">
            <a:blip r:embed="rId4"/>
            <a:srcRect l="4387" r="15889" b="20276"/>
            <a:stretch/>
          </p:blipFill>
          <p:spPr>
            <a:xfrm>
              <a:off x="5262685" y="1154676"/>
              <a:ext cx="1481328" cy="1481328"/>
            </a:xfrm>
            <a:prstGeom prst="ellipse">
              <a:avLst/>
            </a:prstGeom>
            <a:noFill/>
            <a:ln w="25400" cap="rnd">
              <a:solidFill>
                <a:srgbClr val="23B27F"/>
              </a:solidFill>
            </a:ln>
            <a:effectLst/>
          </p:spPr>
        </p:pic>
      </p:grpSp>
      <p:grpSp>
        <p:nvGrpSpPr>
          <p:cNvPr id="2" name="Group 1">
            <a:extLst>
              <a:ext uri="{FF2B5EF4-FFF2-40B4-BE49-F238E27FC236}">
                <a16:creationId xmlns:a16="http://schemas.microsoft.com/office/drawing/2014/main" id="{3F326461-82A1-5041-BB34-345F912A101E}"/>
              </a:ext>
            </a:extLst>
          </p:cNvPr>
          <p:cNvGrpSpPr/>
          <p:nvPr/>
        </p:nvGrpSpPr>
        <p:grpSpPr>
          <a:xfrm>
            <a:off x="7932195" y="390868"/>
            <a:ext cx="2699682" cy="5804655"/>
            <a:chOff x="7932195" y="390868"/>
            <a:chExt cx="2699682" cy="5804655"/>
          </a:xfrm>
        </p:grpSpPr>
        <p:pic>
          <p:nvPicPr>
            <p:cNvPr id="29" name="Picture 28">
              <a:extLst>
                <a:ext uri="{FF2B5EF4-FFF2-40B4-BE49-F238E27FC236}">
                  <a16:creationId xmlns:a16="http://schemas.microsoft.com/office/drawing/2014/main" id="{BCE76BE5-1E94-604B-8677-FF401157ACE4}"/>
                </a:ext>
              </a:extLst>
            </p:cNvPr>
            <p:cNvPicPr>
              <a:picLocks noChangeAspect="1"/>
            </p:cNvPicPr>
            <p:nvPr/>
          </p:nvPicPr>
          <p:blipFill rotWithShape="1">
            <a:blip r:embed="rId5"/>
            <a:srcRect l="8445" t="4481" r="15470" b="19434"/>
            <a:stretch/>
          </p:blipFill>
          <p:spPr>
            <a:xfrm>
              <a:off x="8541372" y="1134228"/>
              <a:ext cx="1481328" cy="1481328"/>
            </a:xfrm>
            <a:prstGeom prst="ellipse">
              <a:avLst/>
            </a:prstGeom>
            <a:noFill/>
            <a:ln w="25400" cap="rnd">
              <a:solidFill>
                <a:srgbClr val="23B27F"/>
              </a:solidFill>
            </a:ln>
            <a:effectLst/>
          </p:spPr>
        </p:pic>
        <p:sp>
          <p:nvSpPr>
            <p:cNvPr id="30" name="Title 1">
              <a:extLst>
                <a:ext uri="{FF2B5EF4-FFF2-40B4-BE49-F238E27FC236}">
                  <a16:creationId xmlns:a16="http://schemas.microsoft.com/office/drawing/2014/main" id="{945E8A2F-9E0F-8D49-AB2A-5894C973355D}"/>
                </a:ext>
              </a:extLst>
            </p:cNvPr>
            <p:cNvSpPr txBox="1">
              <a:spLocks/>
            </p:cNvSpPr>
            <p:nvPr/>
          </p:nvSpPr>
          <p:spPr>
            <a:xfrm>
              <a:off x="8593590" y="390868"/>
              <a:ext cx="1376893"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Paul Walker</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General Manager</a:t>
              </a:r>
            </a:p>
          </p:txBody>
        </p:sp>
        <p:sp>
          <p:nvSpPr>
            <p:cNvPr id="34" name="Content Placeholder 8">
              <a:extLst>
                <a:ext uri="{FF2B5EF4-FFF2-40B4-BE49-F238E27FC236}">
                  <a16:creationId xmlns:a16="http://schemas.microsoft.com/office/drawing/2014/main" id="{9691410B-AFF4-4C40-8335-16CA3F08D817}"/>
                </a:ext>
              </a:extLst>
            </p:cNvPr>
            <p:cNvSpPr txBox="1">
              <a:spLocks/>
            </p:cNvSpPr>
            <p:nvPr/>
          </p:nvSpPr>
          <p:spPr>
            <a:xfrm>
              <a:off x="7932195" y="2895649"/>
              <a:ext cx="2699682" cy="3299874"/>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Source for FinX101 Parts 1 and 2</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API and open banking trends</a:t>
              </a:r>
            </a:p>
            <a:p>
              <a:pPr marL="0" lvl="0" indent="0">
                <a:spcBef>
                  <a:spcPts val="600"/>
                </a:spcBef>
                <a:buClr>
                  <a:srgbClr val="2F2F2E"/>
                </a:buClr>
                <a:buNone/>
                <a:defRPr/>
              </a:pPr>
              <a:r>
                <a:rPr lang="en-US" sz="1200" b="1" dirty="0">
                  <a:solidFill>
                    <a:srgbClr val="23B27F"/>
                  </a:solidFill>
                  <a:latin typeface="Brandon Grotesque" panose="020B0503020203060202" pitchFamily="34" charset="77"/>
                  <a:ea typeface="MS PGothic" charset="0"/>
                  <a:cs typeface="Franklin Gothic Book"/>
                </a:rPr>
                <a:t>IMMEDIATELY</a:t>
              </a:r>
            </a:p>
            <a:p>
              <a:pPr marL="174625" indent="-174625">
                <a:spcBef>
                  <a:spcPts val="600"/>
                </a:spcBef>
                <a:buClr>
                  <a:srgbClr val="2F2F2E"/>
                </a:buClr>
                <a:defRPr/>
              </a:pPr>
              <a:r>
                <a:rPr lang="en-US" sz="1200" dirty="0">
                  <a:solidFill>
                    <a:srgbClr val="2F2F2E"/>
                  </a:solidFill>
                  <a:latin typeface="Brandon Grotesque" panose="020B0503020203060202" pitchFamily="34" charset="77"/>
                  <a:ea typeface="MS PGothic" charset="0"/>
                </a:rPr>
                <a:t>Proactive &amp; reactive media </a:t>
              </a:r>
              <a:br>
                <a:rPr lang="en-US" sz="1200" dirty="0">
                  <a:solidFill>
                    <a:srgbClr val="2F2F2E"/>
                  </a:solidFill>
                  <a:latin typeface="Brandon Grotesque" panose="020B0503020203060202" pitchFamily="34" charset="77"/>
                  <a:ea typeface="MS PGothic" charset="0"/>
                </a:rPr>
              </a:br>
              <a:r>
                <a:rPr lang="en-US" sz="1200" dirty="0">
                  <a:solidFill>
                    <a:srgbClr val="2F2F2E"/>
                  </a:solidFill>
                  <a:latin typeface="Brandon Grotesque" panose="020B0503020203060202" pitchFamily="34" charset="77"/>
                  <a:ea typeface="MS PGothic" charset="0"/>
                </a:rPr>
                <a:t>as opportunities arise</a:t>
              </a:r>
              <a:endParaRPr lang="en-US" sz="1200" b="1" dirty="0">
                <a:solidFill>
                  <a:srgbClr val="23B27F"/>
                </a:solidFill>
                <a:latin typeface="Brandon Grotesque" panose="020B0503020203060202" pitchFamily="34" charset="77"/>
                <a:ea typeface="MS PGothic" charset="0"/>
                <a:cs typeface="Franklin Gothic Book"/>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FUTURE</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Fintech events like </a:t>
              </a:r>
              <a:r>
                <a:rPr kumimoji="0" lang="en-US" sz="1200" b="0" i="0" u="none" strike="noStrike" kern="1200" cap="none" spc="0" normalizeH="0" baseline="0" noProof="0" dirty="0" err="1">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Finovate</a:t>
              </a: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 and various </a:t>
              </a:r>
              <a:r>
                <a:rPr kumimoji="0" lang="en-US" sz="1200" b="0" i="0" u="none" strike="noStrike" kern="1200" cap="none" spc="0" normalizeH="0" baseline="0" noProof="0" dirty="0" err="1">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TechConnects</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Fintech and general tech publications like Fintech Magazine and TechCrunch</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p:txBody>
        </p:sp>
      </p:grpSp>
      <p:sp>
        <p:nvSpPr>
          <p:cNvPr id="19" name="Rectangle 18">
            <a:extLst>
              <a:ext uri="{FF2B5EF4-FFF2-40B4-BE49-F238E27FC236}">
                <a16:creationId xmlns:a16="http://schemas.microsoft.com/office/drawing/2014/main" id="{7E3665D2-F7BE-E74D-A1A0-1DB4522BCEB7}"/>
              </a:ext>
            </a:extLst>
          </p:cNvPr>
          <p:cNvSpPr/>
          <p:nvPr/>
        </p:nvSpPr>
        <p:spPr>
          <a:xfrm>
            <a:off x="4220213" y="5979747"/>
            <a:ext cx="3446773" cy="5830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thought leadership – fill in with prospect’s spokespeople </a:t>
            </a:r>
          </a:p>
        </p:txBody>
      </p:sp>
    </p:spTree>
    <p:extLst>
      <p:ext uri="{BB962C8B-B14F-4D97-AF65-F5344CB8AC3E}">
        <p14:creationId xmlns:p14="http://schemas.microsoft.com/office/powerpoint/2010/main" val="30496371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2E38A8-8E19-374F-931B-0B3A658FA669}"/>
              </a:ext>
            </a:extLst>
          </p:cNvPr>
          <p:cNvSpPr>
            <a:spLocks noGrp="1"/>
          </p:cNvSpPr>
          <p:nvPr>
            <p:ph type="sldNum" sz="quarter" idx="12"/>
          </p:nvPr>
        </p:nvSpPr>
        <p:spPr/>
        <p:txBody>
          <a:bodyPr/>
          <a:lstStyle/>
          <a:p>
            <a:fld id="{B15A4BD5-B51F-9048-892F-7599ACE81F82}" type="slidenum">
              <a:rPr lang="en-US" smtClean="0"/>
              <a:pPr/>
              <a:t>78</a:t>
            </a:fld>
            <a:endParaRPr lang="en-US" dirty="0"/>
          </a:p>
        </p:txBody>
      </p:sp>
      <p:sp>
        <p:nvSpPr>
          <p:cNvPr id="3" name="Footer Placeholder 2">
            <a:extLst>
              <a:ext uri="{FF2B5EF4-FFF2-40B4-BE49-F238E27FC236}">
                <a16:creationId xmlns:a16="http://schemas.microsoft.com/office/drawing/2014/main" id="{5D05B887-4DE0-4941-B526-9B14AD9D9F8D}"/>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4710E22D-718C-D14D-9D93-C8E19F19449E}"/>
              </a:ext>
            </a:extLst>
          </p:cNvPr>
          <p:cNvSpPr>
            <a:spLocks noGrp="1"/>
          </p:cNvSpPr>
          <p:nvPr>
            <p:ph type="title"/>
          </p:nvPr>
        </p:nvSpPr>
        <p:spPr/>
        <p:txBody>
          <a:bodyPr/>
          <a:lstStyle/>
          <a:p>
            <a:r>
              <a:rPr lang="en-US" dirty="0"/>
              <a:t>BRAND </a:t>
            </a:r>
            <a:br>
              <a:rPr lang="en-US" dirty="0"/>
            </a:br>
            <a:r>
              <a:rPr lang="en-US" dirty="0"/>
              <a:t>FRAMEWORK</a:t>
            </a:r>
          </a:p>
        </p:txBody>
      </p:sp>
      <p:sp>
        <p:nvSpPr>
          <p:cNvPr id="29" name="Title 2">
            <a:extLst>
              <a:ext uri="{FF2B5EF4-FFF2-40B4-BE49-F238E27FC236}">
                <a16:creationId xmlns:a16="http://schemas.microsoft.com/office/drawing/2014/main" id="{A875FDA1-63D9-F94C-BFE2-6976B7FA2F49}"/>
              </a:ext>
            </a:extLst>
          </p:cNvPr>
          <p:cNvSpPr txBox="1">
            <a:spLocks/>
          </p:cNvSpPr>
          <p:nvPr/>
        </p:nvSpPr>
        <p:spPr>
          <a:xfrm>
            <a:off x="515296" y="2257187"/>
            <a:ext cx="3153688"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t>MISSION</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effectLst/>
                <a:uLnTx/>
                <a:uFillTx/>
                <a:latin typeface="League Gothic" charset="0"/>
              </a:rPr>
              <a:t>STATEMENT</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lvl="0">
              <a:lnSpc>
                <a:spcPct val="100000"/>
              </a:lnSpc>
              <a:defRPr/>
            </a:pPr>
            <a:r>
              <a:rPr lang="en-US" sz="1200" cap="none" dirty="0">
                <a:solidFill>
                  <a:schemeClr val="tx2"/>
                </a:solidFill>
                <a:latin typeface="Brandon Grotesque" panose="020B0503020203060202" pitchFamily="34" charset="77"/>
              </a:rPr>
              <a:t>Our intentions and action: The method, objective, and plans in achieving our goal as a company.</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30" name="Straight Connector 29">
            <a:extLst>
              <a:ext uri="{FF2B5EF4-FFF2-40B4-BE49-F238E27FC236}">
                <a16:creationId xmlns:a16="http://schemas.microsoft.com/office/drawing/2014/main" id="{8E0F56D7-E031-8943-BEF6-023EDCDF2810}"/>
              </a:ext>
            </a:extLst>
          </p:cNvPr>
          <p:cNvCxnSpPr>
            <a:cxnSpLocks/>
          </p:cNvCxnSpPr>
          <p:nvPr/>
        </p:nvCxnSpPr>
        <p:spPr>
          <a:xfrm>
            <a:off x="515295" y="2988879"/>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Title 2">
            <a:extLst>
              <a:ext uri="{FF2B5EF4-FFF2-40B4-BE49-F238E27FC236}">
                <a16:creationId xmlns:a16="http://schemas.microsoft.com/office/drawing/2014/main" id="{525EB876-8543-D14D-8D70-95089B3B1631}"/>
              </a:ext>
            </a:extLst>
          </p:cNvPr>
          <p:cNvSpPr txBox="1">
            <a:spLocks/>
          </p:cNvSpPr>
          <p:nvPr/>
        </p:nvSpPr>
        <p:spPr>
          <a:xfrm>
            <a:off x="4339511" y="2257187"/>
            <a:ext cx="272169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t>POSITIONING</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effectLst/>
                <a:uLnTx/>
                <a:uFillTx/>
                <a:latin typeface="League Gothic" charset="0"/>
              </a:rPr>
              <a:t>STATEMENT</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lvl="0">
              <a:lnSpc>
                <a:spcPct val="100000"/>
              </a:lnSpc>
              <a:defRPr/>
            </a:pPr>
            <a:r>
              <a:rPr lang="en-US" sz="1200" cap="none" dirty="0">
                <a:solidFill>
                  <a:schemeClr val="tx2"/>
                </a:solidFill>
                <a:latin typeface="Brandon Grotesque" panose="020B0503020203060202" pitchFamily="34" charset="77"/>
              </a:rPr>
              <a:t>A sustained, organizing principle that is used to align the organization while informing the creation of consistent, differentiated stakeholder experiences.</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34" name="Straight Connector 33">
            <a:extLst>
              <a:ext uri="{FF2B5EF4-FFF2-40B4-BE49-F238E27FC236}">
                <a16:creationId xmlns:a16="http://schemas.microsoft.com/office/drawing/2014/main" id="{9910222E-AC65-EE49-9232-821458177AAE}"/>
              </a:ext>
            </a:extLst>
          </p:cNvPr>
          <p:cNvCxnSpPr>
            <a:cxnSpLocks/>
          </p:cNvCxnSpPr>
          <p:nvPr/>
        </p:nvCxnSpPr>
        <p:spPr>
          <a:xfrm>
            <a:off x="4343114" y="2988879"/>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7" name="Title 2">
            <a:extLst>
              <a:ext uri="{FF2B5EF4-FFF2-40B4-BE49-F238E27FC236}">
                <a16:creationId xmlns:a16="http://schemas.microsoft.com/office/drawing/2014/main" id="{261B4CED-50F7-4E4A-85EA-11A9F296BF6F}"/>
              </a:ext>
            </a:extLst>
          </p:cNvPr>
          <p:cNvSpPr txBox="1">
            <a:spLocks/>
          </p:cNvSpPr>
          <p:nvPr/>
        </p:nvSpPr>
        <p:spPr>
          <a:xfrm>
            <a:off x="8194625" y="2257187"/>
            <a:ext cx="3150001"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80000"/>
              </a:lnSpc>
              <a:defRPr/>
            </a:pPr>
            <a:r>
              <a:rPr lang="en-US" sz="2400" dirty="0"/>
              <a:t>Elevator </a:t>
            </a:r>
          </a:p>
          <a:p>
            <a:pPr lvl="0">
              <a:lnSpc>
                <a:spcPct val="80000"/>
              </a:lnSpc>
              <a:defRPr/>
            </a:pPr>
            <a:r>
              <a:rPr lang="en-US" sz="2400" dirty="0"/>
              <a:t>Statement</a:t>
            </a:r>
            <a:br>
              <a:rPr lang="en-US" sz="2400" dirty="0"/>
            </a:br>
            <a:endParaRPr lang="en-US" sz="2400" dirty="0">
              <a:solidFill>
                <a:srgbClr val="2F2F2E"/>
              </a:solidFill>
            </a:endParaRPr>
          </a:p>
          <a:p>
            <a:pPr lvl="0">
              <a:lnSpc>
                <a:spcPct val="100000"/>
              </a:lnSpc>
              <a:defRPr/>
            </a:pPr>
            <a:r>
              <a:rPr lang="en-US" sz="1200" cap="none" dirty="0">
                <a:solidFill>
                  <a:schemeClr val="tx2"/>
                </a:solidFill>
                <a:latin typeface="Brandon Grotesque" panose="020B0503020203060202" pitchFamily="34" charset="77"/>
              </a:rPr>
              <a:t>Overview of who we are, what we do, </a:t>
            </a:r>
            <a:br>
              <a:rPr lang="en-US" sz="1200" cap="none" dirty="0">
                <a:solidFill>
                  <a:schemeClr val="tx2"/>
                </a:solidFill>
                <a:latin typeface="Brandon Grotesque" panose="020B0503020203060202" pitchFamily="34" charset="77"/>
              </a:rPr>
            </a:br>
            <a:r>
              <a:rPr lang="en-US" sz="1200" cap="none" dirty="0">
                <a:solidFill>
                  <a:schemeClr val="tx2"/>
                </a:solidFill>
                <a:latin typeface="Brandon Grotesque" panose="020B0503020203060202" pitchFamily="34" charset="77"/>
              </a:rPr>
              <a:t>and why it’s important. To be written in </a:t>
            </a:r>
            <a:br>
              <a:rPr lang="en-US" sz="1200" cap="none" dirty="0">
                <a:solidFill>
                  <a:schemeClr val="tx2"/>
                </a:solidFill>
                <a:latin typeface="Brandon Grotesque" panose="020B0503020203060202" pitchFamily="34" charset="77"/>
              </a:rPr>
            </a:br>
            <a:r>
              <a:rPr lang="en-US" sz="1200" cap="none" dirty="0">
                <a:solidFill>
                  <a:schemeClr val="tx2"/>
                </a:solidFill>
                <a:latin typeface="Brandon Grotesque" panose="020B0503020203060202" pitchFamily="34" charset="77"/>
              </a:rPr>
              <a:t>a way that can be spoken.</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38" name="Straight Connector 37">
            <a:extLst>
              <a:ext uri="{FF2B5EF4-FFF2-40B4-BE49-F238E27FC236}">
                <a16:creationId xmlns:a16="http://schemas.microsoft.com/office/drawing/2014/main" id="{338F1932-1AFF-AB43-95D5-64952297A7A9}"/>
              </a:ext>
            </a:extLst>
          </p:cNvPr>
          <p:cNvCxnSpPr>
            <a:cxnSpLocks/>
          </p:cNvCxnSpPr>
          <p:nvPr/>
        </p:nvCxnSpPr>
        <p:spPr>
          <a:xfrm>
            <a:off x="8194626" y="2988879"/>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1" name="Title 2">
            <a:extLst>
              <a:ext uri="{FF2B5EF4-FFF2-40B4-BE49-F238E27FC236}">
                <a16:creationId xmlns:a16="http://schemas.microsoft.com/office/drawing/2014/main" id="{52FA852F-646D-2F4F-934D-5DC2D931B95B}"/>
              </a:ext>
            </a:extLst>
          </p:cNvPr>
          <p:cNvSpPr txBox="1">
            <a:spLocks/>
          </p:cNvSpPr>
          <p:nvPr/>
        </p:nvSpPr>
        <p:spPr>
          <a:xfrm>
            <a:off x="533399" y="4231568"/>
            <a:ext cx="3179496"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80000"/>
              </a:lnSpc>
              <a:defRPr/>
            </a:pPr>
            <a:r>
              <a:rPr lang="en-US" sz="2400" dirty="0">
                <a:solidFill>
                  <a:srgbClr val="2F2F2E"/>
                </a:solidFill>
              </a:rPr>
              <a:t>Key </a:t>
            </a:r>
          </a:p>
          <a:p>
            <a:pPr lvl="0">
              <a:lnSpc>
                <a:spcPct val="80000"/>
              </a:lnSpc>
              <a:defRPr/>
            </a:pPr>
            <a:r>
              <a:rPr lang="en-US" sz="2400" dirty="0">
                <a:solidFill>
                  <a:srgbClr val="2F2F2E"/>
                </a:solidFill>
              </a:rPr>
              <a:t>Messages</a:t>
            </a:r>
          </a:p>
          <a:p>
            <a:pPr lvl="0">
              <a:lnSpc>
                <a:spcPct val="80000"/>
              </a:lnSpc>
              <a:defRPr/>
            </a:pPr>
            <a:endParaRPr lang="en-US" sz="2400" dirty="0">
              <a:solidFill>
                <a:srgbClr val="2F2F2E"/>
              </a:solidFill>
            </a:endParaRPr>
          </a:p>
          <a:p>
            <a:pPr lvl="0">
              <a:lnSpc>
                <a:spcPct val="100000"/>
              </a:lnSpc>
              <a:defRPr/>
            </a:pPr>
            <a:r>
              <a:rPr lang="en-US" sz="1200" cap="none" dirty="0">
                <a:solidFill>
                  <a:schemeClr val="tx2"/>
                </a:solidFill>
                <a:latin typeface="Brandon Grotesque" panose="020B0503020203060202" pitchFamily="34" charset="77"/>
              </a:rPr>
              <a:t>Statements that show the value you provide </a:t>
            </a:r>
          </a:p>
          <a:p>
            <a:pPr lvl="0">
              <a:lnSpc>
                <a:spcPct val="100000"/>
              </a:lnSpc>
              <a:defRPr/>
            </a:pPr>
            <a:r>
              <a:rPr lang="en-US" sz="1200" cap="none" dirty="0">
                <a:solidFill>
                  <a:schemeClr val="tx2"/>
                </a:solidFill>
                <a:latin typeface="Brandon Grotesque" panose="020B0503020203060202" pitchFamily="34" charset="77"/>
              </a:rPr>
              <a:t>your clients. These should be pain-point driven </a:t>
            </a:r>
          </a:p>
          <a:p>
            <a:pPr lvl="0">
              <a:lnSpc>
                <a:spcPct val="100000"/>
              </a:lnSpc>
              <a:defRPr/>
            </a:pPr>
            <a:r>
              <a:rPr lang="en-US" sz="1200" cap="none" dirty="0">
                <a:solidFill>
                  <a:schemeClr val="tx2"/>
                </a:solidFill>
                <a:latin typeface="Brandon Grotesque" panose="020B0503020203060202" pitchFamily="34" charset="77"/>
              </a:rPr>
              <a:t>and solutions oriented.</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42" name="Straight Connector 41">
            <a:extLst>
              <a:ext uri="{FF2B5EF4-FFF2-40B4-BE49-F238E27FC236}">
                <a16:creationId xmlns:a16="http://schemas.microsoft.com/office/drawing/2014/main" id="{4A535ACD-7DAD-2141-9BB9-6525383DD8A9}"/>
              </a:ext>
            </a:extLst>
          </p:cNvPr>
          <p:cNvCxnSpPr>
            <a:cxnSpLocks/>
          </p:cNvCxnSpPr>
          <p:nvPr/>
        </p:nvCxnSpPr>
        <p:spPr>
          <a:xfrm>
            <a:off x="533397" y="4963260"/>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5" name="Title 2">
            <a:extLst>
              <a:ext uri="{FF2B5EF4-FFF2-40B4-BE49-F238E27FC236}">
                <a16:creationId xmlns:a16="http://schemas.microsoft.com/office/drawing/2014/main" id="{769C1023-7C6E-F643-81FA-F8978EEFDB8B}"/>
              </a:ext>
            </a:extLst>
          </p:cNvPr>
          <p:cNvSpPr txBox="1">
            <a:spLocks/>
          </p:cNvSpPr>
          <p:nvPr/>
        </p:nvSpPr>
        <p:spPr>
          <a:xfrm>
            <a:off x="8207637" y="4236797"/>
            <a:ext cx="2694043" cy="1873658"/>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solidFill>
                  <a:srgbClr val="2F2F2E"/>
                </a:solidFill>
              </a:rPr>
              <a:t>BRAND</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solidFill>
                  <a:srgbClr val="2F2F2E"/>
                </a:solidFill>
              </a:rPr>
              <a:t>BOILERPLATE</a:t>
            </a:r>
            <a:endParaRPr kumimoji="0" lang="en-US" sz="2400" b="0" i="0" u="none" strike="noStrike" kern="1200" cap="all" spc="0" normalizeH="0" baseline="0" noProof="0" dirty="0">
              <a:ln>
                <a:noFill/>
              </a:ln>
              <a:solidFill>
                <a:srgbClr val="2F2F2E"/>
              </a:solidFill>
              <a:effectLst/>
              <a:uLnTx/>
              <a:uFillTx/>
              <a:latin typeface="League Gothic" charset="0"/>
            </a:endParaRP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lvl="0">
              <a:lnSpc>
                <a:spcPct val="100000"/>
              </a:lnSpc>
              <a:defRPr/>
            </a:pPr>
            <a:r>
              <a:rPr lang="en-US" sz="1200" cap="none" dirty="0">
                <a:solidFill>
                  <a:schemeClr val="tx2"/>
                </a:solidFill>
                <a:latin typeface="Brandon Grotesque" panose="020B0503020203060202" pitchFamily="34" charset="77"/>
              </a:rPr>
              <a:t>Who we are, simply. To be used in written form and formal documents.</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46" name="Straight Connector 45">
            <a:extLst>
              <a:ext uri="{FF2B5EF4-FFF2-40B4-BE49-F238E27FC236}">
                <a16:creationId xmlns:a16="http://schemas.microsoft.com/office/drawing/2014/main" id="{3F2FF9BC-9E89-D749-987F-DC7EE64F3B37}"/>
              </a:ext>
            </a:extLst>
          </p:cNvPr>
          <p:cNvCxnSpPr>
            <a:cxnSpLocks/>
          </p:cNvCxnSpPr>
          <p:nvPr/>
        </p:nvCxnSpPr>
        <p:spPr>
          <a:xfrm>
            <a:off x="8207636" y="4982605"/>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9" name="Title 2">
            <a:extLst>
              <a:ext uri="{FF2B5EF4-FFF2-40B4-BE49-F238E27FC236}">
                <a16:creationId xmlns:a16="http://schemas.microsoft.com/office/drawing/2014/main" id="{5E5DE8F2-A4AC-CD40-B551-94733E721F6F}"/>
              </a:ext>
            </a:extLst>
          </p:cNvPr>
          <p:cNvSpPr txBox="1">
            <a:spLocks/>
          </p:cNvSpPr>
          <p:nvPr/>
        </p:nvSpPr>
        <p:spPr>
          <a:xfrm>
            <a:off x="4339510" y="4236797"/>
            <a:ext cx="3153688" cy="1984240"/>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defRPr/>
            </a:pPr>
            <a:r>
              <a:rPr kumimoji="0" lang="en-US" sz="2400" b="0" i="0" u="none" strike="noStrike" kern="1200" cap="all" spc="0" normalizeH="0" baseline="0" noProof="0" dirty="0">
                <a:ln>
                  <a:noFill/>
                </a:ln>
                <a:solidFill>
                  <a:srgbClr val="2F2F2E"/>
                </a:solidFill>
                <a:effectLst/>
                <a:uLnTx/>
                <a:uFillTx/>
                <a:latin typeface="League Gothic" charset="0"/>
              </a:rPr>
              <a:t>TONE</a:t>
            </a:r>
          </a:p>
          <a:p>
            <a:pPr>
              <a:lnSpc>
                <a:spcPct val="80000"/>
              </a:lnSpc>
              <a:defRPr/>
            </a:pPr>
            <a:r>
              <a:rPr lang="en-US" sz="2400" dirty="0">
                <a:solidFill>
                  <a:srgbClr val="2F2F2E"/>
                </a:solidFill>
              </a:rPr>
              <a:t>&amp; VOICE</a:t>
            </a:r>
            <a:endParaRPr kumimoji="0" lang="en-US" sz="2400" b="0" i="0" u="none" strike="noStrike" kern="1200" cap="all" spc="0" normalizeH="0" baseline="0" noProof="0" dirty="0">
              <a:ln>
                <a:noFill/>
              </a:ln>
              <a:solidFill>
                <a:srgbClr val="2F2F2E"/>
              </a:solidFill>
              <a:effectLst/>
              <a:uLnTx/>
              <a:uFillTx/>
              <a:latin typeface="League Gothic" charset="0"/>
            </a:endParaRPr>
          </a:p>
          <a:p>
            <a:pPr>
              <a:lnSpc>
                <a:spcPct val="80000"/>
              </a:lnSpc>
              <a:defRPr/>
            </a:pPr>
            <a:endParaRPr kumimoji="0" lang="en-US" sz="2400" b="0" i="0" u="none" strike="noStrike" kern="1200" cap="all" spc="0" normalizeH="0" baseline="0" noProof="0" dirty="0">
              <a:ln>
                <a:noFill/>
              </a:ln>
              <a:solidFill>
                <a:srgbClr val="2F2F2E"/>
              </a:solidFill>
              <a:effectLst/>
              <a:uLnTx/>
              <a:uFillTx/>
              <a:latin typeface="League Gothic" charset="0"/>
            </a:endParaRPr>
          </a:p>
          <a:p>
            <a:pPr>
              <a:lnSpc>
                <a:spcPct val="100000"/>
              </a:lnSpc>
              <a:defRPr/>
            </a:pPr>
            <a:r>
              <a:rPr lang="en-US" sz="1200" cap="none" dirty="0">
                <a:solidFill>
                  <a:schemeClr val="tx2"/>
                </a:solidFill>
                <a:latin typeface="Brandon Grotesque" panose="020B0503020203060202" pitchFamily="34" charset="77"/>
              </a:rPr>
              <a:t>The personality and attitude of the brand.</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50" name="Straight Connector 49">
            <a:extLst>
              <a:ext uri="{FF2B5EF4-FFF2-40B4-BE49-F238E27FC236}">
                <a16:creationId xmlns:a16="http://schemas.microsoft.com/office/drawing/2014/main" id="{2569D9C3-8570-3948-8683-CC381DD1DA78}"/>
              </a:ext>
            </a:extLst>
          </p:cNvPr>
          <p:cNvCxnSpPr>
            <a:cxnSpLocks/>
          </p:cNvCxnSpPr>
          <p:nvPr/>
        </p:nvCxnSpPr>
        <p:spPr>
          <a:xfrm>
            <a:off x="4339509" y="4963260"/>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7876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ACB3CD-EFD7-D14E-A082-20A3EE5D85D4}"/>
              </a:ext>
            </a:extLst>
          </p:cNvPr>
          <p:cNvSpPr/>
          <p:nvPr/>
        </p:nvSpPr>
        <p:spPr>
          <a:xfrm>
            <a:off x="834572" y="705757"/>
            <a:ext cx="10522856" cy="5446486"/>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League Gothic" pitchFamily="2" charset="77"/>
              </a:rPr>
              <a:t>BLANK TEMPLATE SLIDES</a:t>
            </a:r>
          </a:p>
        </p:txBody>
      </p:sp>
    </p:spTree>
    <p:extLst>
      <p:ext uri="{BB962C8B-B14F-4D97-AF65-F5344CB8AC3E}">
        <p14:creationId xmlns:p14="http://schemas.microsoft.com/office/powerpoint/2010/main" val="1137411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a:extLst>
              <a:ext uri="{FF2B5EF4-FFF2-40B4-BE49-F238E27FC236}">
                <a16:creationId xmlns:a16="http://schemas.microsoft.com/office/drawing/2014/main" id="{35B4F0EA-ED2C-0C4F-8CB6-BDB9D997C7A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965364" y="3323365"/>
            <a:ext cx="1773464" cy="2095121"/>
          </a:xfrm>
          <a:prstGeom prst="rect">
            <a:avLst/>
          </a:prstGeom>
        </p:spPr>
      </p:pic>
      <p:sp>
        <p:nvSpPr>
          <p:cNvPr id="53" name="Rectangle 52">
            <a:extLst>
              <a:ext uri="{FF2B5EF4-FFF2-40B4-BE49-F238E27FC236}">
                <a16:creationId xmlns:a16="http://schemas.microsoft.com/office/drawing/2014/main" id="{1C878104-6BAD-2B43-9F2E-662FEC910D43}"/>
              </a:ext>
            </a:extLst>
          </p:cNvPr>
          <p:cNvSpPr/>
          <p:nvPr/>
        </p:nvSpPr>
        <p:spPr>
          <a:xfrm>
            <a:off x="5965364" y="4699977"/>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itle 2">
            <a:extLst>
              <a:ext uri="{FF2B5EF4-FFF2-40B4-BE49-F238E27FC236}">
                <a16:creationId xmlns:a16="http://schemas.microsoft.com/office/drawing/2014/main" id="{45AB6293-6D5E-4148-8027-21E73FC44C76}"/>
              </a:ext>
            </a:extLst>
          </p:cNvPr>
          <p:cNvSpPr txBox="1">
            <a:spLocks/>
          </p:cNvSpPr>
          <p:nvPr/>
        </p:nvSpPr>
        <p:spPr>
          <a:xfrm>
            <a:off x="6089134" y="4825735"/>
            <a:ext cx="1725754" cy="1364748"/>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80000"/>
              </a:lnSpc>
              <a:defRPr/>
            </a:pPr>
            <a:r>
              <a:rPr lang="en-US" sz="2200" dirty="0">
                <a:solidFill>
                  <a:schemeClr val="bg1"/>
                </a:solidFill>
              </a:rPr>
              <a:t>Research + </a:t>
            </a:r>
            <a:r>
              <a:rPr kumimoji="0" lang="en-US" sz="2200" b="0" i="0" u="none" strike="noStrike" kern="1200" cap="all" spc="0" normalizeH="0" baseline="0" noProof="0" dirty="0">
                <a:ln>
                  <a:noFill/>
                </a:ln>
                <a:solidFill>
                  <a:schemeClr val="bg1"/>
                </a:solidFill>
                <a:effectLst/>
                <a:uLnTx/>
                <a:uFillTx/>
                <a:latin typeface="League Gothic" charset="0"/>
              </a:rPr>
              <a:t>Strategy  </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cap="none" dirty="0">
              <a:solidFill>
                <a:srgbClr val="2F2F2E"/>
              </a:solidFill>
              <a:latin typeface="Brandon Grotesque" panose="020B0503020203060202" pitchFamily="34" charset="77"/>
            </a:endParaRPr>
          </a:p>
          <a:p>
            <a:pPr>
              <a:lnSpc>
                <a:spcPct val="100000"/>
              </a:lnSpc>
              <a:defRPr/>
            </a:pPr>
            <a:r>
              <a:rPr lang="en-US" sz="1100" cap="none" dirty="0">
                <a:solidFill>
                  <a:schemeClr val="tx2"/>
                </a:solidFill>
                <a:latin typeface="Brandon Grotesque" panose="020B0503020203060202" pitchFamily="34" charset="77"/>
              </a:rPr>
              <a:t>De-risk the pursuit of uncharted territory with strategic planning.</a:t>
            </a:r>
          </a:p>
        </p:txBody>
      </p:sp>
      <p:cxnSp>
        <p:nvCxnSpPr>
          <p:cNvPr id="43" name="Straight Connector 42">
            <a:extLst>
              <a:ext uri="{FF2B5EF4-FFF2-40B4-BE49-F238E27FC236}">
                <a16:creationId xmlns:a16="http://schemas.microsoft.com/office/drawing/2014/main" id="{E560D912-CA0B-5F40-871C-55E894CEDEF4}"/>
              </a:ext>
            </a:extLst>
          </p:cNvPr>
          <p:cNvCxnSpPr>
            <a:cxnSpLocks/>
          </p:cNvCxnSpPr>
          <p:nvPr/>
        </p:nvCxnSpPr>
        <p:spPr>
          <a:xfrm>
            <a:off x="6096082" y="5525312"/>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80" name="Picture 79">
            <a:extLst>
              <a:ext uri="{FF2B5EF4-FFF2-40B4-BE49-F238E27FC236}">
                <a16:creationId xmlns:a16="http://schemas.microsoft.com/office/drawing/2014/main" id="{A80173B0-9B22-134E-B057-ED3FF4EFBDD9}"/>
              </a:ext>
            </a:extLst>
          </p:cNvPr>
          <p:cNvPicPr>
            <a:picLocks noChangeAspect="1"/>
          </p:cNvPicPr>
          <p:nvPr/>
        </p:nvPicPr>
        <p:blipFill>
          <a:blip r:embed="rId3"/>
          <a:srcRect/>
          <a:stretch/>
        </p:blipFill>
        <p:spPr>
          <a:xfrm>
            <a:off x="4077594" y="3314061"/>
            <a:ext cx="1773464" cy="2092397"/>
          </a:xfrm>
          <a:prstGeom prst="rect">
            <a:avLst/>
          </a:prstGeom>
        </p:spPr>
      </p:pic>
      <p:sp>
        <p:nvSpPr>
          <p:cNvPr id="81" name="Rectangle 80">
            <a:extLst>
              <a:ext uri="{FF2B5EF4-FFF2-40B4-BE49-F238E27FC236}">
                <a16:creationId xmlns:a16="http://schemas.microsoft.com/office/drawing/2014/main" id="{E9AE2B7C-4654-B34C-83B8-7DCC7DA5BB4B}"/>
              </a:ext>
            </a:extLst>
          </p:cNvPr>
          <p:cNvSpPr/>
          <p:nvPr/>
        </p:nvSpPr>
        <p:spPr>
          <a:xfrm>
            <a:off x="4077594" y="469083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itle 2">
            <a:extLst>
              <a:ext uri="{FF2B5EF4-FFF2-40B4-BE49-F238E27FC236}">
                <a16:creationId xmlns:a16="http://schemas.microsoft.com/office/drawing/2014/main" id="{E0DE9D97-4C9F-8D41-A2D2-0E7498A307C0}"/>
              </a:ext>
            </a:extLst>
          </p:cNvPr>
          <p:cNvSpPr txBox="1">
            <a:spLocks/>
          </p:cNvSpPr>
          <p:nvPr/>
        </p:nvSpPr>
        <p:spPr>
          <a:xfrm>
            <a:off x="4172473" y="4825735"/>
            <a:ext cx="1700542" cy="117746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CREATIVE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DESIGN</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Bring your brand to life with thoughtful creative.</a:t>
            </a:r>
          </a:p>
        </p:txBody>
      </p:sp>
      <p:cxnSp>
        <p:nvCxnSpPr>
          <p:cNvPr id="83" name="Straight Connector 82">
            <a:extLst>
              <a:ext uri="{FF2B5EF4-FFF2-40B4-BE49-F238E27FC236}">
                <a16:creationId xmlns:a16="http://schemas.microsoft.com/office/drawing/2014/main" id="{E674F964-1937-0140-BC93-48E203F049C9}"/>
              </a:ext>
            </a:extLst>
          </p:cNvPr>
          <p:cNvCxnSpPr>
            <a:cxnSpLocks/>
          </p:cNvCxnSpPr>
          <p:nvPr/>
        </p:nvCxnSpPr>
        <p:spPr>
          <a:xfrm>
            <a:off x="4198817" y="5516168"/>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75" name="Picture 74">
            <a:extLst>
              <a:ext uri="{FF2B5EF4-FFF2-40B4-BE49-F238E27FC236}">
                <a16:creationId xmlns:a16="http://schemas.microsoft.com/office/drawing/2014/main" id="{65A845F3-E4EA-A14A-8C84-CFD7E256641E}"/>
              </a:ext>
            </a:extLst>
          </p:cNvPr>
          <p:cNvPicPr>
            <a:picLocks noChangeAspect="1"/>
          </p:cNvPicPr>
          <p:nvPr/>
        </p:nvPicPr>
        <p:blipFill>
          <a:blip r:embed="rId4"/>
          <a:srcRect/>
          <a:stretch/>
        </p:blipFill>
        <p:spPr>
          <a:xfrm>
            <a:off x="9734971" y="515461"/>
            <a:ext cx="1773464" cy="2089194"/>
          </a:xfrm>
          <a:prstGeom prst="rect">
            <a:avLst/>
          </a:prstGeom>
        </p:spPr>
      </p:pic>
      <p:sp>
        <p:nvSpPr>
          <p:cNvPr id="76" name="Rectangle 75">
            <a:extLst>
              <a:ext uri="{FF2B5EF4-FFF2-40B4-BE49-F238E27FC236}">
                <a16:creationId xmlns:a16="http://schemas.microsoft.com/office/drawing/2014/main" id="{C45B579D-8899-F04B-ACBE-90FE91A65922}"/>
              </a:ext>
            </a:extLst>
          </p:cNvPr>
          <p:cNvSpPr/>
          <p:nvPr/>
        </p:nvSpPr>
        <p:spPr>
          <a:xfrm>
            <a:off x="9734971" y="1889190"/>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itle 2">
            <a:extLst>
              <a:ext uri="{FF2B5EF4-FFF2-40B4-BE49-F238E27FC236}">
                <a16:creationId xmlns:a16="http://schemas.microsoft.com/office/drawing/2014/main" id="{A5BDF1AB-B604-F447-880D-978F1A560CBB}"/>
              </a:ext>
            </a:extLst>
          </p:cNvPr>
          <p:cNvSpPr txBox="1">
            <a:spLocks/>
          </p:cNvSpPr>
          <p:nvPr/>
        </p:nvSpPr>
        <p:spPr>
          <a:xfrm>
            <a:off x="9847318" y="2021666"/>
            <a:ext cx="1700541"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digital +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social</a:t>
            </a:r>
            <a:br>
              <a:rPr lang="en-US" sz="2400" cap="none" noProof="0" dirty="0">
                <a:solidFill>
                  <a:srgbClr val="2F2F2E"/>
                </a:solidFill>
                <a:latin typeface="Brandon Grotesque" panose="020B0503020203060202" pitchFamily="34" charset="77"/>
              </a:rPr>
            </a:br>
            <a:endParaRPr lang="en-US" sz="2400" cap="none" dirty="0">
              <a:solidFill>
                <a:srgbClr val="2F2F2E"/>
              </a:solidFill>
              <a:latin typeface="Brandon Grotesque" panose="020B0503020203060202" pitchFamily="34" charset="77"/>
            </a:endParaRPr>
          </a:p>
          <a:p>
            <a:pPr>
              <a:lnSpc>
                <a:spcPct val="100000"/>
              </a:lnSpc>
              <a:defRPr/>
            </a:pPr>
            <a:r>
              <a:rPr lang="en-US" sz="1100" cap="none" dirty="0">
                <a:solidFill>
                  <a:schemeClr val="tx2"/>
                </a:solidFill>
                <a:latin typeface="Brandon Grotesque" panose="020B0503020203060202" pitchFamily="34" charset="77"/>
              </a:rPr>
              <a:t>Amplify your values, message, and mission with control. </a:t>
            </a:r>
          </a:p>
        </p:txBody>
      </p:sp>
      <p:cxnSp>
        <p:nvCxnSpPr>
          <p:cNvPr id="78" name="Straight Connector 77">
            <a:extLst>
              <a:ext uri="{FF2B5EF4-FFF2-40B4-BE49-F238E27FC236}">
                <a16:creationId xmlns:a16="http://schemas.microsoft.com/office/drawing/2014/main" id="{003895CE-D4BE-FD41-AC6E-7D0009522CCC}"/>
              </a:ext>
            </a:extLst>
          </p:cNvPr>
          <p:cNvCxnSpPr>
            <a:cxnSpLocks/>
          </p:cNvCxnSpPr>
          <p:nvPr/>
        </p:nvCxnSpPr>
        <p:spPr>
          <a:xfrm>
            <a:off x="9865631" y="2714525"/>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70" name="Picture 69" descr="A close up of a logo&#10;&#10;Description automatically generated">
            <a:extLst>
              <a:ext uri="{FF2B5EF4-FFF2-40B4-BE49-F238E27FC236}">
                <a16:creationId xmlns:a16="http://schemas.microsoft.com/office/drawing/2014/main" id="{884B4FC7-E7E9-544A-8860-F78F319C4F8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848395" y="510351"/>
            <a:ext cx="1773464" cy="2095121"/>
          </a:xfrm>
          <a:prstGeom prst="rect">
            <a:avLst/>
          </a:prstGeom>
        </p:spPr>
      </p:pic>
      <p:sp>
        <p:nvSpPr>
          <p:cNvPr id="71" name="Rectangle 70">
            <a:extLst>
              <a:ext uri="{FF2B5EF4-FFF2-40B4-BE49-F238E27FC236}">
                <a16:creationId xmlns:a16="http://schemas.microsoft.com/office/drawing/2014/main" id="{4FD6E8BD-5126-524C-9E18-5FB3C2808061}"/>
              </a:ext>
            </a:extLst>
          </p:cNvPr>
          <p:cNvSpPr/>
          <p:nvPr/>
        </p:nvSpPr>
        <p:spPr>
          <a:xfrm>
            <a:off x="7848395" y="188589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itle 2">
            <a:extLst>
              <a:ext uri="{FF2B5EF4-FFF2-40B4-BE49-F238E27FC236}">
                <a16:creationId xmlns:a16="http://schemas.microsoft.com/office/drawing/2014/main" id="{7A6E9A57-2767-604E-B433-9711C238D631}"/>
              </a:ext>
            </a:extLst>
          </p:cNvPr>
          <p:cNvSpPr txBox="1">
            <a:spLocks/>
          </p:cNvSpPr>
          <p:nvPr/>
        </p:nvSpPr>
        <p:spPr>
          <a:xfrm>
            <a:off x="7940888" y="2021666"/>
            <a:ext cx="1810009"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Content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marketing</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Fill your funnel and </a:t>
            </a:r>
            <a:br>
              <a:rPr lang="en-US" sz="1100" cap="none" dirty="0">
                <a:solidFill>
                  <a:schemeClr val="tx2"/>
                </a:solidFill>
                <a:latin typeface="Brandon Grotesque" panose="020B0503020203060202" pitchFamily="34" charset="77"/>
              </a:rPr>
            </a:br>
            <a:r>
              <a:rPr lang="en-US" sz="1100" cap="none" dirty="0">
                <a:solidFill>
                  <a:schemeClr val="tx2"/>
                </a:solidFill>
                <a:latin typeface="Brandon Grotesque" panose="020B0503020203060202" pitchFamily="34" charset="77"/>
              </a:rPr>
              <a:t>satisfy your sales team.  </a:t>
            </a:r>
          </a:p>
        </p:txBody>
      </p:sp>
      <p:cxnSp>
        <p:nvCxnSpPr>
          <p:cNvPr id="73" name="Straight Connector 72">
            <a:extLst>
              <a:ext uri="{FF2B5EF4-FFF2-40B4-BE49-F238E27FC236}">
                <a16:creationId xmlns:a16="http://schemas.microsoft.com/office/drawing/2014/main" id="{4302CAB2-449F-D24C-82B4-20945ACE9540}"/>
              </a:ext>
            </a:extLst>
          </p:cNvPr>
          <p:cNvCxnSpPr>
            <a:cxnSpLocks/>
          </p:cNvCxnSpPr>
          <p:nvPr/>
        </p:nvCxnSpPr>
        <p:spPr>
          <a:xfrm>
            <a:off x="7913164"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BBCA7CF-7702-6145-87D1-45C0F788BD03}"/>
              </a:ext>
            </a:extLst>
          </p:cNvPr>
          <p:cNvCxnSpPr>
            <a:cxnSpLocks/>
          </p:cNvCxnSpPr>
          <p:nvPr/>
        </p:nvCxnSpPr>
        <p:spPr>
          <a:xfrm>
            <a:off x="7976376"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27C75345-C153-2546-8AA1-098ADA198009}"/>
              </a:ext>
            </a:extLst>
          </p:cNvPr>
          <p:cNvSpPr>
            <a:spLocks noGrp="1"/>
          </p:cNvSpPr>
          <p:nvPr>
            <p:ph type="sldNum" sz="quarter" idx="12"/>
          </p:nvPr>
        </p:nvSpPr>
        <p:spPr/>
        <p:txBody>
          <a:bodyPr/>
          <a:lstStyle/>
          <a:p>
            <a:fld id="{B15A4BD5-B51F-9048-892F-7599ACE81F82}" type="slidenum">
              <a:rPr lang="en-US" smtClean="0"/>
              <a:pPr/>
              <a:t>8</a:t>
            </a:fld>
            <a:endParaRPr lang="en-US"/>
          </a:p>
        </p:txBody>
      </p:sp>
      <p:sp>
        <p:nvSpPr>
          <p:cNvPr id="3" name="Footer Placeholder 2">
            <a:extLst>
              <a:ext uri="{FF2B5EF4-FFF2-40B4-BE49-F238E27FC236}">
                <a16:creationId xmlns:a16="http://schemas.microsoft.com/office/drawing/2014/main" id="{35E46557-B059-1A43-B403-66434ACD5240}"/>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8153EAE6-2849-CA4C-BBC6-54E14E661D12}"/>
              </a:ext>
            </a:extLst>
          </p:cNvPr>
          <p:cNvSpPr>
            <a:spLocks noGrp="1"/>
          </p:cNvSpPr>
          <p:nvPr>
            <p:ph type="title"/>
          </p:nvPr>
        </p:nvSpPr>
        <p:spPr/>
        <p:txBody>
          <a:bodyPr/>
          <a:lstStyle/>
          <a:p>
            <a:r>
              <a:rPr lang="en-US" dirty="0"/>
              <a:t>Our </a:t>
            </a:r>
            <a:br>
              <a:rPr lang="en-US" dirty="0"/>
            </a:br>
            <a:r>
              <a:rPr lang="en-US" dirty="0"/>
              <a:t>services</a:t>
            </a:r>
          </a:p>
        </p:txBody>
      </p:sp>
      <p:sp>
        <p:nvSpPr>
          <p:cNvPr id="5" name="Text Placeholder 2">
            <a:extLst>
              <a:ext uri="{FF2B5EF4-FFF2-40B4-BE49-F238E27FC236}">
                <a16:creationId xmlns:a16="http://schemas.microsoft.com/office/drawing/2014/main" id="{A845A947-A7DF-324A-9EDF-5DB083A1FC31}"/>
              </a:ext>
            </a:extLst>
          </p:cNvPr>
          <p:cNvSpPr txBox="1">
            <a:spLocks/>
          </p:cNvSpPr>
          <p:nvPr/>
        </p:nvSpPr>
        <p:spPr>
          <a:xfrm>
            <a:off x="533400" y="1367980"/>
            <a:ext cx="3214337" cy="3271699"/>
          </a:xfrm>
          <a:prstGeom prst="rect">
            <a:avLst/>
          </a:prstGeom>
        </p:spPr>
        <p:txBody>
          <a:bodyPr vert="horz" lIns="0" tIns="0" rIns="0" bIns="0" rtlCol="0" anchor="ctr">
            <a:noAutofit/>
          </a:bodyPr>
          <a:lstStyle>
            <a:defPPr>
              <a:defRPr lang="en-US"/>
            </a:defPPr>
            <a:lvl1pPr marL="0" algn="l" defTabSz="914400" rtl="0" eaLnBrk="1" latinLnBrk="0" hangingPunct="1">
              <a:defRPr sz="1000" b="0" i="0" kern="1200">
                <a:solidFill>
                  <a:schemeClr val="tx1"/>
                </a:solidFill>
                <a:latin typeface="Brandon Grotesque" charset="0"/>
                <a:ea typeface="Brandon Grotesque" charset="0"/>
                <a:cs typeface="Brandon Grotesque"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t>INK has a wide breadth of PR, marketing, and creative services </a:t>
            </a:r>
            <a:br>
              <a:rPr lang="en-US" sz="1800" dirty="0"/>
            </a:br>
            <a:r>
              <a:rPr lang="en-US" sz="1800" dirty="0"/>
              <a:t>that we pull from to create compelling campaigns. We are constantly evolving our offerings, and the skillsets and expertise that drive them, to stay ahead of the communications curve.</a:t>
            </a:r>
            <a:br>
              <a:rPr lang="en-US" sz="1800" dirty="0"/>
            </a:br>
            <a:endParaRPr lang="en-US" sz="1800" dirty="0"/>
          </a:p>
        </p:txBody>
      </p:sp>
      <p:pic>
        <p:nvPicPr>
          <p:cNvPr id="23" name="Picture 22" descr="A close up of a logo&#10;&#10;Description automatically generated">
            <a:extLst>
              <a:ext uri="{FF2B5EF4-FFF2-40B4-BE49-F238E27FC236}">
                <a16:creationId xmlns:a16="http://schemas.microsoft.com/office/drawing/2014/main" id="{85DA9CEE-646F-2248-86E0-D25D9F8E995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077594" y="508275"/>
            <a:ext cx="1773467" cy="2095125"/>
          </a:xfrm>
          <a:prstGeom prst="rect">
            <a:avLst/>
          </a:prstGeom>
        </p:spPr>
      </p:pic>
      <p:sp>
        <p:nvSpPr>
          <p:cNvPr id="42" name="Rectangle 41">
            <a:extLst>
              <a:ext uri="{FF2B5EF4-FFF2-40B4-BE49-F238E27FC236}">
                <a16:creationId xmlns:a16="http://schemas.microsoft.com/office/drawing/2014/main" id="{FBB94479-CCDE-1646-BE76-7A54BDDA851F}"/>
              </a:ext>
            </a:extLst>
          </p:cNvPr>
          <p:cNvSpPr/>
          <p:nvPr/>
        </p:nvSpPr>
        <p:spPr>
          <a:xfrm>
            <a:off x="4077594" y="188589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itle 2">
            <a:extLst>
              <a:ext uri="{FF2B5EF4-FFF2-40B4-BE49-F238E27FC236}">
                <a16:creationId xmlns:a16="http://schemas.microsoft.com/office/drawing/2014/main" id="{B9AAD5CC-A18C-5842-B558-A0C941F9A98E}"/>
              </a:ext>
            </a:extLst>
          </p:cNvPr>
          <p:cNvSpPr txBox="1">
            <a:spLocks/>
          </p:cNvSpPr>
          <p:nvPr/>
        </p:nvSpPr>
        <p:spPr>
          <a:xfrm>
            <a:off x="4172473" y="2021666"/>
            <a:ext cx="1810009" cy="1169341"/>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err="1">
                <a:ln>
                  <a:noFill/>
                </a:ln>
                <a:solidFill>
                  <a:schemeClr val="bg1"/>
                </a:solidFill>
                <a:effectLst/>
                <a:uLnTx/>
                <a:uFillTx/>
                <a:latin typeface="League Gothic" charset="0"/>
              </a:rPr>
              <a:t>Publi</a:t>
            </a:r>
            <a:r>
              <a:rPr lang="en-US" sz="2200" dirty="0">
                <a:solidFill>
                  <a:schemeClr val="bg1"/>
                </a:solidFill>
              </a:rPr>
              <a:t>c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relations</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Reach, relate, repeat. </a:t>
            </a:r>
            <a:br>
              <a:rPr lang="en-US" sz="1100" cap="none" dirty="0">
                <a:solidFill>
                  <a:schemeClr val="tx2"/>
                </a:solidFill>
                <a:latin typeface="Brandon Grotesque" panose="020B0503020203060202" pitchFamily="34" charset="77"/>
              </a:rPr>
            </a:br>
            <a:r>
              <a:rPr lang="en-US" sz="1100" cap="none" dirty="0">
                <a:solidFill>
                  <a:schemeClr val="tx2"/>
                </a:solidFill>
                <a:latin typeface="Brandon Grotesque" panose="020B0503020203060202" pitchFamily="34" charset="77"/>
              </a:rPr>
              <a:t>Media, analysts, influencers.</a:t>
            </a:r>
          </a:p>
        </p:txBody>
      </p:sp>
      <p:cxnSp>
        <p:nvCxnSpPr>
          <p:cNvPr id="29" name="Straight Connector 28">
            <a:extLst>
              <a:ext uri="{FF2B5EF4-FFF2-40B4-BE49-F238E27FC236}">
                <a16:creationId xmlns:a16="http://schemas.microsoft.com/office/drawing/2014/main" id="{8A1DA057-9AC3-5D4C-B03A-0A264F60EE5F}"/>
              </a:ext>
            </a:extLst>
          </p:cNvPr>
          <p:cNvCxnSpPr>
            <a:cxnSpLocks/>
          </p:cNvCxnSpPr>
          <p:nvPr/>
        </p:nvCxnSpPr>
        <p:spPr>
          <a:xfrm>
            <a:off x="4208254"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59" name="Picture 58" descr="A close up of a sign&#10;&#10;Description automatically generated">
            <a:extLst>
              <a:ext uri="{FF2B5EF4-FFF2-40B4-BE49-F238E27FC236}">
                <a16:creationId xmlns:a16="http://schemas.microsoft.com/office/drawing/2014/main" id="{DE70D3AF-F674-294A-AB54-19D8E6F4D23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65364" y="512423"/>
            <a:ext cx="1773464" cy="2096088"/>
          </a:xfrm>
          <a:prstGeom prst="rect">
            <a:avLst/>
          </a:prstGeom>
        </p:spPr>
      </p:pic>
      <p:sp>
        <p:nvSpPr>
          <p:cNvPr id="60" name="Rectangle 59">
            <a:extLst>
              <a:ext uri="{FF2B5EF4-FFF2-40B4-BE49-F238E27FC236}">
                <a16:creationId xmlns:a16="http://schemas.microsoft.com/office/drawing/2014/main" id="{39700EAB-A5FB-D04B-AA07-85AA0B91D0AF}"/>
              </a:ext>
            </a:extLst>
          </p:cNvPr>
          <p:cNvSpPr/>
          <p:nvPr/>
        </p:nvSpPr>
        <p:spPr>
          <a:xfrm>
            <a:off x="5965364" y="188589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itle 2">
            <a:extLst>
              <a:ext uri="{FF2B5EF4-FFF2-40B4-BE49-F238E27FC236}">
                <a16:creationId xmlns:a16="http://schemas.microsoft.com/office/drawing/2014/main" id="{D0750EB4-8544-E24B-A293-CD899F63DD86}"/>
              </a:ext>
            </a:extLst>
          </p:cNvPr>
          <p:cNvSpPr txBox="1">
            <a:spLocks/>
          </p:cNvSpPr>
          <p:nvPr/>
        </p:nvSpPr>
        <p:spPr>
          <a:xfrm>
            <a:off x="6089134" y="2021666"/>
            <a:ext cx="1810009"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Thought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leadership</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Build brand trust with </a:t>
            </a:r>
            <a:br>
              <a:rPr lang="en-US" sz="1100" cap="none" dirty="0">
                <a:solidFill>
                  <a:schemeClr val="tx2"/>
                </a:solidFill>
                <a:latin typeface="Brandon Grotesque" panose="020B0503020203060202" pitchFamily="34" charset="77"/>
              </a:rPr>
            </a:br>
            <a:r>
              <a:rPr lang="en-US" sz="1100" cap="none" dirty="0">
                <a:solidFill>
                  <a:schemeClr val="tx2"/>
                </a:solidFill>
                <a:latin typeface="Brandon Grotesque" panose="020B0503020203060202" pitchFamily="34" charset="77"/>
              </a:rPr>
              <a:t>generous expertise.</a:t>
            </a:r>
          </a:p>
        </p:txBody>
      </p:sp>
      <p:cxnSp>
        <p:nvCxnSpPr>
          <p:cNvPr id="39" name="Straight Connector 38">
            <a:extLst>
              <a:ext uri="{FF2B5EF4-FFF2-40B4-BE49-F238E27FC236}">
                <a16:creationId xmlns:a16="http://schemas.microsoft.com/office/drawing/2014/main" id="{EFE60CC2-F869-7D45-AD87-6EA6B225358F}"/>
              </a:ext>
            </a:extLst>
          </p:cNvPr>
          <p:cNvCxnSpPr>
            <a:cxnSpLocks/>
          </p:cNvCxnSpPr>
          <p:nvPr/>
        </p:nvCxnSpPr>
        <p:spPr>
          <a:xfrm>
            <a:off x="6092712"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9" name="Picture 48" descr="A close up of a logo&#10;&#10;Description automatically generated">
            <a:extLst>
              <a:ext uri="{FF2B5EF4-FFF2-40B4-BE49-F238E27FC236}">
                <a16:creationId xmlns:a16="http://schemas.microsoft.com/office/drawing/2014/main" id="{0487FEFA-7B61-4B4A-8E0B-8FDF70D93D8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848395" y="3314061"/>
            <a:ext cx="1773574" cy="2095252"/>
          </a:xfrm>
          <a:prstGeom prst="rect">
            <a:avLst/>
          </a:prstGeom>
        </p:spPr>
      </p:pic>
      <p:sp>
        <p:nvSpPr>
          <p:cNvPr id="57" name="Rectangle 56">
            <a:extLst>
              <a:ext uri="{FF2B5EF4-FFF2-40B4-BE49-F238E27FC236}">
                <a16:creationId xmlns:a16="http://schemas.microsoft.com/office/drawing/2014/main" id="{1774E1D5-270D-EC49-AFAF-54D36A133548}"/>
              </a:ext>
            </a:extLst>
          </p:cNvPr>
          <p:cNvSpPr/>
          <p:nvPr/>
        </p:nvSpPr>
        <p:spPr>
          <a:xfrm>
            <a:off x="7848395" y="4698740"/>
            <a:ext cx="1773464" cy="717507"/>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itle 2">
            <a:extLst>
              <a:ext uri="{FF2B5EF4-FFF2-40B4-BE49-F238E27FC236}">
                <a16:creationId xmlns:a16="http://schemas.microsoft.com/office/drawing/2014/main" id="{8A32FAA7-4601-9047-BD84-52B6A2408FE2}"/>
              </a:ext>
            </a:extLst>
          </p:cNvPr>
          <p:cNvSpPr txBox="1">
            <a:spLocks/>
          </p:cNvSpPr>
          <p:nvPr/>
        </p:nvSpPr>
        <p:spPr>
          <a:xfrm>
            <a:off x="7940888" y="4825735"/>
            <a:ext cx="1810009" cy="116592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Brand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STRATEGY</a:t>
            </a:r>
            <a:br>
              <a:rPr lang="en-US" sz="2400" cap="none" noProof="0" dirty="0">
                <a:solidFill>
                  <a:schemeClr val="bg1"/>
                </a:solidFill>
                <a:latin typeface="Brandon Grotesque" panose="020B0503020203060202" pitchFamily="34" charset="77"/>
              </a:rPr>
            </a:br>
            <a:endParaRPr lang="en-US" sz="2400" cap="none" dirty="0">
              <a:solidFill>
                <a:schemeClr val="bg1"/>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Define the race, voice, and purpose behind your company.</a:t>
            </a:r>
          </a:p>
        </p:txBody>
      </p:sp>
      <p:cxnSp>
        <p:nvCxnSpPr>
          <p:cNvPr id="41" name="Straight Connector 40">
            <a:extLst>
              <a:ext uri="{FF2B5EF4-FFF2-40B4-BE49-F238E27FC236}">
                <a16:creationId xmlns:a16="http://schemas.microsoft.com/office/drawing/2014/main" id="{661D1E55-8E88-4C46-AFBE-B73BD0B0CF1E}"/>
              </a:ext>
            </a:extLst>
          </p:cNvPr>
          <p:cNvCxnSpPr>
            <a:cxnSpLocks/>
          </p:cNvCxnSpPr>
          <p:nvPr/>
        </p:nvCxnSpPr>
        <p:spPr>
          <a:xfrm>
            <a:off x="7961269" y="5532280"/>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65" name="Picture 64" descr="A picture containing clock&#10;&#10;Description automatically generated">
            <a:extLst>
              <a:ext uri="{FF2B5EF4-FFF2-40B4-BE49-F238E27FC236}">
                <a16:creationId xmlns:a16="http://schemas.microsoft.com/office/drawing/2014/main" id="{AF8EE475-A12D-9B42-BDD1-FF5B7A844044}"/>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734971" y="3326248"/>
            <a:ext cx="1773464" cy="2096088"/>
          </a:xfrm>
          <a:prstGeom prst="rect">
            <a:avLst/>
          </a:prstGeom>
        </p:spPr>
      </p:pic>
      <p:sp>
        <p:nvSpPr>
          <p:cNvPr id="54" name="Rectangle 53">
            <a:extLst>
              <a:ext uri="{FF2B5EF4-FFF2-40B4-BE49-F238E27FC236}">
                <a16:creationId xmlns:a16="http://schemas.microsoft.com/office/drawing/2014/main" id="{44C9B7CC-56BB-954E-AD94-C9C345FD2587}"/>
              </a:ext>
            </a:extLst>
          </p:cNvPr>
          <p:cNvSpPr/>
          <p:nvPr/>
        </p:nvSpPr>
        <p:spPr>
          <a:xfrm>
            <a:off x="9734971" y="4699977"/>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itle 2">
            <a:extLst>
              <a:ext uri="{FF2B5EF4-FFF2-40B4-BE49-F238E27FC236}">
                <a16:creationId xmlns:a16="http://schemas.microsoft.com/office/drawing/2014/main" id="{157905C3-512A-D843-97B9-30721DB99B04}"/>
              </a:ext>
            </a:extLst>
          </p:cNvPr>
          <p:cNvSpPr txBox="1">
            <a:spLocks/>
          </p:cNvSpPr>
          <p:nvPr/>
        </p:nvSpPr>
        <p:spPr>
          <a:xfrm>
            <a:off x="9847318" y="4825735"/>
            <a:ext cx="1700542"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Employee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communications</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Inform and rally the people who stand behind your brand.</a:t>
            </a:r>
          </a:p>
        </p:txBody>
      </p:sp>
      <p:cxnSp>
        <p:nvCxnSpPr>
          <p:cNvPr id="45" name="Straight Connector 44">
            <a:extLst>
              <a:ext uri="{FF2B5EF4-FFF2-40B4-BE49-F238E27FC236}">
                <a16:creationId xmlns:a16="http://schemas.microsoft.com/office/drawing/2014/main" id="{51F89C09-1CF4-4B43-9B7F-803FB1A19FA4}"/>
              </a:ext>
            </a:extLst>
          </p:cNvPr>
          <p:cNvCxnSpPr>
            <a:cxnSpLocks/>
          </p:cNvCxnSpPr>
          <p:nvPr/>
        </p:nvCxnSpPr>
        <p:spPr>
          <a:xfrm>
            <a:off x="9805972" y="5525312"/>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4407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DD065A-14D9-D84E-BAD6-ECECFEA4327A}"/>
              </a:ext>
            </a:extLst>
          </p:cNvPr>
          <p:cNvSpPr>
            <a:spLocks noGrp="1"/>
          </p:cNvSpPr>
          <p:nvPr>
            <p:ph type="body" idx="1"/>
          </p:nvPr>
        </p:nvSpPr>
        <p:spPr/>
        <p:txBody>
          <a:bodyPr/>
          <a:lstStyle/>
          <a:p>
            <a:r>
              <a:rPr lang="en-US" dirty="0"/>
              <a:t>Lorem Ipsum</a:t>
            </a:r>
          </a:p>
        </p:txBody>
      </p:sp>
    </p:spTree>
    <p:extLst>
      <p:ext uri="{BB962C8B-B14F-4D97-AF65-F5344CB8AC3E}">
        <p14:creationId xmlns:p14="http://schemas.microsoft.com/office/powerpoint/2010/main" val="37252345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B41FA6-298E-DF4E-AF4D-E3490387640B}"/>
              </a:ext>
            </a:extLst>
          </p:cNvPr>
          <p:cNvSpPr>
            <a:spLocks noGrp="1"/>
          </p:cNvSpPr>
          <p:nvPr>
            <p:ph type="body" idx="1"/>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endParaRPr lang="en-US" dirty="0"/>
          </a:p>
        </p:txBody>
      </p:sp>
    </p:spTree>
    <p:extLst>
      <p:ext uri="{BB962C8B-B14F-4D97-AF65-F5344CB8AC3E}">
        <p14:creationId xmlns:p14="http://schemas.microsoft.com/office/powerpoint/2010/main" val="20387607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9D8FB-2510-BE45-AE89-C93173C232BC}"/>
              </a:ext>
            </a:extLst>
          </p:cNvPr>
          <p:cNvSpPr>
            <a:spLocks noGrp="1"/>
          </p:cNvSpPr>
          <p:nvPr>
            <p:ph type="title"/>
          </p:nvPr>
        </p:nvSpPr>
        <p:spPr/>
        <p:txBody>
          <a:bodyPr/>
          <a:lstStyle/>
          <a:p>
            <a:r>
              <a:rPr lang="fr" dirty="0"/>
              <a:t>sanctus est </a:t>
            </a:r>
            <a:r>
              <a:rPr lang="fr" dirty="0" err="1"/>
              <a:t>Lorem</a:t>
            </a:r>
            <a:br>
              <a:rPr lang="fr" dirty="0"/>
            </a:br>
            <a:r>
              <a:rPr lang="fr" dirty="0" err="1"/>
              <a:t>ipsum</a:t>
            </a:r>
            <a:r>
              <a:rPr lang="fr" dirty="0"/>
              <a:t> </a:t>
            </a:r>
            <a:r>
              <a:rPr lang="fr" dirty="0" err="1"/>
              <a:t>dolor</a:t>
            </a:r>
            <a:r>
              <a:rPr lang="fr" dirty="0"/>
              <a:t> </a:t>
            </a:r>
            <a:r>
              <a:rPr lang="fr" dirty="0" err="1"/>
              <a:t>sit</a:t>
            </a:r>
            <a:r>
              <a:rPr lang="fr" dirty="0"/>
              <a:t> </a:t>
            </a:r>
            <a:r>
              <a:rPr lang="fr" dirty="0" err="1"/>
              <a:t>amet</a:t>
            </a:r>
            <a:endParaRPr lang="en-US" dirty="0"/>
          </a:p>
        </p:txBody>
      </p:sp>
      <p:sp>
        <p:nvSpPr>
          <p:cNvPr id="3" name="Content Placeholder 2">
            <a:extLst>
              <a:ext uri="{FF2B5EF4-FFF2-40B4-BE49-F238E27FC236}">
                <a16:creationId xmlns:a16="http://schemas.microsoft.com/office/drawing/2014/main" id="{F5954550-784C-EC47-8700-5AA151AA4307}"/>
              </a:ext>
            </a:extLst>
          </p:cNvPr>
          <p:cNvSpPr>
            <a:spLocks noGrp="1"/>
          </p:cNvSpPr>
          <p:nvPr>
            <p:ph idx="11"/>
          </p:nvPr>
        </p:nvSpPr>
        <p:spPr/>
        <p:txBody>
          <a:bodyPr/>
          <a:lstStyle/>
          <a:p>
            <a:r>
              <a:rPr lang="en-US" dirty="0" err="1"/>
              <a:t>sanctus</a:t>
            </a:r>
            <a:r>
              <a:rPr lang="en-US" dirty="0"/>
              <a:t> </a:t>
            </a:r>
            <a:r>
              <a:rPr lang="en-US" dirty="0" err="1"/>
              <a:t>est</a:t>
            </a:r>
            <a:r>
              <a:rPr lang="en-US" dirty="0"/>
              <a:t> Lorem ipsum dolor sit </a:t>
            </a:r>
            <a:r>
              <a:rPr lang="en-US" dirty="0" err="1"/>
              <a:t>amet</a:t>
            </a:r>
            <a:endParaRPr lang="en-US" dirty="0"/>
          </a:p>
          <a:p>
            <a:endParaRPr lang="en-US" dirty="0"/>
          </a:p>
        </p:txBody>
      </p:sp>
      <p:cxnSp>
        <p:nvCxnSpPr>
          <p:cNvPr id="4" name="Straight Connector 3">
            <a:extLst>
              <a:ext uri="{FF2B5EF4-FFF2-40B4-BE49-F238E27FC236}">
                <a16:creationId xmlns:a16="http://schemas.microsoft.com/office/drawing/2014/main" id="{CE6A9187-D83B-6644-862E-E7019610991E}"/>
              </a:ext>
            </a:extLst>
          </p:cNvPr>
          <p:cNvCxnSpPr>
            <a:cxnSpLocks/>
          </p:cNvCxnSpPr>
          <p:nvPr/>
        </p:nvCxnSpPr>
        <p:spPr>
          <a:xfrm>
            <a:off x="533400" y="2761525"/>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10815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794FD-07BA-1E44-97CF-394B7AA6C879}"/>
              </a:ext>
            </a:extLst>
          </p:cNvPr>
          <p:cNvSpPr>
            <a:spLocks noGrp="1"/>
          </p:cNvSpPr>
          <p:nvPr>
            <p:ph type="body" idx="1"/>
          </p:nvPr>
        </p:nvSpPr>
        <p:spPr>
          <a:xfrm>
            <a:off x="533400" y="4080511"/>
            <a:ext cx="7400042" cy="948690"/>
          </a:xfrm>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endParaRPr lang="en-US" dirty="0"/>
          </a:p>
          <a:p>
            <a:endParaRPr lang="en-US" dirty="0"/>
          </a:p>
        </p:txBody>
      </p:sp>
      <p:sp>
        <p:nvSpPr>
          <p:cNvPr id="3" name="Title 2">
            <a:extLst>
              <a:ext uri="{FF2B5EF4-FFF2-40B4-BE49-F238E27FC236}">
                <a16:creationId xmlns:a16="http://schemas.microsoft.com/office/drawing/2014/main" id="{CACB92E9-4D96-A949-A264-C7CD1E3B2283}"/>
              </a:ext>
            </a:extLst>
          </p:cNvPr>
          <p:cNvSpPr>
            <a:spLocks noGrp="1"/>
          </p:cNvSpPr>
          <p:nvPr>
            <p:ph type="title"/>
          </p:nvPr>
        </p:nvSpPr>
        <p:spPr>
          <a:xfrm>
            <a:off x="533400" y="2414455"/>
            <a:ext cx="7400042" cy="1132054"/>
          </a:xfrm>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4" name="Content Placeholder 3">
            <a:extLst>
              <a:ext uri="{FF2B5EF4-FFF2-40B4-BE49-F238E27FC236}">
                <a16:creationId xmlns:a16="http://schemas.microsoft.com/office/drawing/2014/main" id="{4E50E56B-7909-9E48-9933-C8E40CD3AAC5}"/>
              </a:ext>
            </a:extLst>
          </p:cNvPr>
          <p:cNvSpPr>
            <a:spLocks noGrp="1"/>
          </p:cNvSpPr>
          <p:nvPr>
            <p:ph idx="11"/>
          </p:nvPr>
        </p:nvSpPr>
        <p:spPr>
          <a:xfrm>
            <a:off x="533400" y="1898421"/>
            <a:ext cx="7400042" cy="240496"/>
          </a:xfrm>
        </p:spPr>
        <p:txBody>
          <a:bodyPr/>
          <a:lstStyle/>
          <a:p>
            <a:r>
              <a:rPr lang="en-US" dirty="0" err="1"/>
              <a:t>sanctus</a:t>
            </a:r>
            <a:r>
              <a:rPr lang="en-US" dirty="0"/>
              <a:t> </a:t>
            </a:r>
            <a:r>
              <a:rPr lang="en-US" dirty="0" err="1"/>
              <a:t>est</a:t>
            </a:r>
            <a:r>
              <a:rPr lang="en-US" dirty="0"/>
              <a:t> Lorem ipsum dolor sit </a:t>
            </a:r>
            <a:r>
              <a:rPr lang="en-US" dirty="0" err="1"/>
              <a:t>amet</a:t>
            </a:r>
            <a:endParaRPr lang="en-US" dirty="0"/>
          </a:p>
        </p:txBody>
      </p:sp>
      <p:cxnSp>
        <p:nvCxnSpPr>
          <p:cNvPr id="6" name="Straight Connector 5">
            <a:extLst>
              <a:ext uri="{FF2B5EF4-FFF2-40B4-BE49-F238E27FC236}">
                <a16:creationId xmlns:a16="http://schemas.microsoft.com/office/drawing/2014/main" id="{8425BC6D-A760-0D4E-8F03-544A9893F7A0}"/>
              </a:ext>
            </a:extLst>
          </p:cNvPr>
          <p:cNvCxnSpPr>
            <a:cxnSpLocks/>
          </p:cNvCxnSpPr>
          <p:nvPr/>
        </p:nvCxnSpPr>
        <p:spPr>
          <a:xfrm>
            <a:off x="533400" y="3744147"/>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6857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7A7D94-3C3A-5F49-9A22-568E38DAE5DB}"/>
              </a:ext>
            </a:extLst>
          </p:cNvPr>
          <p:cNvSpPr>
            <a:spLocks noGrp="1"/>
          </p:cNvSpPr>
          <p:nvPr>
            <p:ph type="sldNum" sz="quarter" idx="12"/>
          </p:nvPr>
        </p:nvSpPr>
        <p:spPr/>
        <p:txBody>
          <a:bodyPr/>
          <a:lstStyle/>
          <a:p>
            <a:fld id="{B15A4BD5-B51F-9048-892F-7599ACE81F82}" type="slidenum">
              <a:rPr lang="en-US" smtClean="0"/>
              <a:pPr/>
              <a:t>84</a:t>
            </a:fld>
            <a:endParaRPr lang="en-US"/>
          </a:p>
        </p:txBody>
      </p:sp>
      <p:sp>
        <p:nvSpPr>
          <p:cNvPr id="3" name="Footer Placeholder 2">
            <a:extLst>
              <a:ext uri="{FF2B5EF4-FFF2-40B4-BE49-F238E27FC236}">
                <a16:creationId xmlns:a16="http://schemas.microsoft.com/office/drawing/2014/main" id="{81D3EEC1-A65C-824D-BF58-BDC981218094}"/>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C9B31545-9AF6-0D42-9C4F-85EE44C1FA75}"/>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5" name="Text Placeholder 4">
            <a:extLst>
              <a:ext uri="{FF2B5EF4-FFF2-40B4-BE49-F238E27FC236}">
                <a16:creationId xmlns:a16="http://schemas.microsoft.com/office/drawing/2014/main" id="{A95FEAF4-AC71-994A-A59D-D17E885C7A7B}"/>
              </a:ext>
            </a:extLst>
          </p:cNvPr>
          <p:cNvSpPr>
            <a:spLocks noGrp="1"/>
          </p:cNvSpPr>
          <p:nvPr>
            <p:ph type="body" idx="1"/>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p:txBody>
      </p:sp>
      <p:sp>
        <p:nvSpPr>
          <p:cNvPr id="6" name="Content Placeholder 5">
            <a:extLst>
              <a:ext uri="{FF2B5EF4-FFF2-40B4-BE49-F238E27FC236}">
                <a16:creationId xmlns:a16="http://schemas.microsoft.com/office/drawing/2014/main" id="{244D7DBE-4920-7F4E-8DA2-2C3519249C80}"/>
              </a:ext>
            </a:extLst>
          </p:cNvPr>
          <p:cNvSpPr>
            <a:spLocks noGrp="1"/>
          </p:cNvSpPr>
          <p:nvPr>
            <p:ph sz="quarter" idx="13"/>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endParaRPr lang="en-US" dirty="0"/>
          </a:p>
        </p:txBody>
      </p:sp>
    </p:spTree>
    <p:extLst>
      <p:ext uri="{BB962C8B-B14F-4D97-AF65-F5344CB8AC3E}">
        <p14:creationId xmlns:p14="http://schemas.microsoft.com/office/powerpoint/2010/main" val="22603832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E54F72-399E-2F44-A54F-4D69E5050ED3}"/>
              </a:ext>
            </a:extLst>
          </p:cNvPr>
          <p:cNvSpPr>
            <a:spLocks noGrp="1"/>
          </p:cNvSpPr>
          <p:nvPr>
            <p:ph type="sldNum" sz="quarter" idx="12"/>
          </p:nvPr>
        </p:nvSpPr>
        <p:spPr/>
        <p:txBody>
          <a:bodyPr/>
          <a:lstStyle/>
          <a:p>
            <a:fld id="{B15A4BD5-B51F-9048-892F-7599ACE81F82}" type="slidenum">
              <a:rPr lang="en-US" smtClean="0"/>
              <a:pPr/>
              <a:t>85</a:t>
            </a:fld>
            <a:endParaRPr lang="en-US"/>
          </a:p>
        </p:txBody>
      </p:sp>
      <p:sp>
        <p:nvSpPr>
          <p:cNvPr id="3" name="Footer Placeholder 2">
            <a:extLst>
              <a:ext uri="{FF2B5EF4-FFF2-40B4-BE49-F238E27FC236}">
                <a16:creationId xmlns:a16="http://schemas.microsoft.com/office/drawing/2014/main" id="{87DCB365-1A06-9F46-B691-274D4ECE2880}"/>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3E1B6E52-8FAB-BB44-B5C3-69C03021F139}"/>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5" name="Content Placeholder 4">
            <a:extLst>
              <a:ext uri="{FF2B5EF4-FFF2-40B4-BE49-F238E27FC236}">
                <a16:creationId xmlns:a16="http://schemas.microsoft.com/office/drawing/2014/main" id="{7DD4E8BE-F8BD-0343-A6A3-8D0D379706F5}"/>
              </a:ext>
            </a:extLst>
          </p:cNvPr>
          <p:cNvSpPr>
            <a:spLocks noGrp="1"/>
          </p:cNvSpPr>
          <p:nvPr>
            <p:ph sz="quarter" idx="13"/>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a:t>
            </a:r>
          </a:p>
        </p:txBody>
      </p:sp>
      <p:sp>
        <p:nvSpPr>
          <p:cNvPr id="6" name="Content Placeholder 5">
            <a:extLst>
              <a:ext uri="{FF2B5EF4-FFF2-40B4-BE49-F238E27FC236}">
                <a16:creationId xmlns:a16="http://schemas.microsoft.com/office/drawing/2014/main" id="{EFE1A3E1-CB8D-0342-A281-9C3CB92EA116}"/>
              </a:ext>
            </a:extLst>
          </p:cNvPr>
          <p:cNvSpPr>
            <a:spLocks noGrp="1"/>
          </p:cNvSpPr>
          <p:nvPr>
            <p:ph sz="quarter" idx="14"/>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a:t>
            </a:r>
          </a:p>
          <a:p>
            <a:endParaRPr lang="en-US" dirty="0"/>
          </a:p>
        </p:txBody>
      </p:sp>
      <p:sp>
        <p:nvSpPr>
          <p:cNvPr id="7" name="Text Placeholder 6">
            <a:extLst>
              <a:ext uri="{FF2B5EF4-FFF2-40B4-BE49-F238E27FC236}">
                <a16:creationId xmlns:a16="http://schemas.microsoft.com/office/drawing/2014/main" id="{9F872A2B-1B51-6F47-BF14-FC8A31C03E12}"/>
              </a:ext>
            </a:extLst>
          </p:cNvPr>
          <p:cNvSpPr>
            <a:spLocks noGrp="1"/>
          </p:cNvSpPr>
          <p:nvPr>
            <p:ph type="body" idx="1"/>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p:txBody>
      </p:sp>
    </p:spTree>
    <p:extLst>
      <p:ext uri="{BB962C8B-B14F-4D97-AF65-F5344CB8AC3E}">
        <p14:creationId xmlns:p14="http://schemas.microsoft.com/office/powerpoint/2010/main" val="3646235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E54F72-399E-2F44-A54F-4D69E5050ED3}"/>
              </a:ext>
            </a:extLst>
          </p:cNvPr>
          <p:cNvSpPr>
            <a:spLocks noGrp="1"/>
          </p:cNvSpPr>
          <p:nvPr>
            <p:ph type="sldNum" sz="quarter" idx="12"/>
          </p:nvPr>
        </p:nvSpPr>
        <p:spPr/>
        <p:txBody>
          <a:bodyPr/>
          <a:lstStyle/>
          <a:p>
            <a:fld id="{B15A4BD5-B51F-9048-892F-7599ACE81F82}" type="slidenum">
              <a:rPr lang="en-US" smtClean="0"/>
              <a:pPr/>
              <a:t>86</a:t>
            </a:fld>
            <a:endParaRPr lang="en-US"/>
          </a:p>
        </p:txBody>
      </p:sp>
      <p:sp>
        <p:nvSpPr>
          <p:cNvPr id="3" name="Footer Placeholder 2">
            <a:extLst>
              <a:ext uri="{FF2B5EF4-FFF2-40B4-BE49-F238E27FC236}">
                <a16:creationId xmlns:a16="http://schemas.microsoft.com/office/drawing/2014/main" id="{87DCB365-1A06-9F46-B691-274D4ECE2880}"/>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3E1B6E52-8FAB-BB44-B5C3-69C03021F139}"/>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5" name="Content Placeholder 4">
            <a:extLst>
              <a:ext uri="{FF2B5EF4-FFF2-40B4-BE49-F238E27FC236}">
                <a16:creationId xmlns:a16="http://schemas.microsoft.com/office/drawing/2014/main" id="{7DD4E8BE-F8BD-0343-A6A3-8D0D379706F5}"/>
              </a:ext>
            </a:extLst>
          </p:cNvPr>
          <p:cNvSpPr>
            <a:spLocks noGrp="1"/>
          </p:cNvSpPr>
          <p:nvPr>
            <p:ph sz="quarter" idx="13"/>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a:t>
            </a:r>
          </a:p>
        </p:txBody>
      </p:sp>
      <p:sp>
        <p:nvSpPr>
          <p:cNvPr id="6" name="Content Placeholder 5">
            <a:extLst>
              <a:ext uri="{FF2B5EF4-FFF2-40B4-BE49-F238E27FC236}">
                <a16:creationId xmlns:a16="http://schemas.microsoft.com/office/drawing/2014/main" id="{EFE1A3E1-CB8D-0342-A281-9C3CB92EA116}"/>
              </a:ext>
            </a:extLst>
          </p:cNvPr>
          <p:cNvSpPr>
            <a:spLocks noGrp="1"/>
          </p:cNvSpPr>
          <p:nvPr>
            <p:ph sz="quarter" idx="14"/>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a:t>
            </a:r>
          </a:p>
          <a:p>
            <a:endParaRPr lang="en-US" dirty="0"/>
          </a:p>
        </p:txBody>
      </p:sp>
      <p:sp>
        <p:nvSpPr>
          <p:cNvPr id="8" name="Content Placeholder 7">
            <a:extLst>
              <a:ext uri="{FF2B5EF4-FFF2-40B4-BE49-F238E27FC236}">
                <a16:creationId xmlns:a16="http://schemas.microsoft.com/office/drawing/2014/main" id="{5D315197-1345-2140-9638-ABCF218D59E7}"/>
              </a:ext>
            </a:extLst>
          </p:cNvPr>
          <p:cNvSpPr>
            <a:spLocks noGrp="1"/>
          </p:cNvSpPr>
          <p:nvPr>
            <p:ph sz="quarter" idx="15"/>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a:t>
            </a:r>
          </a:p>
          <a:p>
            <a:endParaRPr lang="en-US" dirty="0"/>
          </a:p>
        </p:txBody>
      </p:sp>
      <p:sp>
        <p:nvSpPr>
          <p:cNvPr id="9" name="Text Placeholder 8">
            <a:extLst>
              <a:ext uri="{FF2B5EF4-FFF2-40B4-BE49-F238E27FC236}">
                <a16:creationId xmlns:a16="http://schemas.microsoft.com/office/drawing/2014/main" id="{9EC286C2-BB49-534D-AD91-85F37228A824}"/>
              </a:ext>
            </a:extLst>
          </p:cNvPr>
          <p:cNvSpPr>
            <a:spLocks noGrp="1"/>
          </p:cNvSpPr>
          <p:nvPr>
            <p:ph type="body" sz="quarter" idx="17"/>
          </p:nvPr>
        </p:nvSpPr>
        <p:spPr/>
        <p:txBody>
          <a:bodyPr/>
          <a:lstStyle/>
          <a:p>
            <a:r>
              <a:rPr lang="en-US" dirty="0"/>
              <a:t>Lorem</a:t>
            </a:r>
            <a:br>
              <a:rPr lang="en-US" dirty="0"/>
            </a:br>
            <a:r>
              <a:rPr lang="en-US" dirty="0"/>
              <a:t>ipsum dolor</a:t>
            </a:r>
          </a:p>
        </p:txBody>
      </p:sp>
      <p:sp>
        <p:nvSpPr>
          <p:cNvPr id="10" name="Text Placeholder 9">
            <a:extLst>
              <a:ext uri="{FF2B5EF4-FFF2-40B4-BE49-F238E27FC236}">
                <a16:creationId xmlns:a16="http://schemas.microsoft.com/office/drawing/2014/main" id="{B0032859-F001-1245-BAEE-C8564EE160D3}"/>
              </a:ext>
            </a:extLst>
          </p:cNvPr>
          <p:cNvSpPr>
            <a:spLocks noGrp="1"/>
          </p:cNvSpPr>
          <p:nvPr>
            <p:ph type="body" sz="quarter" idx="18"/>
          </p:nvPr>
        </p:nvSpPr>
        <p:spPr/>
        <p:txBody>
          <a:bodyPr/>
          <a:lstStyle/>
          <a:p>
            <a:r>
              <a:rPr lang="en-US" dirty="0"/>
              <a:t>Lorem</a:t>
            </a:r>
            <a:br>
              <a:rPr lang="en-US" dirty="0"/>
            </a:br>
            <a:r>
              <a:rPr lang="en-US" dirty="0"/>
              <a:t>ipsum dolor</a:t>
            </a:r>
          </a:p>
        </p:txBody>
      </p:sp>
      <p:sp>
        <p:nvSpPr>
          <p:cNvPr id="11" name="Text Placeholder 10">
            <a:extLst>
              <a:ext uri="{FF2B5EF4-FFF2-40B4-BE49-F238E27FC236}">
                <a16:creationId xmlns:a16="http://schemas.microsoft.com/office/drawing/2014/main" id="{77EAB7A6-A9EE-554B-9B0F-B706718C6BDA}"/>
              </a:ext>
            </a:extLst>
          </p:cNvPr>
          <p:cNvSpPr>
            <a:spLocks noGrp="1"/>
          </p:cNvSpPr>
          <p:nvPr>
            <p:ph type="body" sz="quarter" idx="19"/>
          </p:nvPr>
        </p:nvSpPr>
        <p:spPr/>
        <p:txBody>
          <a:bodyPr/>
          <a:lstStyle/>
          <a:p>
            <a:r>
              <a:rPr lang="en-US" dirty="0"/>
              <a:t>Lorem</a:t>
            </a:r>
            <a:br>
              <a:rPr lang="en-US" dirty="0"/>
            </a:br>
            <a:r>
              <a:rPr lang="en-US" dirty="0"/>
              <a:t>ipsum dolor</a:t>
            </a:r>
          </a:p>
        </p:txBody>
      </p:sp>
      <p:sp>
        <p:nvSpPr>
          <p:cNvPr id="7" name="Text Placeholder 6">
            <a:extLst>
              <a:ext uri="{FF2B5EF4-FFF2-40B4-BE49-F238E27FC236}">
                <a16:creationId xmlns:a16="http://schemas.microsoft.com/office/drawing/2014/main" id="{9F872A2B-1B51-6F47-BF14-FC8A31C03E12}"/>
              </a:ext>
            </a:extLst>
          </p:cNvPr>
          <p:cNvSpPr>
            <a:spLocks noGrp="1"/>
          </p:cNvSpPr>
          <p:nvPr>
            <p:ph type="body" idx="1"/>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p:txBody>
      </p:sp>
    </p:spTree>
    <p:extLst>
      <p:ext uri="{BB962C8B-B14F-4D97-AF65-F5344CB8AC3E}">
        <p14:creationId xmlns:p14="http://schemas.microsoft.com/office/powerpoint/2010/main" val="28797568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F1924A-5C20-794C-9DC0-5DF61685FA29}"/>
              </a:ext>
            </a:extLst>
          </p:cNvPr>
          <p:cNvSpPr>
            <a:spLocks noGrp="1"/>
          </p:cNvSpPr>
          <p:nvPr>
            <p:ph type="sldNum" sz="quarter" idx="12"/>
          </p:nvPr>
        </p:nvSpPr>
        <p:spPr/>
        <p:txBody>
          <a:bodyPr/>
          <a:lstStyle/>
          <a:p>
            <a:fld id="{B15A4BD5-B51F-9048-892F-7599ACE81F82}" type="slidenum">
              <a:rPr lang="en-US" smtClean="0"/>
              <a:pPr/>
              <a:t>87</a:t>
            </a:fld>
            <a:endParaRPr lang="en-US"/>
          </a:p>
        </p:txBody>
      </p:sp>
      <p:sp>
        <p:nvSpPr>
          <p:cNvPr id="3" name="Footer Placeholder 2">
            <a:extLst>
              <a:ext uri="{FF2B5EF4-FFF2-40B4-BE49-F238E27FC236}">
                <a16:creationId xmlns:a16="http://schemas.microsoft.com/office/drawing/2014/main" id="{2467ADF2-FFBC-8D4A-9B0D-9C56E0EB37A6}"/>
              </a:ext>
            </a:extLst>
          </p:cNvPr>
          <p:cNvSpPr>
            <a:spLocks noGrp="1"/>
          </p:cNvSpPr>
          <p:nvPr>
            <p:ph type="ftr" sz="quarter" idx="3"/>
          </p:nvPr>
        </p:nvSpPr>
        <p:spPr/>
        <p:txBody>
          <a:bodyPr/>
          <a:lstStyle/>
          <a:p>
            <a:r>
              <a:rPr lang="en-US"/>
              <a:t>INK-CO.COM  |</a:t>
            </a:r>
          </a:p>
        </p:txBody>
      </p:sp>
      <p:sp>
        <p:nvSpPr>
          <p:cNvPr id="4" name="Content Placeholder 3">
            <a:extLst>
              <a:ext uri="{FF2B5EF4-FFF2-40B4-BE49-F238E27FC236}">
                <a16:creationId xmlns:a16="http://schemas.microsoft.com/office/drawing/2014/main" id="{89522C6B-3068-3244-A14E-5EE4DAC40E10}"/>
              </a:ext>
            </a:extLst>
          </p:cNvPr>
          <p:cNvSpPr>
            <a:spLocks noGrp="1"/>
          </p:cNvSpPr>
          <p:nvPr>
            <p:ph sz="quarter" idx="4294967295"/>
          </p:nvPr>
        </p:nvSpPr>
        <p:spPr>
          <a:xfrm>
            <a:off x="533400" y="1752601"/>
            <a:ext cx="7696200" cy="4305299"/>
          </a:xfrm>
        </p:spPr>
        <p:txBody>
          <a:bodyPr/>
          <a:lstStyle/>
          <a:p>
            <a:pPr>
              <a:spcBef>
                <a:spcPts val="1600"/>
              </a:spcBef>
            </a:pPr>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t>
            </a:r>
            <a:r>
              <a:rPr lang="en-US" dirty="0" err="1"/>
              <a:t>accusam</a:t>
            </a:r>
            <a:r>
              <a:rPr lang="en-US" dirty="0"/>
              <a:t> </a:t>
            </a:r>
            <a:r>
              <a:rPr lang="en-US" dirty="0" err="1"/>
              <a:t>aliquyam</a:t>
            </a:r>
            <a:r>
              <a:rPr lang="en-US" dirty="0"/>
              <a:t> </a:t>
            </a:r>
            <a:r>
              <a:rPr lang="en-US" dirty="0" err="1"/>
              <a:t>diam</a:t>
            </a:r>
            <a:r>
              <a:rPr lang="en-US" dirty="0"/>
              <a:t> </a:t>
            </a:r>
            <a:r>
              <a:rPr lang="en-US" dirty="0" err="1"/>
              <a:t>diam</a:t>
            </a:r>
            <a:r>
              <a:rPr lang="en-US" dirty="0"/>
              <a:t> dolore </a:t>
            </a:r>
            <a:r>
              <a:rPr lang="en-US" dirty="0" err="1"/>
              <a:t>dolores</a:t>
            </a:r>
            <a:r>
              <a:rPr lang="en-US" dirty="0"/>
              <a:t> duo </a:t>
            </a:r>
            <a:r>
              <a:rPr lang="en-US" dirty="0" err="1"/>
              <a:t>eirmod</a:t>
            </a:r>
            <a:r>
              <a:rPr lang="en-US" dirty="0"/>
              <a:t> </a:t>
            </a:r>
            <a:r>
              <a:rPr lang="en-US" dirty="0" err="1"/>
              <a:t>eos</a:t>
            </a:r>
            <a:r>
              <a:rPr lang="en-US" dirty="0"/>
              <a:t> </a:t>
            </a:r>
            <a:r>
              <a:rPr lang="en-US" dirty="0" err="1"/>
              <a:t>erat</a:t>
            </a:r>
            <a:r>
              <a:rPr lang="en-US" dirty="0"/>
              <a:t>, et </a:t>
            </a:r>
            <a:r>
              <a:rPr lang="en-US" dirty="0" err="1"/>
              <a:t>nonumy</a:t>
            </a:r>
            <a:r>
              <a:rPr lang="en-US" dirty="0"/>
              <a:t> </a:t>
            </a:r>
            <a:r>
              <a:rPr lang="en-US" dirty="0" err="1"/>
              <a:t>sed</a:t>
            </a:r>
            <a:r>
              <a:rPr lang="en-US" dirty="0"/>
              <a:t> </a:t>
            </a:r>
            <a:r>
              <a:rPr lang="en-US" dirty="0" err="1"/>
              <a:t>tempor</a:t>
            </a:r>
            <a:r>
              <a:rPr lang="en-US" dirty="0"/>
              <a:t> et et </a:t>
            </a:r>
            <a:r>
              <a:rPr lang="en-US" dirty="0" err="1"/>
              <a:t>invidunt</a:t>
            </a:r>
            <a:r>
              <a:rPr lang="en-US" dirty="0"/>
              <a:t> </a:t>
            </a:r>
            <a:r>
              <a:rPr lang="en-US" dirty="0" err="1"/>
              <a:t>justo</a:t>
            </a:r>
            <a:r>
              <a:rPr lang="en-US" dirty="0"/>
              <a:t> </a:t>
            </a:r>
            <a:r>
              <a:rPr lang="en-US" dirty="0" err="1"/>
              <a:t>labore</a:t>
            </a:r>
            <a:r>
              <a:rPr lang="en-US" dirty="0"/>
              <a:t> Stet </a:t>
            </a:r>
            <a:r>
              <a:rPr lang="en-US" dirty="0" err="1"/>
              <a:t>clita</a:t>
            </a:r>
            <a:r>
              <a:rPr lang="en-US" dirty="0"/>
              <a:t> </a:t>
            </a:r>
            <a:r>
              <a:rPr lang="en-US" dirty="0" err="1"/>
              <a:t>ea</a:t>
            </a:r>
            <a:r>
              <a:rPr lang="en-US" dirty="0"/>
              <a:t> et </a:t>
            </a:r>
            <a:r>
              <a:rPr lang="en-US" dirty="0" err="1"/>
              <a:t>gubergren</a:t>
            </a:r>
            <a:r>
              <a:rPr lang="en-US" dirty="0"/>
              <a:t>, </a:t>
            </a:r>
            <a:r>
              <a:rPr lang="en-US" dirty="0" err="1"/>
              <a:t>kasd</a:t>
            </a:r>
            <a:r>
              <a:rPr lang="en-US" dirty="0"/>
              <a:t> magna no </a:t>
            </a:r>
            <a:r>
              <a:rPr lang="en-US" dirty="0" err="1"/>
              <a:t>rebum</a:t>
            </a:r>
            <a:r>
              <a:rPr lang="en-US" dirty="0"/>
              <a:t>. </a:t>
            </a:r>
            <a:r>
              <a:rPr lang="en-US" dirty="0" err="1"/>
              <a:t>sanctus</a:t>
            </a:r>
            <a:r>
              <a:rPr lang="en-US" dirty="0"/>
              <a:t> sea </a:t>
            </a:r>
            <a:r>
              <a:rPr lang="en-US" dirty="0" err="1"/>
              <a:t>sed</a:t>
            </a:r>
            <a:r>
              <a:rPr lang="en-US" dirty="0"/>
              <a:t> </a:t>
            </a:r>
            <a:r>
              <a:rPr lang="en-US" dirty="0" err="1"/>
              <a:t>takimata</a:t>
            </a:r>
            <a:r>
              <a:rPr lang="en-US" dirty="0"/>
              <a:t> </a:t>
            </a:r>
            <a:r>
              <a:rPr lang="en-US" dirty="0" err="1"/>
              <a:t>ut</a:t>
            </a:r>
            <a:r>
              <a:rPr lang="en-US" dirty="0"/>
              <a:t> </a:t>
            </a:r>
            <a:r>
              <a:rPr lang="en-US" dirty="0" err="1"/>
              <a:t>vero</a:t>
            </a:r>
            <a:r>
              <a:rPr lang="en-US" dirty="0"/>
              <a:t> </a:t>
            </a:r>
            <a:r>
              <a:rPr lang="en-US" dirty="0" err="1"/>
              <a:t>voluptua</a:t>
            </a:r>
            <a:r>
              <a:rPr lang="en-US" dirty="0"/>
              <a:t>. </a:t>
            </a:r>
            <a:r>
              <a:rPr lang="en-US" dirty="0" err="1"/>
              <a:t>est</a:t>
            </a:r>
            <a:r>
              <a:rPr lang="en-US" dirty="0"/>
              <a:t> Lorem ipsum dolor sit </a:t>
            </a:r>
            <a:r>
              <a:rPr lang="en-US" dirty="0" err="1"/>
              <a:t>amet</a:t>
            </a:r>
            <a:r>
              <a:rPr lang="en-US" dirty="0"/>
              <a:t>.</a:t>
            </a:r>
          </a:p>
        </p:txBody>
      </p:sp>
      <p:sp>
        <p:nvSpPr>
          <p:cNvPr id="5" name="Title 4">
            <a:extLst>
              <a:ext uri="{FF2B5EF4-FFF2-40B4-BE49-F238E27FC236}">
                <a16:creationId xmlns:a16="http://schemas.microsoft.com/office/drawing/2014/main" id="{C0C696BF-00EF-A142-8181-B6E3AA955836}"/>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Tree>
    <p:extLst>
      <p:ext uri="{BB962C8B-B14F-4D97-AF65-F5344CB8AC3E}">
        <p14:creationId xmlns:p14="http://schemas.microsoft.com/office/powerpoint/2010/main" val="18774768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53995-8C81-D841-8A02-3A598A1CFED7}"/>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3" name="Content Placeholder 2">
            <a:extLst>
              <a:ext uri="{FF2B5EF4-FFF2-40B4-BE49-F238E27FC236}">
                <a16:creationId xmlns:a16="http://schemas.microsoft.com/office/drawing/2014/main" id="{86F845EB-4535-C241-AC87-98C6D5E5A1E3}"/>
              </a:ext>
            </a:extLst>
          </p:cNvPr>
          <p:cNvSpPr>
            <a:spLocks noGrp="1"/>
          </p:cNvSpPr>
          <p:nvPr>
            <p:ph sz="half" idx="1"/>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t>
            </a:r>
            <a:r>
              <a:rPr lang="en-US" dirty="0" err="1"/>
              <a:t>accusam</a:t>
            </a:r>
            <a:r>
              <a:rPr lang="en-US" dirty="0"/>
              <a:t> </a:t>
            </a:r>
            <a:r>
              <a:rPr lang="en-US" dirty="0" err="1"/>
              <a:t>aliquyam</a:t>
            </a:r>
            <a:r>
              <a:rPr lang="en-US" dirty="0"/>
              <a:t> </a:t>
            </a:r>
            <a:r>
              <a:rPr lang="en-US" dirty="0" err="1"/>
              <a:t>diam</a:t>
            </a:r>
            <a:r>
              <a:rPr lang="en-US" dirty="0"/>
              <a:t> </a:t>
            </a:r>
            <a:r>
              <a:rPr lang="en-US" dirty="0" err="1"/>
              <a:t>diam</a:t>
            </a:r>
            <a:r>
              <a:rPr lang="en-US" dirty="0"/>
              <a:t> dolore </a:t>
            </a:r>
            <a:r>
              <a:rPr lang="en-US" dirty="0" err="1"/>
              <a:t>dolores</a:t>
            </a:r>
            <a:r>
              <a:rPr lang="en-US" dirty="0"/>
              <a:t> duo </a:t>
            </a:r>
            <a:r>
              <a:rPr lang="en-US" dirty="0" err="1"/>
              <a:t>eirmod</a:t>
            </a:r>
            <a:r>
              <a:rPr lang="en-US" dirty="0"/>
              <a:t> </a:t>
            </a:r>
            <a:r>
              <a:rPr lang="en-US" dirty="0" err="1"/>
              <a:t>eos</a:t>
            </a:r>
            <a:r>
              <a:rPr lang="en-US" dirty="0"/>
              <a:t> </a:t>
            </a:r>
            <a:r>
              <a:rPr lang="en-US" dirty="0" err="1"/>
              <a:t>erat</a:t>
            </a:r>
            <a:r>
              <a:rPr lang="en-US" dirty="0"/>
              <a:t>, et </a:t>
            </a:r>
            <a:r>
              <a:rPr lang="en-US" dirty="0" err="1"/>
              <a:t>nonumy</a:t>
            </a:r>
            <a:r>
              <a:rPr lang="en-US" dirty="0"/>
              <a:t> </a:t>
            </a:r>
            <a:r>
              <a:rPr lang="en-US" dirty="0" err="1"/>
              <a:t>sed</a:t>
            </a:r>
            <a:r>
              <a:rPr lang="en-US" dirty="0"/>
              <a:t> </a:t>
            </a:r>
            <a:r>
              <a:rPr lang="en-US" dirty="0" err="1"/>
              <a:t>tempor</a:t>
            </a:r>
            <a:r>
              <a:rPr lang="en-US" dirty="0"/>
              <a:t> et et </a:t>
            </a:r>
            <a:r>
              <a:rPr lang="en-US" dirty="0" err="1"/>
              <a:t>invidunt</a:t>
            </a:r>
            <a:r>
              <a:rPr lang="en-US" dirty="0"/>
              <a:t> </a:t>
            </a:r>
            <a:r>
              <a:rPr lang="en-US" dirty="0" err="1"/>
              <a:t>justo</a:t>
            </a:r>
            <a:r>
              <a:rPr lang="en-US" dirty="0"/>
              <a:t> </a:t>
            </a:r>
            <a:r>
              <a:rPr lang="en-US" dirty="0" err="1"/>
              <a:t>labore</a:t>
            </a:r>
            <a:r>
              <a:rPr lang="en-US" dirty="0"/>
              <a:t> Stet </a:t>
            </a:r>
            <a:r>
              <a:rPr lang="en-US" dirty="0" err="1"/>
              <a:t>clita</a:t>
            </a:r>
            <a:r>
              <a:rPr lang="en-US" dirty="0"/>
              <a:t> </a:t>
            </a:r>
            <a:r>
              <a:rPr lang="en-US" dirty="0" err="1"/>
              <a:t>ea</a:t>
            </a:r>
            <a:r>
              <a:rPr lang="en-US" dirty="0"/>
              <a:t> et </a:t>
            </a:r>
            <a:r>
              <a:rPr lang="en-US" dirty="0" err="1"/>
              <a:t>gubergren</a:t>
            </a:r>
            <a:r>
              <a:rPr lang="en-US" dirty="0"/>
              <a:t>, </a:t>
            </a:r>
            <a:r>
              <a:rPr lang="en-US" dirty="0" err="1"/>
              <a:t>kasd</a:t>
            </a:r>
            <a:r>
              <a:rPr lang="en-US" dirty="0"/>
              <a:t> magna no </a:t>
            </a:r>
            <a:r>
              <a:rPr lang="en-US" dirty="0" err="1"/>
              <a:t>rebum</a:t>
            </a:r>
            <a:r>
              <a:rPr lang="en-US" dirty="0"/>
              <a:t>. </a:t>
            </a:r>
            <a:r>
              <a:rPr lang="en-US" dirty="0" err="1"/>
              <a:t>sanctus</a:t>
            </a:r>
            <a:r>
              <a:rPr lang="en-US" dirty="0"/>
              <a:t> sea </a:t>
            </a:r>
            <a:r>
              <a:rPr lang="en-US" dirty="0" err="1"/>
              <a:t>sed</a:t>
            </a:r>
            <a:r>
              <a:rPr lang="en-US" dirty="0"/>
              <a:t> </a:t>
            </a:r>
            <a:r>
              <a:rPr lang="en-US" dirty="0" err="1"/>
              <a:t>takimata</a:t>
            </a:r>
            <a:r>
              <a:rPr lang="en-US" dirty="0"/>
              <a:t> </a:t>
            </a:r>
            <a:r>
              <a:rPr lang="en-US" dirty="0" err="1"/>
              <a:t>ut</a:t>
            </a:r>
            <a:r>
              <a:rPr lang="en-US" dirty="0"/>
              <a:t> </a:t>
            </a:r>
            <a:r>
              <a:rPr lang="en-US" dirty="0" err="1"/>
              <a:t>vero</a:t>
            </a:r>
            <a:r>
              <a:rPr lang="en-US" dirty="0"/>
              <a:t> </a:t>
            </a:r>
            <a:r>
              <a:rPr lang="en-US" dirty="0" err="1"/>
              <a:t>voluptua</a:t>
            </a:r>
            <a:r>
              <a:rPr lang="en-US" dirty="0"/>
              <a:t>. </a:t>
            </a:r>
            <a:r>
              <a:rPr lang="en-US" dirty="0" err="1"/>
              <a:t>est</a:t>
            </a:r>
            <a:r>
              <a:rPr lang="en-US" dirty="0"/>
              <a:t> Lorem ipsum dolor sit </a:t>
            </a:r>
            <a:r>
              <a:rPr lang="en-US" dirty="0" err="1"/>
              <a:t>amet</a:t>
            </a:r>
            <a:r>
              <a:rPr lang="en-US" dirty="0"/>
              <a:t>. </a:t>
            </a:r>
          </a:p>
          <a:p>
            <a:r>
              <a:rPr lang="en-US" dirty="0"/>
              <a:t>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a:t>
            </a:r>
          </a:p>
          <a:p>
            <a:endParaRPr lang="en-US" dirty="0"/>
          </a:p>
          <a:p>
            <a:endParaRPr lang="en-US" dirty="0"/>
          </a:p>
        </p:txBody>
      </p:sp>
      <p:sp>
        <p:nvSpPr>
          <p:cNvPr id="4" name="Content Placeholder 3">
            <a:extLst>
              <a:ext uri="{FF2B5EF4-FFF2-40B4-BE49-F238E27FC236}">
                <a16:creationId xmlns:a16="http://schemas.microsoft.com/office/drawing/2014/main" id="{5EA48BDF-5E64-064E-B038-35C8B674A4EF}"/>
              </a:ext>
            </a:extLst>
          </p:cNvPr>
          <p:cNvSpPr>
            <a:spLocks noGrp="1"/>
          </p:cNvSpPr>
          <p:nvPr>
            <p:ph sz="half" idx="2"/>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t>
            </a:r>
            <a:r>
              <a:rPr lang="en-US" dirty="0" err="1"/>
              <a:t>accusam</a:t>
            </a:r>
            <a:r>
              <a:rPr lang="en-US" dirty="0"/>
              <a:t> </a:t>
            </a:r>
            <a:r>
              <a:rPr lang="en-US" dirty="0" err="1"/>
              <a:t>aliquyam</a:t>
            </a:r>
            <a:r>
              <a:rPr lang="en-US" dirty="0"/>
              <a:t> </a:t>
            </a:r>
            <a:r>
              <a:rPr lang="en-US" dirty="0" err="1"/>
              <a:t>diam</a:t>
            </a:r>
            <a:r>
              <a:rPr lang="en-US" dirty="0"/>
              <a:t> </a:t>
            </a:r>
            <a:r>
              <a:rPr lang="en-US" dirty="0" err="1"/>
              <a:t>diam</a:t>
            </a:r>
            <a:r>
              <a:rPr lang="en-US" dirty="0"/>
              <a:t> dolore </a:t>
            </a:r>
            <a:r>
              <a:rPr lang="en-US" dirty="0" err="1"/>
              <a:t>dolores</a:t>
            </a:r>
            <a:r>
              <a:rPr lang="en-US" dirty="0"/>
              <a:t> duo </a:t>
            </a:r>
            <a:r>
              <a:rPr lang="en-US" dirty="0" err="1"/>
              <a:t>eirmod</a:t>
            </a:r>
            <a:r>
              <a:rPr lang="en-US" dirty="0"/>
              <a:t> </a:t>
            </a:r>
            <a:r>
              <a:rPr lang="en-US" dirty="0" err="1"/>
              <a:t>eos</a:t>
            </a:r>
            <a:r>
              <a:rPr lang="en-US" dirty="0"/>
              <a:t> </a:t>
            </a:r>
            <a:r>
              <a:rPr lang="en-US" dirty="0" err="1"/>
              <a:t>erat</a:t>
            </a:r>
            <a:r>
              <a:rPr lang="en-US" dirty="0"/>
              <a:t>, et </a:t>
            </a:r>
            <a:r>
              <a:rPr lang="en-US" dirty="0" err="1"/>
              <a:t>nonumy</a:t>
            </a:r>
            <a:r>
              <a:rPr lang="en-US" dirty="0"/>
              <a:t> </a:t>
            </a:r>
            <a:r>
              <a:rPr lang="en-US" dirty="0" err="1"/>
              <a:t>sed</a:t>
            </a:r>
            <a:r>
              <a:rPr lang="en-US" dirty="0"/>
              <a:t> </a:t>
            </a:r>
            <a:r>
              <a:rPr lang="en-US" dirty="0" err="1"/>
              <a:t>tempor</a:t>
            </a:r>
            <a:r>
              <a:rPr lang="en-US" dirty="0"/>
              <a:t> et et </a:t>
            </a:r>
            <a:r>
              <a:rPr lang="en-US" dirty="0" err="1"/>
              <a:t>invidunt</a:t>
            </a:r>
            <a:r>
              <a:rPr lang="en-US" dirty="0"/>
              <a:t> </a:t>
            </a:r>
            <a:r>
              <a:rPr lang="en-US" dirty="0" err="1"/>
              <a:t>justo</a:t>
            </a:r>
            <a:r>
              <a:rPr lang="en-US" dirty="0"/>
              <a:t> </a:t>
            </a:r>
            <a:r>
              <a:rPr lang="en-US" dirty="0" err="1"/>
              <a:t>labore</a:t>
            </a:r>
            <a:r>
              <a:rPr lang="en-US" dirty="0"/>
              <a:t> Stet </a:t>
            </a:r>
            <a:r>
              <a:rPr lang="en-US" dirty="0" err="1"/>
              <a:t>clita</a:t>
            </a:r>
            <a:r>
              <a:rPr lang="en-US" dirty="0"/>
              <a:t> </a:t>
            </a:r>
            <a:r>
              <a:rPr lang="en-US" dirty="0" err="1"/>
              <a:t>ea</a:t>
            </a:r>
            <a:r>
              <a:rPr lang="en-US" dirty="0"/>
              <a:t> et </a:t>
            </a:r>
            <a:r>
              <a:rPr lang="en-US" dirty="0" err="1"/>
              <a:t>gubergren</a:t>
            </a:r>
            <a:r>
              <a:rPr lang="en-US" dirty="0"/>
              <a:t>, </a:t>
            </a:r>
            <a:r>
              <a:rPr lang="en-US" dirty="0" err="1"/>
              <a:t>kasd</a:t>
            </a:r>
            <a:r>
              <a:rPr lang="en-US" dirty="0"/>
              <a:t> magna no </a:t>
            </a:r>
            <a:r>
              <a:rPr lang="en-US" dirty="0" err="1"/>
              <a:t>rebum</a:t>
            </a:r>
            <a:r>
              <a:rPr lang="en-US" dirty="0"/>
              <a:t>. </a:t>
            </a:r>
            <a:r>
              <a:rPr lang="en-US" dirty="0" err="1"/>
              <a:t>sanctus</a:t>
            </a:r>
            <a:r>
              <a:rPr lang="en-US" dirty="0"/>
              <a:t> sea </a:t>
            </a:r>
            <a:r>
              <a:rPr lang="en-US" dirty="0" err="1"/>
              <a:t>sed</a:t>
            </a:r>
            <a:r>
              <a:rPr lang="en-US" dirty="0"/>
              <a:t> </a:t>
            </a:r>
            <a:r>
              <a:rPr lang="en-US" dirty="0" err="1"/>
              <a:t>takimata</a:t>
            </a:r>
            <a:r>
              <a:rPr lang="en-US" dirty="0"/>
              <a:t> </a:t>
            </a:r>
            <a:r>
              <a:rPr lang="en-US" dirty="0" err="1"/>
              <a:t>ut</a:t>
            </a:r>
            <a:r>
              <a:rPr lang="en-US" dirty="0"/>
              <a:t> </a:t>
            </a:r>
            <a:r>
              <a:rPr lang="en-US" dirty="0" err="1"/>
              <a:t>vero</a:t>
            </a:r>
            <a:r>
              <a:rPr lang="en-US" dirty="0"/>
              <a:t> </a:t>
            </a:r>
            <a:r>
              <a:rPr lang="en-US" dirty="0" err="1"/>
              <a:t>voluptua</a:t>
            </a:r>
            <a:r>
              <a:rPr lang="en-US" dirty="0"/>
              <a:t>. </a:t>
            </a:r>
            <a:r>
              <a:rPr lang="en-US" dirty="0" err="1"/>
              <a:t>est</a:t>
            </a:r>
            <a:r>
              <a:rPr lang="en-US" dirty="0"/>
              <a:t> Lorem ipsum dolor sit </a:t>
            </a:r>
            <a:r>
              <a:rPr lang="en-US" dirty="0" err="1"/>
              <a:t>amet</a:t>
            </a:r>
            <a:r>
              <a:rPr lang="en-US" dirty="0"/>
              <a:t>. </a:t>
            </a:r>
          </a:p>
          <a:p>
            <a:r>
              <a:rPr lang="en-US" dirty="0"/>
              <a:t>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a:t>
            </a:r>
          </a:p>
          <a:p>
            <a:endParaRPr lang="en-US" dirty="0"/>
          </a:p>
          <a:p>
            <a:endParaRPr lang="en-US" dirty="0"/>
          </a:p>
        </p:txBody>
      </p:sp>
      <p:sp>
        <p:nvSpPr>
          <p:cNvPr id="5" name="Slide Number Placeholder 4">
            <a:extLst>
              <a:ext uri="{FF2B5EF4-FFF2-40B4-BE49-F238E27FC236}">
                <a16:creationId xmlns:a16="http://schemas.microsoft.com/office/drawing/2014/main" id="{F938089E-D31B-1A47-B0F2-4EE7EC01DBEC}"/>
              </a:ext>
            </a:extLst>
          </p:cNvPr>
          <p:cNvSpPr>
            <a:spLocks noGrp="1"/>
          </p:cNvSpPr>
          <p:nvPr>
            <p:ph type="sldNum" sz="quarter" idx="12"/>
          </p:nvPr>
        </p:nvSpPr>
        <p:spPr/>
        <p:txBody>
          <a:bodyPr/>
          <a:lstStyle/>
          <a:p>
            <a:fld id="{B15A4BD5-B51F-9048-892F-7599ACE81F82}" type="slidenum">
              <a:rPr lang="en-US" smtClean="0"/>
              <a:pPr/>
              <a:t>88</a:t>
            </a:fld>
            <a:endParaRPr lang="en-US"/>
          </a:p>
        </p:txBody>
      </p:sp>
      <p:sp>
        <p:nvSpPr>
          <p:cNvPr id="6" name="Footer Placeholder 5">
            <a:extLst>
              <a:ext uri="{FF2B5EF4-FFF2-40B4-BE49-F238E27FC236}">
                <a16:creationId xmlns:a16="http://schemas.microsoft.com/office/drawing/2014/main" id="{A1414A62-A50A-CC4F-A5B6-A4CEC334E33E}"/>
              </a:ext>
            </a:extLst>
          </p:cNvPr>
          <p:cNvSpPr>
            <a:spLocks noGrp="1"/>
          </p:cNvSpPr>
          <p:nvPr>
            <p:ph type="ftr" sz="quarter" idx="3"/>
          </p:nvPr>
        </p:nvSpPr>
        <p:spPr/>
        <p:txBody>
          <a:bodyPr/>
          <a:lstStyle/>
          <a:p>
            <a:r>
              <a:rPr lang="en-US"/>
              <a:t>INK-CO.COM  |</a:t>
            </a:r>
          </a:p>
        </p:txBody>
      </p:sp>
    </p:spTree>
    <p:extLst>
      <p:ext uri="{BB962C8B-B14F-4D97-AF65-F5344CB8AC3E}">
        <p14:creationId xmlns:p14="http://schemas.microsoft.com/office/powerpoint/2010/main" val="6269918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FB2C03-C226-3044-8DE9-D235EDB3DDE1}"/>
              </a:ext>
            </a:extLst>
          </p:cNvPr>
          <p:cNvSpPr>
            <a:spLocks noGrp="1"/>
          </p:cNvSpPr>
          <p:nvPr>
            <p:ph type="body" idx="1"/>
          </p:nvPr>
        </p:nvSpPr>
        <p:spPr/>
        <p:txBody>
          <a:bodyPr/>
          <a:lstStyle/>
          <a:p>
            <a:r>
              <a:rPr lang="en-US" dirty="0"/>
              <a:t>Lorem ipsum dolor</a:t>
            </a:r>
          </a:p>
        </p:txBody>
      </p:sp>
      <p:sp>
        <p:nvSpPr>
          <p:cNvPr id="8" name="Text Placeholder 7">
            <a:extLst>
              <a:ext uri="{FF2B5EF4-FFF2-40B4-BE49-F238E27FC236}">
                <a16:creationId xmlns:a16="http://schemas.microsoft.com/office/drawing/2014/main" id="{E7F75F90-1EB1-744E-8A1F-5354BDF257B9}"/>
              </a:ext>
            </a:extLst>
          </p:cNvPr>
          <p:cNvSpPr>
            <a:spLocks noGrp="1"/>
          </p:cNvSpPr>
          <p:nvPr>
            <p:ph type="body" sz="quarter" idx="3"/>
          </p:nvPr>
        </p:nvSpPr>
        <p:spPr/>
        <p:txBody>
          <a:bodyPr/>
          <a:lstStyle/>
          <a:p>
            <a:r>
              <a:rPr lang="en-US" dirty="0"/>
              <a:t>Lorem ipsum dolor</a:t>
            </a:r>
          </a:p>
        </p:txBody>
      </p:sp>
      <p:sp>
        <p:nvSpPr>
          <p:cNvPr id="4" name="Content Placeholder 3">
            <a:extLst>
              <a:ext uri="{FF2B5EF4-FFF2-40B4-BE49-F238E27FC236}">
                <a16:creationId xmlns:a16="http://schemas.microsoft.com/office/drawing/2014/main" id="{5EA48BDF-5E64-064E-B038-35C8B674A4EF}"/>
              </a:ext>
            </a:extLst>
          </p:cNvPr>
          <p:cNvSpPr>
            <a:spLocks noGrp="1"/>
          </p:cNvSpPr>
          <p:nvPr>
            <p:ph sz="quarter" idx="4"/>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t>
            </a:r>
            <a:r>
              <a:rPr lang="en-US" dirty="0" err="1"/>
              <a:t>accusam</a:t>
            </a:r>
            <a:r>
              <a:rPr lang="en-US" dirty="0"/>
              <a:t> </a:t>
            </a:r>
            <a:r>
              <a:rPr lang="en-US" dirty="0" err="1"/>
              <a:t>aliquyam</a:t>
            </a:r>
            <a:r>
              <a:rPr lang="en-US" dirty="0"/>
              <a:t> </a:t>
            </a:r>
            <a:r>
              <a:rPr lang="en-US" dirty="0" err="1"/>
              <a:t>diam</a:t>
            </a:r>
            <a:r>
              <a:rPr lang="en-US" dirty="0"/>
              <a:t> </a:t>
            </a:r>
            <a:r>
              <a:rPr lang="en-US" dirty="0" err="1"/>
              <a:t>diam</a:t>
            </a:r>
            <a:r>
              <a:rPr lang="en-US" dirty="0"/>
              <a:t> dolore </a:t>
            </a:r>
            <a:r>
              <a:rPr lang="en-US" dirty="0" err="1"/>
              <a:t>dolores</a:t>
            </a:r>
            <a:r>
              <a:rPr lang="en-US" dirty="0"/>
              <a:t> duo </a:t>
            </a:r>
            <a:r>
              <a:rPr lang="en-US" dirty="0" err="1"/>
              <a:t>eirmod</a:t>
            </a:r>
            <a:r>
              <a:rPr lang="en-US" dirty="0"/>
              <a:t> </a:t>
            </a:r>
            <a:r>
              <a:rPr lang="en-US" dirty="0" err="1"/>
              <a:t>eos</a:t>
            </a:r>
            <a:r>
              <a:rPr lang="en-US" dirty="0"/>
              <a:t> </a:t>
            </a:r>
            <a:r>
              <a:rPr lang="en-US" dirty="0" err="1"/>
              <a:t>erat</a:t>
            </a:r>
            <a:r>
              <a:rPr lang="en-US" dirty="0"/>
              <a:t>, et </a:t>
            </a:r>
            <a:r>
              <a:rPr lang="en-US" dirty="0" err="1"/>
              <a:t>nonumy</a:t>
            </a:r>
            <a:r>
              <a:rPr lang="en-US" dirty="0"/>
              <a:t> </a:t>
            </a:r>
            <a:r>
              <a:rPr lang="en-US" dirty="0" err="1"/>
              <a:t>sed</a:t>
            </a:r>
            <a:r>
              <a:rPr lang="en-US" dirty="0"/>
              <a:t> </a:t>
            </a:r>
            <a:r>
              <a:rPr lang="en-US" dirty="0" err="1"/>
              <a:t>tempor</a:t>
            </a:r>
            <a:r>
              <a:rPr lang="en-US" dirty="0"/>
              <a:t> et et </a:t>
            </a:r>
            <a:r>
              <a:rPr lang="en-US" dirty="0" err="1"/>
              <a:t>invidunt</a:t>
            </a:r>
            <a:r>
              <a:rPr lang="en-US" dirty="0"/>
              <a:t> </a:t>
            </a:r>
            <a:r>
              <a:rPr lang="en-US" dirty="0" err="1"/>
              <a:t>justo</a:t>
            </a:r>
            <a:r>
              <a:rPr lang="en-US" dirty="0"/>
              <a:t> </a:t>
            </a:r>
            <a:r>
              <a:rPr lang="en-US" dirty="0" err="1"/>
              <a:t>labore</a:t>
            </a:r>
            <a:r>
              <a:rPr lang="en-US" dirty="0"/>
              <a:t> Stet </a:t>
            </a:r>
            <a:r>
              <a:rPr lang="en-US" dirty="0" err="1"/>
              <a:t>clita</a:t>
            </a:r>
            <a:r>
              <a:rPr lang="en-US" dirty="0"/>
              <a:t> </a:t>
            </a:r>
            <a:r>
              <a:rPr lang="en-US" dirty="0" err="1"/>
              <a:t>ea</a:t>
            </a:r>
            <a:r>
              <a:rPr lang="en-US" dirty="0"/>
              <a:t> et </a:t>
            </a:r>
            <a:r>
              <a:rPr lang="en-US" dirty="0" err="1"/>
              <a:t>gubergren</a:t>
            </a:r>
            <a:r>
              <a:rPr lang="en-US" dirty="0"/>
              <a:t>, </a:t>
            </a:r>
            <a:r>
              <a:rPr lang="en-US" dirty="0" err="1"/>
              <a:t>kasd</a:t>
            </a:r>
            <a:r>
              <a:rPr lang="en-US" dirty="0"/>
              <a:t> magna no </a:t>
            </a:r>
            <a:r>
              <a:rPr lang="en-US" dirty="0" err="1"/>
              <a:t>rebum</a:t>
            </a:r>
            <a:r>
              <a:rPr lang="en-US" dirty="0"/>
              <a:t>. </a:t>
            </a:r>
            <a:r>
              <a:rPr lang="en-US" dirty="0" err="1"/>
              <a:t>sanctus</a:t>
            </a:r>
            <a:r>
              <a:rPr lang="en-US" dirty="0"/>
              <a:t> sea </a:t>
            </a:r>
            <a:r>
              <a:rPr lang="en-US" dirty="0" err="1"/>
              <a:t>sed</a:t>
            </a:r>
            <a:r>
              <a:rPr lang="en-US" dirty="0"/>
              <a:t> </a:t>
            </a:r>
            <a:r>
              <a:rPr lang="en-US" dirty="0" err="1"/>
              <a:t>takimata</a:t>
            </a:r>
            <a:r>
              <a:rPr lang="en-US" dirty="0"/>
              <a:t> </a:t>
            </a:r>
            <a:r>
              <a:rPr lang="en-US" dirty="0" err="1"/>
              <a:t>ut</a:t>
            </a:r>
            <a:r>
              <a:rPr lang="en-US" dirty="0"/>
              <a:t> </a:t>
            </a:r>
            <a:r>
              <a:rPr lang="en-US" dirty="0" err="1"/>
              <a:t>vero</a:t>
            </a:r>
            <a:r>
              <a:rPr lang="en-US" dirty="0"/>
              <a:t> </a:t>
            </a:r>
            <a:r>
              <a:rPr lang="en-US" dirty="0" err="1"/>
              <a:t>voluptua</a:t>
            </a:r>
            <a:r>
              <a:rPr lang="en-US" dirty="0"/>
              <a:t>. </a:t>
            </a:r>
            <a:r>
              <a:rPr lang="en-US" dirty="0" err="1"/>
              <a:t>est</a:t>
            </a:r>
            <a:r>
              <a:rPr lang="en-US" dirty="0"/>
              <a:t> Lorem ipsum dolor sit </a:t>
            </a:r>
            <a:r>
              <a:rPr lang="en-US" dirty="0" err="1"/>
              <a:t>amet</a:t>
            </a:r>
            <a:r>
              <a:rPr lang="en-US" dirty="0"/>
              <a:t>. </a:t>
            </a:r>
          </a:p>
          <a:p>
            <a:r>
              <a:rPr lang="en-US" dirty="0"/>
              <a:t>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a:t>
            </a:r>
          </a:p>
          <a:p>
            <a:endParaRPr lang="en-US" dirty="0"/>
          </a:p>
          <a:p>
            <a:endParaRPr lang="en-US" dirty="0"/>
          </a:p>
        </p:txBody>
      </p:sp>
      <p:sp>
        <p:nvSpPr>
          <p:cNvPr id="5" name="Slide Number Placeholder 4">
            <a:extLst>
              <a:ext uri="{FF2B5EF4-FFF2-40B4-BE49-F238E27FC236}">
                <a16:creationId xmlns:a16="http://schemas.microsoft.com/office/drawing/2014/main" id="{F938089E-D31B-1A47-B0F2-4EE7EC01DBEC}"/>
              </a:ext>
            </a:extLst>
          </p:cNvPr>
          <p:cNvSpPr>
            <a:spLocks noGrp="1"/>
          </p:cNvSpPr>
          <p:nvPr>
            <p:ph type="sldNum" sz="quarter" idx="12"/>
          </p:nvPr>
        </p:nvSpPr>
        <p:spPr/>
        <p:txBody>
          <a:bodyPr/>
          <a:lstStyle/>
          <a:p>
            <a:fld id="{B15A4BD5-B51F-9048-892F-7599ACE81F82}" type="slidenum">
              <a:rPr lang="en-US" smtClean="0"/>
              <a:pPr/>
              <a:t>89</a:t>
            </a:fld>
            <a:endParaRPr lang="en-US" dirty="0"/>
          </a:p>
        </p:txBody>
      </p:sp>
      <p:sp>
        <p:nvSpPr>
          <p:cNvPr id="6" name="Footer Placeholder 5">
            <a:extLst>
              <a:ext uri="{FF2B5EF4-FFF2-40B4-BE49-F238E27FC236}">
                <a16:creationId xmlns:a16="http://schemas.microsoft.com/office/drawing/2014/main" id="{A1414A62-A50A-CC4F-A5B6-A4CEC334E33E}"/>
              </a:ext>
            </a:extLst>
          </p:cNvPr>
          <p:cNvSpPr>
            <a:spLocks noGrp="1"/>
          </p:cNvSpPr>
          <p:nvPr>
            <p:ph type="ftr" sz="quarter" idx="13"/>
          </p:nvPr>
        </p:nvSpPr>
        <p:spPr/>
        <p:txBody>
          <a:bodyPr/>
          <a:lstStyle/>
          <a:p>
            <a:r>
              <a:rPr lang="en-US" dirty="0"/>
              <a:t>INK-CO.COM  |</a:t>
            </a:r>
          </a:p>
        </p:txBody>
      </p:sp>
      <p:sp>
        <p:nvSpPr>
          <p:cNvPr id="2" name="Title 1">
            <a:extLst>
              <a:ext uri="{FF2B5EF4-FFF2-40B4-BE49-F238E27FC236}">
                <a16:creationId xmlns:a16="http://schemas.microsoft.com/office/drawing/2014/main" id="{25A53995-8C81-D841-8A02-3A598A1CFED7}"/>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3" name="Content Placeholder 2">
            <a:extLst>
              <a:ext uri="{FF2B5EF4-FFF2-40B4-BE49-F238E27FC236}">
                <a16:creationId xmlns:a16="http://schemas.microsoft.com/office/drawing/2014/main" id="{86F845EB-4535-C241-AC87-98C6D5E5A1E3}"/>
              </a:ext>
            </a:extLst>
          </p:cNvPr>
          <p:cNvSpPr>
            <a:spLocks noGrp="1"/>
          </p:cNvSpPr>
          <p:nvPr>
            <p:ph sz="half" idx="14"/>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t>
            </a:r>
            <a:r>
              <a:rPr lang="en-US" dirty="0" err="1"/>
              <a:t>accusam</a:t>
            </a:r>
            <a:r>
              <a:rPr lang="en-US" dirty="0"/>
              <a:t> </a:t>
            </a:r>
            <a:r>
              <a:rPr lang="en-US" dirty="0" err="1"/>
              <a:t>aliquyam</a:t>
            </a:r>
            <a:r>
              <a:rPr lang="en-US" dirty="0"/>
              <a:t> </a:t>
            </a:r>
            <a:r>
              <a:rPr lang="en-US" dirty="0" err="1"/>
              <a:t>diam</a:t>
            </a:r>
            <a:r>
              <a:rPr lang="en-US" dirty="0"/>
              <a:t> </a:t>
            </a:r>
            <a:r>
              <a:rPr lang="en-US" dirty="0" err="1"/>
              <a:t>diam</a:t>
            </a:r>
            <a:r>
              <a:rPr lang="en-US" dirty="0"/>
              <a:t> dolore </a:t>
            </a:r>
            <a:r>
              <a:rPr lang="en-US" dirty="0" err="1"/>
              <a:t>dolores</a:t>
            </a:r>
            <a:r>
              <a:rPr lang="en-US" dirty="0"/>
              <a:t> duo </a:t>
            </a:r>
            <a:r>
              <a:rPr lang="en-US" dirty="0" err="1"/>
              <a:t>eirmod</a:t>
            </a:r>
            <a:r>
              <a:rPr lang="en-US" dirty="0"/>
              <a:t> </a:t>
            </a:r>
            <a:r>
              <a:rPr lang="en-US" dirty="0" err="1"/>
              <a:t>eos</a:t>
            </a:r>
            <a:r>
              <a:rPr lang="en-US" dirty="0"/>
              <a:t> </a:t>
            </a:r>
            <a:r>
              <a:rPr lang="en-US" dirty="0" err="1"/>
              <a:t>erat</a:t>
            </a:r>
            <a:r>
              <a:rPr lang="en-US" dirty="0"/>
              <a:t>, et </a:t>
            </a:r>
            <a:r>
              <a:rPr lang="en-US" dirty="0" err="1"/>
              <a:t>nonumy</a:t>
            </a:r>
            <a:r>
              <a:rPr lang="en-US" dirty="0"/>
              <a:t> </a:t>
            </a:r>
            <a:r>
              <a:rPr lang="en-US" dirty="0" err="1"/>
              <a:t>sed</a:t>
            </a:r>
            <a:r>
              <a:rPr lang="en-US" dirty="0"/>
              <a:t> </a:t>
            </a:r>
            <a:r>
              <a:rPr lang="en-US" dirty="0" err="1"/>
              <a:t>tempor</a:t>
            </a:r>
            <a:r>
              <a:rPr lang="en-US" dirty="0"/>
              <a:t> et et </a:t>
            </a:r>
            <a:r>
              <a:rPr lang="en-US" dirty="0" err="1"/>
              <a:t>invidunt</a:t>
            </a:r>
            <a:r>
              <a:rPr lang="en-US" dirty="0"/>
              <a:t> </a:t>
            </a:r>
            <a:r>
              <a:rPr lang="en-US" dirty="0" err="1"/>
              <a:t>justo</a:t>
            </a:r>
            <a:r>
              <a:rPr lang="en-US" dirty="0"/>
              <a:t> </a:t>
            </a:r>
            <a:r>
              <a:rPr lang="en-US" dirty="0" err="1"/>
              <a:t>labore</a:t>
            </a:r>
            <a:r>
              <a:rPr lang="en-US" dirty="0"/>
              <a:t> Stet </a:t>
            </a:r>
            <a:r>
              <a:rPr lang="en-US" dirty="0" err="1"/>
              <a:t>clita</a:t>
            </a:r>
            <a:r>
              <a:rPr lang="en-US" dirty="0"/>
              <a:t> </a:t>
            </a:r>
            <a:r>
              <a:rPr lang="en-US" dirty="0" err="1"/>
              <a:t>ea</a:t>
            </a:r>
            <a:r>
              <a:rPr lang="en-US" dirty="0"/>
              <a:t> et </a:t>
            </a:r>
            <a:r>
              <a:rPr lang="en-US" dirty="0" err="1"/>
              <a:t>gubergren</a:t>
            </a:r>
            <a:r>
              <a:rPr lang="en-US" dirty="0"/>
              <a:t>, </a:t>
            </a:r>
            <a:r>
              <a:rPr lang="en-US" dirty="0" err="1"/>
              <a:t>kasd</a:t>
            </a:r>
            <a:r>
              <a:rPr lang="en-US" dirty="0"/>
              <a:t> magna no </a:t>
            </a:r>
            <a:r>
              <a:rPr lang="en-US" dirty="0" err="1"/>
              <a:t>rebum</a:t>
            </a:r>
            <a:r>
              <a:rPr lang="en-US" dirty="0"/>
              <a:t>. </a:t>
            </a:r>
            <a:r>
              <a:rPr lang="en-US" dirty="0" err="1"/>
              <a:t>sanctus</a:t>
            </a:r>
            <a:r>
              <a:rPr lang="en-US" dirty="0"/>
              <a:t> sea </a:t>
            </a:r>
            <a:r>
              <a:rPr lang="en-US" dirty="0" err="1"/>
              <a:t>sed</a:t>
            </a:r>
            <a:r>
              <a:rPr lang="en-US" dirty="0"/>
              <a:t> </a:t>
            </a:r>
            <a:r>
              <a:rPr lang="en-US" dirty="0" err="1"/>
              <a:t>takimata</a:t>
            </a:r>
            <a:r>
              <a:rPr lang="en-US" dirty="0"/>
              <a:t> </a:t>
            </a:r>
            <a:r>
              <a:rPr lang="en-US" dirty="0" err="1"/>
              <a:t>ut</a:t>
            </a:r>
            <a:r>
              <a:rPr lang="en-US" dirty="0"/>
              <a:t> </a:t>
            </a:r>
            <a:r>
              <a:rPr lang="en-US" dirty="0" err="1"/>
              <a:t>vero</a:t>
            </a:r>
            <a:r>
              <a:rPr lang="en-US" dirty="0"/>
              <a:t> </a:t>
            </a:r>
            <a:r>
              <a:rPr lang="en-US" dirty="0" err="1"/>
              <a:t>voluptua</a:t>
            </a:r>
            <a:r>
              <a:rPr lang="en-US" dirty="0"/>
              <a:t>. </a:t>
            </a:r>
            <a:r>
              <a:rPr lang="en-US" dirty="0" err="1"/>
              <a:t>est</a:t>
            </a:r>
            <a:r>
              <a:rPr lang="en-US" dirty="0"/>
              <a:t> Lorem ipsum dolor sit </a:t>
            </a:r>
            <a:r>
              <a:rPr lang="en-US" dirty="0" err="1"/>
              <a:t>amet</a:t>
            </a:r>
            <a:r>
              <a:rPr lang="en-US" dirty="0"/>
              <a:t>. </a:t>
            </a:r>
          </a:p>
          <a:p>
            <a:r>
              <a:rPr lang="en-US" dirty="0"/>
              <a:t>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a:t>
            </a:r>
          </a:p>
        </p:txBody>
      </p:sp>
    </p:spTree>
    <p:extLst>
      <p:ext uri="{BB962C8B-B14F-4D97-AF65-F5344CB8AC3E}">
        <p14:creationId xmlns:p14="http://schemas.microsoft.com/office/powerpoint/2010/main" val="3112249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2E38A8-8E19-374F-931B-0B3A658FA669}"/>
              </a:ext>
            </a:extLst>
          </p:cNvPr>
          <p:cNvSpPr>
            <a:spLocks noGrp="1"/>
          </p:cNvSpPr>
          <p:nvPr>
            <p:ph type="sldNum" sz="quarter" idx="12"/>
          </p:nvPr>
        </p:nvSpPr>
        <p:spPr/>
        <p:txBody>
          <a:bodyPr/>
          <a:lstStyle/>
          <a:p>
            <a:fld id="{B15A4BD5-B51F-9048-892F-7599ACE81F82}" type="slidenum">
              <a:rPr lang="en-US" smtClean="0"/>
              <a:pPr/>
              <a:t>9</a:t>
            </a:fld>
            <a:endParaRPr lang="en-US" dirty="0"/>
          </a:p>
        </p:txBody>
      </p:sp>
      <p:sp>
        <p:nvSpPr>
          <p:cNvPr id="3" name="Footer Placeholder 2">
            <a:extLst>
              <a:ext uri="{FF2B5EF4-FFF2-40B4-BE49-F238E27FC236}">
                <a16:creationId xmlns:a16="http://schemas.microsoft.com/office/drawing/2014/main" id="{5D05B887-4DE0-4941-B526-9B14AD9D9F8D}"/>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4710E22D-718C-D14D-9D93-C8E19F19449E}"/>
              </a:ext>
            </a:extLst>
          </p:cNvPr>
          <p:cNvSpPr>
            <a:spLocks noGrp="1"/>
          </p:cNvSpPr>
          <p:nvPr>
            <p:ph type="title"/>
          </p:nvPr>
        </p:nvSpPr>
        <p:spPr>
          <a:xfrm>
            <a:off x="533399" y="400848"/>
            <a:ext cx="9251081" cy="1131782"/>
          </a:xfrm>
        </p:spPr>
        <p:txBody>
          <a:bodyPr/>
          <a:lstStyle/>
          <a:p>
            <a:r>
              <a:rPr lang="en-US" dirty="0"/>
              <a:t>Our industry</a:t>
            </a:r>
            <a:br>
              <a:rPr lang="en-US" dirty="0"/>
            </a:br>
            <a:r>
              <a:rPr lang="en-US" dirty="0"/>
              <a:t>Expertise</a:t>
            </a:r>
          </a:p>
        </p:txBody>
      </p:sp>
      <p:sp>
        <p:nvSpPr>
          <p:cNvPr id="29" name="Title 2">
            <a:extLst>
              <a:ext uri="{FF2B5EF4-FFF2-40B4-BE49-F238E27FC236}">
                <a16:creationId xmlns:a16="http://schemas.microsoft.com/office/drawing/2014/main" id="{A875FDA1-63D9-F94C-BFE2-6976B7FA2F49}"/>
              </a:ext>
            </a:extLst>
          </p:cNvPr>
          <p:cNvSpPr txBox="1">
            <a:spLocks/>
          </p:cNvSpPr>
          <p:nvPr/>
        </p:nvSpPr>
        <p:spPr>
          <a:xfrm>
            <a:off x="515296" y="2257187"/>
            <a:ext cx="3153688"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t>B2B</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effectLst/>
                <a:uLnTx/>
                <a:uFillTx/>
                <a:latin typeface="League Gothic" charset="0"/>
              </a:rPr>
              <a:t>Technology</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Our tech client experience runs deep. </a:t>
            </a:r>
            <a:b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b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It’s where we started and remains a primary focus. Semiconductors, wireless, you name it - we’ve covered it.</a:t>
            </a:r>
          </a:p>
        </p:txBody>
      </p:sp>
      <p:cxnSp>
        <p:nvCxnSpPr>
          <p:cNvPr id="30" name="Straight Connector 29">
            <a:extLst>
              <a:ext uri="{FF2B5EF4-FFF2-40B4-BE49-F238E27FC236}">
                <a16:creationId xmlns:a16="http://schemas.microsoft.com/office/drawing/2014/main" id="{8E0F56D7-E031-8943-BEF6-023EDCDF2810}"/>
              </a:ext>
            </a:extLst>
          </p:cNvPr>
          <p:cNvCxnSpPr>
            <a:cxnSpLocks/>
          </p:cNvCxnSpPr>
          <p:nvPr/>
        </p:nvCxnSpPr>
        <p:spPr>
          <a:xfrm>
            <a:off x="515295" y="2988879"/>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Title 2">
            <a:extLst>
              <a:ext uri="{FF2B5EF4-FFF2-40B4-BE49-F238E27FC236}">
                <a16:creationId xmlns:a16="http://schemas.microsoft.com/office/drawing/2014/main" id="{525EB876-8543-D14D-8D70-95089B3B1631}"/>
              </a:ext>
            </a:extLst>
          </p:cNvPr>
          <p:cNvSpPr txBox="1">
            <a:spLocks/>
          </p:cNvSpPr>
          <p:nvPr/>
        </p:nvSpPr>
        <p:spPr>
          <a:xfrm>
            <a:off x="4339510" y="2257187"/>
            <a:ext cx="3150005"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t>FinTech &amp;</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effectLst/>
                <a:uLnTx/>
                <a:uFillTx/>
                <a:latin typeface="League Gothic" charset="0"/>
              </a:rPr>
              <a:t>FinServ</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chemeClr val="tx2"/>
                </a:solidFill>
                <a:latin typeface="Brandon Grotesque" panose="020B0503020203060202" pitchFamily="34" charset="77"/>
              </a:rPr>
              <a:t>Fintech moves fast</a:t>
            </a:r>
            <a:r>
              <a:rPr lang="en-US" sz="1200" cap="none">
                <a:solidFill>
                  <a:schemeClr val="tx2"/>
                </a:solidFill>
                <a:latin typeface="Brandon Grotesque" panose="020B0503020203060202" pitchFamily="34" charset="77"/>
              </a:rPr>
              <a:t>. Our </a:t>
            </a:r>
            <a:r>
              <a:rPr lang="en-US" sz="1200" cap="none" dirty="0">
                <a:solidFill>
                  <a:schemeClr val="tx2"/>
                </a:solidFill>
                <a:latin typeface="Brandon Grotesque" panose="020B0503020203060202" pitchFamily="34" charset="77"/>
              </a:rPr>
              <a:t>experience lies in telling creative stories that appeal to a </a:t>
            </a:r>
            <a:br>
              <a:rPr lang="en-US" sz="1200" cap="none" dirty="0">
                <a:solidFill>
                  <a:schemeClr val="tx2"/>
                </a:solidFill>
                <a:latin typeface="Brandon Grotesque" panose="020B0503020203060202" pitchFamily="34" charset="77"/>
              </a:rPr>
            </a:br>
            <a:r>
              <a:rPr lang="en-US" sz="1200" cap="none" dirty="0">
                <a:solidFill>
                  <a:schemeClr val="tx2"/>
                </a:solidFill>
                <a:latin typeface="Brandon Grotesque" panose="020B0503020203060202" pitchFamily="34" charset="77"/>
              </a:rPr>
              <a:t>risk-averse audience.</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34" name="Straight Connector 33">
            <a:extLst>
              <a:ext uri="{FF2B5EF4-FFF2-40B4-BE49-F238E27FC236}">
                <a16:creationId xmlns:a16="http://schemas.microsoft.com/office/drawing/2014/main" id="{9910222E-AC65-EE49-9232-821458177AAE}"/>
              </a:ext>
            </a:extLst>
          </p:cNvPr>
          <p:cNvCxnSpPr>
            <a:cxnSpLocks/>
          </p:cNvCxnSpPr>
          <p:nvPr/>
        </p:nvCxnSpPr>
        <p:spPr>
          <a:xfrm>
            <a:off x="4343114" y="2988879"/>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7" name="Title 2">
            <a:extLst>
              <a:ext uri="{FF2B5EF4-FFF2-40B4-BE49-F238E27FC236}">
                <a16:creationId xmlns:a16="http://schemas.microsoft.com/office/drawing/2014/main" id="{261B4CED-50F7-4E4A-85EA-11A9F296BF6F}"/>
              </a:ext>
            </a:extLst>
          </p:cNvPr>
          <p:cNvSpPr txBox="1">
            <a:spLocks/>
          </p:cNvSpPr>
          <p:nvPr/>
        </p:nvSpPr>
        <p:spPr>
          <a:xfrm>
            <a:off x="8194625" y="2257187"/>
            <a:ext cx="3150001"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effectLst/>
                <a:uLnTx/>
                <a:uFillTx/>
                <a:latin typeface="League Gothic" charset="0"/>
              </a:rPr>
              <a:t>Cyber- </a:t>
            </a:r>
            <a:br>
              <a:rPr kumimoji="0" lang="en-US" sz="2400" b="0" i="0" u="none" strike="noStrike" kern="1200" cap="all" spc="0" normalizeH="0" baseline="0" noProof="0" dirty="0">
                <a:ln>
                  <a:noFill/>
                </a:ln>
                <a:effectLst/>
                <a:uLnTx/>
                <a:uFillTx/>
                <a:latin typeface="League Gothic" charset="0"/>
              </a:rPr>
            </a:br>
            <a:r>
              <a:rPr kumimoji="0" lang="en-US" sz="2400" b="0" i="0" u="none" strike="noStrike" kern="1200" cap="all" spc="0" normalizeH="0" baseline="0" noProof="0" dirty="0">
                <a:ln>
                  <a:noFill/>
                </a:ln>
                <a:effectLst/>
                <a:uLnTx/>
                <a:uFillTx/>
                <a:latin typeface="League Gothic" charset="0"/>
              </a:rPr>
              <a:t>Security</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From personal identity protection to security frameworks and biometrics, INK has taken a front seat to this exciting industry. </a:t>
            </a:r>
          </a:p>
        </p:txBody>
      </p:sp>
      <p:cxnSp>
        <p:nvCxnSpPr>
          <p:cNvPr id="38" name="Straight Connector 37">
            <a:extLst>
              <a:ext uri="{FF2B5EF4-FFF2-40B4-BE49-F238E27FC236}">
                <a16:creationId xmlns:a16="http://schemas.microsoft.com/office/drawing/2014/main" id="{338F1932-1AFF-AB43-95D5-64952297A7A9}"/>
              </a:ext>
            </a:extLst>
          </p:cNvPr>
          <p:cNvCxnSpPr>
            <a:cxnSpLocks/>
          </p:cNvCxnSpPr>
          <p:nvPr/>
        </p:nvCxnSpPr>
        <p:spPr>
          <a:xfrm>
            <a:off x="8194626" y="2988879"/>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1" name="Title 2">
            <a:extLst>
              <a:ext uri="{FF2B5EF4-FFF2-40B4-BE49-F238E27FC236}">
                <a16:creationId xmlns:a16="http://schemas.microsoft.com/office/drawing/2014/main" id="{52FA852F-646D-2F4F-934D-5DC2D931B95B}"/>
              </a:ext>
            </a:extLst>
          </p:cNvPr>
          <p:cNvSpPr txBox="1">
            <a:spLocks/>
          </p:cNvSpPr>
          <p:nvPr/>
        </p:nvSpPr>
        <p:spPr>
          <a:xfrm>
            <a:off x="533399" y="4231568"/>
            <a:ext cx="3179496"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solidFill>
                  <a:srgbClr val="2F2F2E"/>
                </a:solidFill>
              </a:rPr>
              <a:t>Real Estate</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Technology</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Data-driven, expert content wins in real estate tech. INK helps RE tech companies </a:t>
            </a:r>
            <a:r>
              <a:rPr lang="en-US" sz="1200" cap="none" dirty="0">
                <a:solidFill>
                  <a:schemeClr val="tx2"/>
                </a:solidFill>
                <a:latin typeface="Brandon Grotesque" panose="020B0503020203060202" pitchFamily="34" charset="77"/>
              </a:rPr>
              <a:t>combine creative perspective with credibility.</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42" name="Straight Connector 41">
            <a:extLst>
              <a:ext uri="{FF2B5EF4-FFF2-40B4-BE49-F238E27FC236}">
                <a16:creationId xmlns:a16="http://schemas.microsoft.com/office/drawing/2014/main" id="{4A535ACD-7DAD-2141-9BB9-6525383DD8A9}"/>
              </a:ext>
            </a:extLst>
          </p:cNvPr>
          <p:cNvCxnSpPr>
            <a:cxnSpLocks/>
          </p:cNvCxnSpPr>
          <p:nvPr/>
        </p:nvCxnSpPr>
        <p:spPr>
          <a:xfrm>
            <a:off x="533397" y="4963260"/>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5" name="Title 2">
            <a:extLst>
              <a:ext uri="{FF2B5EF4-FFF2-40B4-BE49-F238E27FC236}">
                <a16:creationId xmlns:a16="http://schemas.microsoft.com/office/drawing/2014/main" id="{769C1023-7C6E-F643-81FA-F8978EEFDB8B}"/>
              </a:ext>
            </a:extLst>
          </p:cNvPr>
          <p:cNvSpPr txBox="1">
            <a:spLocks/>
          </p:cNvSpPr>
          <p:nvPr/>
        </p:nvSpPr>
        <p:spPr>
          <a:xfrm>
            <a:off x="8207637" y="4236797"/>
            <a:ext cx="3153685" cy="1873658"/>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solidFill>
                  <a:srgbClr val="2F2F2E"/>
                </a:solidFill>
              </a:rPr>
              <a:t>Retail &amp;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solidFill>
                  <a:srgbClr val="2F2F2E"/>
                </a:solidFill>
              </a:rPr>
              <a:t>E-Commerce</a:t>
            </a:r>
            <a:endParaRPr kumimoji="0" lang="en-US" sz="2400" b="0" i="0" u="none" strike="noStrike" kern="1200" cap="all" spc="0" normalizeH="0" baseline="0" noProof="0" dirty="0">
              <a:ln>
                <a:noFill/>
              </a:ln>
              <a:solidFill>
                <a:srgbClr val="2F2F2E"/>
              </a:solidFill>
              <a:effectLst/>
              <a:uLnTx/>
              <a:uFillTx/>
              <a:latin typeface="League Gothic" charset="0"/>
            </a:endParaRP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Commerce makes the world go round, and </a:t>
            </a:r>
            <a:r>
              <a:rPr lang="en-US" sz="1200" cap="none" dirty="0">
                <a:solidFill>
                  <a:schemeClr val="tx2"/>
                </a:solidFill>
                <a:latin typeface="Brandon Grotesque" panose="020B0503020203060202" pitchFamily="34" charset="77"/>
              </a:rPr>
              <a:t>INK has witnessed the industry evolve from bricks and sticks to clicks and beyond.</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46" name="Straight Connector 45">
            <a:extLst>
              <a:ext uri="{FF2B5EF4-FFF2-40B4-BE49-F238E27FC236}">
                <a16:creationId xmlns:a16="http://schemas.microsoft.com/office/drawing/2014/main" id="{3F2FF9BC-9E89-D749-987F-DC7EE64F3B37}"/>
              </a:ext>
            </a:extLst>
          </p:cNvPr>
          <p:cNvCxnSpPr>
            <a:cxnSpLocks/>
          </p:cNvCxnSpPr>
          <p:nvPr/>
        </p:nvCxnSpPr>
        <p:spPr>
          <a:xfrm>
            <a:off x="8207636" y="4982605"/>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9" name="Title 2">
            <a:extLst>
              <a:ext uri="{FF2B5EF4-FFF2-40B4-BE49-F238E27FC236}">
                <a16:creationId xmlns:a16="http://schemas.microsoft.com/office/drawing/2014/main" id="{5E5DE8F2-A4AC-CD40-B551-94733E721F6F}"/>
              </a:ext>
            </a:extLst>
          </p:cNvPr>
          <p:cNvSpPr txBox="1">
            <a:spLocks/>
          </p:cNvSpPr>
          <p:nvPr/>
        </p:nvSpPr>
        <p:spPr>
          <a:xfrm>
            <a:off x="4339510" y="4236797"/>
            <a:ext cx="3153688" cy="1984240"/>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defRPr/>
            </a:pPr>
            <a:r>
              <a:rPr kumimoji="0" lang="en-US" sz="2400" b="0" i="0" u="none" strike="noStrike" kern="1200" cap="all" spc="0" normalizeH="0" baseline="0" noProof="0" dirty="0">
                <a:ln>
                  <a:noFill/>
                </a:ln>
                <a:solidFill>
                  <a:srgbClr val="2F2F2E"/>
                </a:solidFill>
                <a:effectLst/>
                <a:uLnTx/>
                <a:uFillTx/>
                <a:latin typeface="League Gothic" charset="0"/>
              </a:rPr>
              <a:t>Consumer</a:t>
            </a:r>
            <a:r>
              <a:rPr lang="en-US" sz="2400" dirty="0">
                <a:solidFill>
                  <a:srgbClr val="2F2F2E"/>
                </a:solidFill>
              </a:rPr>
              <a:t> brand</a:t>
            </a:r>
          </a:p>
          <a:p>
            <a:pPr>
              <a:lnSpc>
                <a:spcPct val="80000"/>
              </a:lnSpc>
              <a:defRPr/>
            </a:pPr>
            <a:r>
              <a:rPr kumimoji="0" lang="en-US" sz="2400" b="0" i="0" u="none" strike="noStrike" kern="1200" cap="all" spc="0" normalizeH="0" baseline="0" noProof="0" dirty="0">
                <a:ln>
                  <a:noFill/>
                </a:ln>
                <a:solidFill>
                  <a:srgbClr val="2F2F2E"/>
                </a:solidFill>
                <a:effectLst/>
                <a:uLnTx/>
                <a:uFillTx/>
                <a:latin typeface="League Gothic" charset="0"/>
              </a:rPr>
              <a:t>&amp; Technology</a:t>
            </a:r>
          </a:p>
          <a:p>
            <a:pPr>
              <a:lnSpc>
                <a:spcPct val="80000"/>
              </a:lnSpc>
              <a:defRPr/>
            </a:pPr>
            <a:endParaRPr kumimoji="0" lang="en-US" sz="2400" b="0" i="0" u="none" strike="noStrike" kern="1200" cap="all" spc="0" normalizeH="0" baseline="0" noProof="0" dirty="0">
              <a:ln>
                <a:noFill/>
              </a:ln>
              <a:solidFill>
                <a:srgbClr val="2F2F2E"/>
              </a:solidFill>
              <a:effectLst/>
              <a:uLnTx/>
              <a:uFillTx/>
              <a:latin typeface="League Gothic" charset="0"/>
            </a:endParaRPr>
          </a:p>
          <a:p>
            <a:pPr>
              <a:lnSpc>
                <a:spcPct val="100000"/>
              </a:lnSpc>
              <a:defRPr/>
            </a:pPr>
            <a:r>
              <a:rPr lang="en-US" sz="1200" cap="none" dirty="0">
                <a:solidFill>
                  <a:schemeClr val="tx2"/>
                </a:solidFill>
                <a:latin typeface="Brandon Grotesque" panose="020B0503020203060202" pitchFamily="34" charset="77"/>
              </a:rPr>
              <a:t>From apps to ales, we’ve expanded to represent national brands across verticals with the common denominator of innovation. </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50" name="Straight Connector 49">
            <a:extLst>
              <a:ext uri="{FF2B5EF4-FFF2-40B4-BE49-F238E27FC236}">
                <a16:creationId xmlns:a16="http://schemas.microsoft.com/office/drawing/2014/main" id="{2569D9C3-8570-3948-8683-CC381DD1DA78}"/>
              </a:ext>
            </a:extLst>
          </p:cNvPr>
          <p:cNvCxnSpPr>
            <a:cxnSpLocks/>
          </p:cNvCxnSpPr>
          <p:nvPr/>
        </p:nvCxnSpPr>
        <p:spPr>
          <a:xfrm>
            <a:off x="4339509" y="4963260"/>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7799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53995-8C81-D841-8A02-3A598A1CFED7}"/>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3" name="Content Placeholder 2">
            <a:extLst>
              <a:ext uri="{FF2B5EF4-FFF2-40B4-BE49-F238E27FC236}">
                <a16:creationId xmlns:a16="http://schemas.microsoft.com/office/drawing/2014/main" id="{86F845EB-4535-C241-AC87-98C6D5E5A1E3}"/>
              </a:ext>
            </a:extLst>
          </p:cNvPr>
          <p:cNvSpPr>
            <a:spLocks noGrp="1"/>
          </p:cNvSpPr>
          <p:nvPr>
            <p:ph sz="half" idx="2"/>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a:t>
            </a:r>
          </a:p>
        </p:txBody>
      </p:sp>
      <p:sp>
        <p:nvSpPr>
          <p:cNvPr id="5" name="Slide Number Placeholder 4">
            <a:extLst>
              <a:ext uri="{FF2B5EF4-FFF2-40B4-BE49-F238E27FC236}">
                <a16:creationId xmlns:a16="http://schemas.microsoft.com/office/drawing/2014/main" id="{F938089E-D31B-1A47-B0F2-4EE7EC01DBEC}"/>
              </a:ext>
            </a:extLst>
          </p:cNvPr>
          <p:cNvSpPr>
            <a:spLocks noGrp="1"/>
          </p:cNvSpPr>
          <p:nvPr>
            <p:ph type="sldNum" sz="quarter" idx="12"/>
          </p:nvPr>
        </p:nvSpPr>
        <p:spPr/>
        <p:txBody>
          <a:bodyPr/>
          <a:lstStyle/>
          <a:p>
            <a:fld id="{B15A4BD5-B51F-9048-892F-7599ACE81F82}" type="slidenum">
              <a:rPr lang="en-US" smtClean="0"/>
              <a:pPr/>
              <a:t>90</a:t>
            </a:fld>
            <a:endParaRPr lang="en-US"/>
          </a:p>
        </p:txBody>
      </p:sp>
      <p:sp>
        <p:nvSpPr>
          <p:cNvPr id="4" name="Content Placeholder 3">
            <a:extLst>
              <a:ext uri="{FF2B5EF4-FFF2-40B4-BE49-F238E27FC236}">
                <a16:creationId xmlns:a16="http://schemas.microsoft.com/office/drawing/2014/main" id="{5EA48BDF-5E64-064E-B038-35C8B674A4EF}"/>
              </a:ext>
            </a:extLst>
          </p:cNvPr>
          <p:cNvSpPr>
            <a:spLocks noGrp="1"/>
          </p:cNvSpPr>
          <p:nvPr>
            <p:ph sz="half" idx="13"/>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a:t>
            </a:r>
          </a:p>
        </p:txBody>
      </p:sp>
      <p:sp>
        <p:nvSpPr>
          <p:cNvPr id="7" name="Content Placeholder 6">
            <a:extLst>
              <a:ext uri="{FF2B5EF4-FFF2-40B4-BE49-F238E27FC236}">
                <a16:creationId xmlns:a16="http://schemas.microsoft.com/office/drawing/2014/main" id="{78B0B0DD-2A24-0A4B-BE75-A367D8274288}"/>
              </a:ext>
            </a:extLst>
          </p:cNvPr>
          <p:cNvSpPr>
            <a:spLocks noGrp="1"/>
          </p:cNvSpPr>
          <p:nvPr>
            <p:ph sz="half" idx="14"/>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a:t>
            </a:r>
          </a:p>
        </p:txBody>
      </p:sp>
      <p:sp>
        <p:nvSpPr>
          <p:cNvPr id="6" name="Footer Placeholder 5">
            <a:extLst>
              <a:ext uri="{FF2B5EF4-FFF2-40B4-BE49-F238E27FC236}">
                <a16:creationId xmlns:a16="http://schemas.microsoft.com/office/drawing/2014/main" id="{A1414A62-A50A-CC4F-A5B6-A4CEC334E33E}"/>
              </a:ext>
            </a:extLst>
          </p:cNvPr>
          <p:cNvSpPr>
            <a:spLocks noGrp="1"/>
          </p:cNvSpPr>
          <p:nvPr>
            <p:ph type="ftr" sz="quarter" idx="3"/>
          </p:nvPr>
        </p:nvSpPr>
        <p:spPr/>
        <p:txBody>
          <a:bodyPr/>
          <a:lstStyle/>
          <a:p>
            <a:r>
              <a:rPr lang="en-US"/>
              <a:t>INK-CO.COM  |</a:t>
            </a:r>
          </a:p>
        </p:txBody>
      </p:sp>
    </p:spTree>
    <p:extLst>
      <p:ext uri="{BB962C8B-B14F-4D97-AF65-F5344CB8AC3E}">
        <p14:creationId xmlns:p14="http://schemas.microsoft.com/office/powerpoint/2010/main" val="13132649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938089E-D31B-1A47-B0F2-4EE7EC01DBEC}"/>
              </a:ext>
            </a:extLst>
          </p:cNvPr>
          <p:cNvSpPr>
            <a:spLocks noGrp="1"/>
          </p:cNvSpPr>
          <p:nvPr>
            <p:ph type="sldNum" sz="quarter" idx="12"/>
          </p:nvPr>
        </p:nvSpPr>
        <p:spPr/>
        <p:txBody>
          <a:bodyPr/>
          <a:lstStyle/>
          <a:p>
            <a:fld id="{B15A4BD5-B51F-9048-892F-7599ACE81F82}" type="slidenum">
              <a:rPr lang="en-US" smtClean="0"/>
              <a:pPr/>
              <a:t>91</a:t>
            </a:fld>
            <a:endParaRPr lang="en-US"/>
          </a:p>
        </p:txBody>
      </p:sp>
      <p:sp>
        <p:nvSpPr>
          <p:cNvPr id="6" name="Footer Placeholder 5">
            <a:extLst>
              <a:ext uri="{FF2B5EF4-FFF2-40B4-BE49-F238E27FC236}">
                <a16:creationId xmlns:a16="http://schemas.microsoft.com/office/drawing/2014/main" id="{A1414A62-A50A-CC4F-A5B6-A4CEC334E33E}"/>
              </a:ext>
            </a:extLst>
          </p:cNvPr>
          <p:cNvSpPr>
            <a:spLocks noGrp="1"/>
          </p:cNvSpPr>
          <p:nvPr>
            <p:ph type="ftr" sz="quarter" idx="16"/>
          </p:nvPr>
        </p:nvSpPr>
        <p:spPr/>
        <p:txBody>
          <a:bodyPr/>
          <a:lstStyle/>
          <a:p>
            <a:r>
              <a:rPr lang="en-US"/>
              <a:t>INK-CO.COM  |</a:t>
            </a:r>
          </a:p>
        </p:txBody>
      </p:sp>
      <p:sp>
        <p:nvSpPr>
          <p:cNvPr id="8" name="Text Placeholder 7">
            <a:extLst>
              <a:ext uri="{FF2B5EF4-FFF2-40B4-BE49-F238E27FC236}">
                <a16:creationId xmlns:a16="http://schemas.microsoft.com/office/drawing/2014/main" id="{013FF965-8FB5-C94E-8D8A-E9F0561F5C8C}"/>
              </a:ext>
            </a:extLst>
          </p:cNvPr>
          <p:cNvSpPr>
            <a:spLocks noGrp="1"/>
          </p:cNvSpPr>
          <p:nvPr>
            <p:ph type="body" idx="17"/>
          </p:nvPr>
        </p:nvSpPr>
        <p:spPr/>
        <p:txBody>
          <a:bodyPr/>
          <a:lstStyle/>
          <a:p>
            <a:r>
              <a:rPr lang="en-US" dirty="0"/>
              <a:t>Lorem ipsum dolor</a:t>
            </a:r>
          </a:p>
        </p:txBody>
      </p:sp>
      <p:sp>
        <p:nvSpPr>
          <p:cNvPr id="3" name="Content Placeholder 2">
            <a:extLst>
              <a:ext uri="{FF2B5EF4-FFF2-40B4-BE49-F238E27FC236}">
                <a16:creationId xmlns:a16="http://schemas.microsoft.com/office/drawing/2014/main" id="{86F845EB-4535-C241-AC87-98C6D5E5A1E3}"/>
              </a:ext>
            </a:extLst>
          </p:cNvPr>
          <p:cNvSpPr>
            <a:spLocks noGrp="1"/>
          </p:cNvSpPr>
          <p:nvPr>
            <p:ph sz="half" idx="18"/>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a:t>
            </a:r>
          </a:p>
        </p:txBody>
      </p:sp>
      <p:sp>
        <p:nvSpPr>
          <p:cNvPr id="9" name="Text Placeholder 8">
            <a:extLst>
              <a:ext uri="{FF2B5EF4-FFF2-40B4-BE49-F238E27FC236}">
                <a16:creationId xmlns:a16="http://schemas.microsoft.com/office/drawing/2014/main" id="{61EB696B-94B5-3846-955A-390194AEF825}"/>
              </a:ext>
            </a:extLst>
          </p:cNvPr>
          <p:cNvSpPr>
            <a:spLocks noGrp="1"/>
          </p:cNvSpPr>
          <p:nvPr>
            <p:ph type="body" idx="19"/>
          </p:nvPr>
        </p:nvSpPr>
        <p:spPr/>
        <p:txBody>
          <a:bodyPr/>
          <a:lstStyle/>
          <a:p>
            <a:r>
              <a:rPr lang="en-US" dirty="0"/>
              <a:t>Lorem ipsum </a:t>
            </a:r>
            <a:r>
              <a:rPr lang="en-US" dirty="0" err="1"/>
              <a:t>doloR</a:t>
            </a:r>
            <a:endParaRPr lang="en-US" dirty="0"/>
          </a:p>
        </p:txBody>
      </p:sp>
      <p:sp>
        <p:nvSpPr>
          <p:cNvPr id="4" name="Content Placeholder 3">
            <a:extLst>
              <a:ext uri="{FF2B5EF4-FFF2-40B4-BE49-F238E27FC236}">
                <a16:creationId xmlns:a16="http://schemas.microsoft.com/office/drawing/2014/main" id="{5EA48BDF-5E64-064E-B038-35C8B674A4EF}"/>
              </a:ext>
            </a:extLst>
          </p:cNvPr>
          <p:cNvSpPr>
            <a:spLocks noGrp="1"/>
          </p:cNvSpPr>
          <p:nvPr>
            <p:ph sz="half" idx="20"/>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a:t>
            </a:r>
          </a:p>
        </p:txBody>
      </p:sp>
      <p:sp>
        <p:nvSpPr>
          <p:cNvPr id="10" name="Text Placeholder 9">
            <a:extLst>
              <a:ext uri="{FF2B5EF4-FFF2-40B4-BE49-F238E27FC236}">
                <a16:creationId xmlns:a16="http://schemas.microsoft.com/office/drawing/2014/main" id="{F5E35205-CA66-074D-B166-A5E12856B55B}"/>
              </a:ext>
            </a:extLst>
          </p:cNvPr>
          <p:cNvSpPr>
            <a:spLocks noGrp="1"/>
          </p:cNvSpPr>
          <p:nvPr>
            <p:ph type="body" idx="21"/>
          </p:nvPr>
        </p:nvSpPr>
        <p:spPr/>
        <p:txBody>
          <a:bodyPr/>
          <a:lstStyle/>
          <a:p>
            <a:r>
              <a:rPr lang="en-US" dirty="0"/>
              <a:t>Lorem ipsum dolor</a:t>
            </a:r>
          </a:p>
        </p:txBody>
      </p:sp>
      <p:sp>
        <p:nvSpPr>
          <p:cNvPr id="7" name="Content Placeholder 6">
            <a:extLst>
              <a:ext uri="{FF2B5EF4-FFF2-40B4-BE49-F238E27FC236}">
                <a16:creationId xmlns:a16="http://schemas.microsoft.com/office/drawing/2014/main" id="{78B0B0DD-2A24-0A4B-BE75-A367D8274288}"/>
              </a:ext>
            </a:extLst>
          </p:cNvPr>
          <p:cNvSpPr>
            <a:spLocks noGrp="1"/>
          </p:cNvSpPr>
          <p:nvPr>
            <p:ph sz="half" idx="22"/>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a:t>
            </a:r>
          </a:p>
        </p:txBody>
      </p:sp>
      <p:sp>
        <p:nvSpPr>
          <p:cNvPr id="2" name="Title 1">
            <a:extLst>
              <a:ext uri="{FF2B5EF4-FFF2-40B4-BE49-F238E27FC236}">
                <a16:creationId xmlns:a16="http://schemas.microsoft.com/office/drawing/2014/main" id="{25A53995-8C81-D841-8A02-3A598A1CFED7}"/>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Tree>
    <p:extLst>
      <p:ext uri="{BB962C8B-B14F-4D97-AF65-F5344CB8AC3E}">
        <p14:creationId xmlns:p14="http://schemas.microsoft.com/office/powerpoint/2010/main" val="19958732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D774C3-431B-6344-B23C-E0C7E01D03DD}"/>
              </a:ext>
            </a:extLst>
          </p:cNvPr>
          <p:cNvSpPr>
            <a:spLocks noGrp="1"/>
          </p:cNvSpPr>
          <p:nvPr>
            <p:ph type="sldNum" sz="quarter" idx="12"/>
          </p:nvPr>
        </p:nvSpPr>
        <p:spPr/>
        <p:txBody>
          <a:bodyPr/>
          <a:lstStyle/>
          <a:p>
            <a:fld id="{B15A4BD5-B51F-9048-892F-7599ACE81F82}" type="slidenum">
              <a:rPr lang="en-US" smtClean="0"/>
              <a:pPr/>
              <a:t>92</a:t>
            </a:fld>
            <a:endParaRPr lang="en-US"/>
          </a:p>
        </p:txBody>
      </p:sp>
      <p:sp>
        <p:nvSpPr>
          <p:cNvPr id="3" name="Footer Placeholder 2">
            <a:extLst>
              <a:ext uri="{FF2B5EF4-FFF2-40B4-BE49-F238E27FC236}">
                <a16:creationId xmlns:a16="http://schemas.microsoft.com/office/drawing/2014/main" id="{B3BF0DAF-BBAE-234A-A91D-EACDFE74099A}"/>
              </a:ext>
            </a:extLst>
          </p:cNvPr>
          <p:cNvSpPr>
            <a:spLocks noGrp="1"/>
          </p:cNvSpPr>
          <p:nvPr>
            <p:ph type="ftr" sz="quarter" idx="3"/>
          </p:nvPr>
        </p:nvSpPr>
        <p:spPr/>
        <p:txBody>
          <a:bodyPr/>
          <a:lstStyle/>
          <a:p>
            <a:r>
              <a:rPr lang="en-US"/>
              <a:t>INK-CO.COM  |</a:t>
            </a:r>
          </a:p>
        </p:txBody>
      </p:sp>
      <p:graphicFrame>
        <p:nvGraphicFramePr>
          <p:cNvPr id="4" name="Table 3">
            <a:extLst>
              <a:ext uri="{FF2B5EF4-FFF2-40B4-BE49-F238E27FC236}">
                <a16:creationId xmlns:a16="http://schemas.microsoft.com/office/drawing/2014/main" id="{540A1F2F-E6FC-CC47-8AA6-3D0C9871FC94}"/>
              </a:ext>
            </a:extLst>
          </p:cNvPr>
          <p:cNvGraphicFramePr>
            <a:graphicFrameLocks noGrp="1"/>
          </p:cNvGraphicFramePr>
          <p:nvPr>
            <p:extLst>
              <p:ext uri="{D42A27DB-BD31-4B8C-83A1-F6EECF244321}">
                <p14:modId xmlns:p14="http://schemas.microsoft.com/office/powerpoint/2010/main" val="2003294528"/>
              </p:ext>
            </p:extLst>
          </p:nvPr>
        </p:nvGraphicFramePr>
        <p:xfrm>
          <a:off x="518617" y="1259657"/>
          <a:ext cx="11167196" cy="3869965"/>
        </p:xfrm>
        <a:graphic>
          <a:graphicData uri="http://schemas.openxmlformats.org/drawingml/2006/table">
            <a:tbl>
              <a:tblPr firstRow="1" bandRow="1">
                <a:tableStyleId>{5C22544A-7EE6-4342-B048-85BDC9FD1C3A}</a:tableStyleId>
              </a:tblPr>
              <a:tblGrid>
                <a:gridCol w="2791799">
                  <a:extLst>
                    <a:ext uri="{9D8B030D-6E8A-4147-A177-3AD203B41FA5}">
                      <a16:colId xmlns:a16="http://schemas.microsoft.com/office/drawing/2014/main" val="1703038814"/>
                    </a:ext>
                  </a:extLst>
                </a:gridCol>
                <a:gridCol w="2791799">
                  <a:extLst>
                    <a:ext uri="{9D8B030D-6E8A-4147-A177-3AD203B41FA5}">
                      <a16:colId xmlns:a16="http://schemas.microsoft.com/office/drawing/2014/main" val="4182436193"/>
                    </a:ext>
                  </a:extLst>
                </a:gridCol>
                <a:gridCol w="2791799">
                  <a:extLst>
                    <a:ext uri="{9D8B030D-6E8A-4147-A177-3AD203B41FA5}">
                      <a16:colId xmlns:a16="http://schemas.microsoft.com/office/drawing/2014/main" val="1590502989"/>
                    </a:ext>
                  </a:extLst>
                </a:gridCol>
                <a:gridCol w="2791799">
                  <a:extLst>
                    <a:ext uri="{9D8B030D-6E8A-4147-A177-3AD203B41FA5}">
                      <a16:colId xmlns:a16="http://schemas.microsoft.com/office/drawing/2014/main" val="2019726335"/>
                    </a:ext>
                  </a:extLst>
                </a:gridCol>
              </a:tblGrid>
              <a:tr h="929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tx1"/>
                          </a:solidFill>
                          <a:effectLst/>
                          <a:uLnTx/>
                          <a:uFillTx/>
                          <a:latin typeface="League Gothic" pitchFamily="2" charset="77"/>
                          <a:ea typeface="+mn-ea"/>
                          <a:cs typeface="+mn-cs"/>
                        </a:rPr>
                        <a:t>LOREM IPSUM</a:t>
                      </a:r>
                    </a:p>
                  </a:txBody>
                  <a:tcPr marL="137160" marR="137160" marT="137160" marB="137160"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tx1"/>
                          </a:solidFill>
                          <a:effectLst/>
                          <a:uLnTx/>
                          <a:uFillTx/>
                          <a:latin typeface="League Gothic" pitchFamily="2" charset="77"/>
                          <a:ea typeface="+mn-ea"/>
                          <a:cs typeface="+mn-cs"/>
                        </a:rPr>
                        <a:t>LOREM IPSUM</a:t>
                      </a:r>
                    </a:p>
                  </a:txBody>
                  <a:tcPr marL="137160" marR="137160" marT="137160" marB="137160"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chemeClr val="tx1"/>
                          </a:solidFill>
                          <a:effectLst/>
                          <a:uLnTx/>
                          <a:uFillTx/>
                          <a:latin typeface="League Gothic" pitchFamily="2" charset="77"/>
                          <a:ea typeface="+mn-ea"/>
                          <a:cs typeface="+mn-cs"/>
                        </a:rPr>
                        <a:t>LOREM IPSUM</a:t>
                      </a:r>
                      <a:endParaRPr kumimoji="0" lang="en-US" sz="3200" b="0" i="0" u="none" strike="noStrike" kern="1200" cap="none" spc="0" normalizeH="0" baseline="0" noProof="0" dirty="0">
                        <a:ln>
                          <a:noFill/>
                        </a:ln>
                        <a:solidFill>
                          <a:schemeClr val="tx1"/>
                        </a:solidFill>
                        <a:effectLst/>
                        <a:uLnTx/>
                        <a:uFillTx/>
                        <a:latin typeface="League Gothic" pitchFamily="2" charset="77"/>
                        <a:ea typeface="+mn-ea"/>
                        <a:cs typeface="+mn-cs"/>
                      </a:endParaRPr>
                    </a:p>
                  </a:txBody>
                  <a:tcPr marL="137160" marR="137160" marT="137160" marB="137160"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tx1"/>
                          </a:solidFill>
                          <a:effectLst/>
                          <a:uLnTx/>
                          <a:uFillTx/>
                          <a:latin typeface="League Gothic" pitchFamily="2" charset="77"/>
                          <a:ea typeface="+mn-ea"/>
                          <a:cs typeface="+mn-cs"/>
                        </a:rPr>
                        <a:t>LOREM IPSUM</a:t>
                      </a:r>
                    </a:p>
                  </a:txBody>
                  <a:tcPr marL="137160" marR="137160" marT="137160" marB="137160"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7882974"/>
                  </a:ext>
                </a:extLst>
              </a:tr>
              <a:tr h="980271">
                <a:tc>
                  <a:txBody>
                    <a:bodyPr/>
                    <a:lstStyle/>
                    <a:p>
                      <a:pPr marL="0" marR="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60300566"/>
                  </a:ext>
                </a:extLst>
              </a:tr>
              <a:tr h="980271">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31431875"/>
                  </a:ext>
                </a:extLst>
              </a:tr>
              <a:tr h="980271">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a:ln>
                            <a:noFill/>
                          </a:ln>
                          <a:solidFill>
                            <a:srgbClr val="2F2F2E"/>
                          </a:solidFill>
                          <a:effectLst/>
                          <a:uLnTx/>
                          <a:uFillTx/>
                          <a:latin typeface="Brandon Grotesque" panose="020B0503020203060202" pitchFamily="34" charset="77"/>
                          <a:ea typeface="+mn-ea"/>
                          <a:cs typeface="+mn-cs"/>
                        </a:rPr>
                        <a:t>At vero eos et accusam et justo duo dolores et ea rebum. </a:t>
                      </a:r>
                      <a:endPar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endParaRP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94506950"/>
                  </a:ext>
                </a:extLst>
              </a:tr>
            </a:tbl>
          </a:graphicData>
        </a:graphic>
      </p:graphicFrame>
    </p:spTree>
    <p:extLst>
      <p:ext uri="{BB962C8B-B14F-4D97-AF65-F5344CB8AC3E}">
        <p14:creationId xmlns:p14="http://schemas.microsoft.com/office/powerpoint/2010/main" val="40940843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in a striped shirt and smiling at the camera&#10;&#10;Description automatically generated">
            <a:extLst>
              <a:ext uri="{FF2B5EF4-FFF2-40B4-BE49-F238E27FC236}">
                <a16:creationId xmlns:a16="http://schemas.microsoft.com/office/drawing/2014/main" id="{F2E6E27E-EF01-944C-8399-DE7752770F83}"/>
              </a:ext>
            </a:extLst>
          </p:cNvPr>
          <p:cNvPicPr>
            <a:picLocks noChangeAspect="1"/>
          </p:cNvPicPr>
          <p:nvPr/>
        </p:nvPicPr>
        <p:blipFill>
          <a:blip r:embed="rId3"/>
          <a:stretch>
            <a:fillRect/>
          </a:stretch>
        </p:blipFill>
        <p:spPr>
          <a:xfrm>
            <a:off x="5334000" y="-1"/>
            <a:ext cx="6858000" cy="6858000"/>
          </a:xfrm>
          <a:prstGeom prst="rect">
            <a:avLst/>
          </a:prstGeom>
        </p:spPr>
      </p:pic>
      <p:sp>
        <p:nvSpPr>
          <p:cNvPr id="10" name="Rectangle 9">
            <a:extLst>
              <a:ext uri="{FF2B5EF4-FFF2-40B4-BE49-F238E27FC236}">
                <a16:creationId xmlns:a16="http://schemas.microsoft.com/office/drawing/2014/main" id="{EEF47E0A-4322-CC4D-97CF-C2C5232D3B63}"/>
              </a:ext>
            </a:extLst>
          </p:cNvPr>
          <p:cNvSpPr/>
          <p:nvPr/>
        </p:nvSpPr>
        <p:spPr>
          <a:xfrm>
            <a:off x="0" y="469726"/>
            <a:ext cx="6374295" cy="5918548"/>
          </a:xfrm>
          <a:prstGeom prst="rect">
            <a:avLst/>
          </a:prstGeom>
          <a:solidFill>
            <a:schemeClr val="bg1"/>
          </a:solidFill>
          <a:ln>
            <a:noFill/>
          </a:ln>
          <a:effectLst>
            <a:outerShdw blurRad="2286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dirty="0"/>
              <a:t>“</a:t>
            </a: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14" name="Title 1">
            <a:extLst>
              <a:ext uri="{FF2B5EF4-FFF2-40B4-BE49-F238E27FC236}">
                <a16:creationId xmlns:a16="http://schemas.microsoft.com/office/drawing/2014/main" id="{CA122E3B-C956-ED41-B295-C801F6A36D79}"/>
              </a:ext>
            </a:extLst>
          </p:cNvPr>
          <p:cNvSpPr txBox="1">
            <a:spLocks/>
          </p:cNvSpPr>
          <p:nvPr/>
        </p:nvSpPr>
        <p:spPr>
          <a:xfrm>
            <a:off x="442467" y="4157476"/>
            <a:ext cx="1847216" cy="784420"/>
          </a:xfrm>
          <a:prstGeom prst="rect">
            <a:avLst/>
          </a:prstGeom>
        </p:spPr>
        <p:txBody>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4400" dirty="0"/>
              <a:t>Joey Held</a:t>
            </a:r>
            <a:br>
              <a:rPr lang="en-US" sz="4400" dirty="0"/>
            </a:br>
            <a:r>
              <a:rPr lang="en-US" sz="2000" cap="none" dirty="0">
                <a:solidFill>
                  <a:schemeClr val="tx2"/>
                </a:solidFill>
                <a:latin typeface="Brandon Grotesque" panose="020B0503020203060202" pitchFamily="34" charset="77"/>
              </a:rPr>
              <a:t>Manager, Digital</a:t>
            </a:r>
            <a:endParaRPr lang="en-US" sz="2000" dirty="0">
              <a:solidFill>
                <a:schemeClr val="tx2"/>
              </a:solidFill>
              <a:latin typeface="Brandon Grotesque" panose="020B0503020203060202" pitchFamily="34" charset="77"/>
            </a:endParaRPr>
          </a:p>
        </p:txBody>
      </p:sp>
      <p:sp>
        <p:nvSpPr>
          <p:cNvPr id="3" name="Content Placeholder 2">
            <a:extLst>
              <a:ext uri="{FF2B5EF4-FFF2-40B4-BE49-F238E27FC236}">
                <a16:creationId xmlns:a16="http://schemas.microsoft.com/office/drawing/2014/main" id="{3992C3D4-099A-3C4F-BED7-A4C043383305}"/>
              </a:ext>
            </a:extLst>
          </p:cNvPr>
          <p:cNvSpPr>
            <a:spLocks noGrp="1"/>
          </p:cNvSpPr>
          <p:nvPr>
            <p:ph sz="quarter" idx="10"/>
          </p:nvPr>
        </p:nvSpPr>
        <p:spPr>
          <a:xfrm>
            <a:off x="533400" y="2164033"/>
            <a:ext cx="5340350" cy="1387475"/>
          </a:xfrm>
        </p:spPr>
        <p:txBody>
          <a:bodyPr/>
          <a:lstStyle/>
          <a:p>
            <a:r>
              <a:rPr lang="en-US" sz="2400" dirty="0"/>
              <a:t>Duis </a:t>
            </a:r>
            <a:r>
              <a:rPr lang="en-US" sz="2400" dirty="0" err="1"/>
              <a:t>autem</a:t>
            </a:r>
            <a:r>
              <a:rPr lang="en-US" sz="2400" dirty="0"/>
              <a:t> </a:t>
            </a:r>
            <a:r>
              <a:rPr lang="en-US" sz="2400" dirty="0" err="1"/>
              <a:t>vel</a:t>
            </a:r>
            <a:r>
              <a:rPr lang="en-US" sz="2400" dirty="0"/>
              <a:t> </a:t>
            </a:r>
            <a:r>
              <a:rPr lang="en-US" sz="2400" dirty="0" err="1"/>
              <a:t>eum</a:t>
            </a:r>
            <a:r>
              <a:rPr lang="en-US" sz="2400" dirty="0"/>
              <a:t> </a:t>
            </a:r>
            <a:r>
              <a:rPr lang="en-US" sz="2400" dirty="0" err="1"/>
              <a:t>iriure</a:t>
            </a:r>
            <a:r>
              <a:rPr lang="en-US" sz="2400" dirty="0"/>
              <a:t> dolor in </a:t>
            </a:r>
            <a:r>
              <a:rPr lang="en-US" sz="2400" dirty="0" err="1"/>
              <a:t>hendrerit</a:t>
            </a:r>
            <a:r>
              <a:rPr lang="en-US" sz="2400" dirty="0"/>
              <a:t> in </a:t>
            </a:r>
            <a:r>
              <a:rPr lang="en-US" sz="2400" dirty="0" err="1"/>
              <a:t>vulputate</a:t>
            </a:r>
            <a:r>
              <a:rPr lang="en-US" sz="2400" dirty="0"/>
              <a:t> </a:t>
            </a:r>
            <a:r>
              <a:rPr lang="en-US" sz="2400" dirty="0" err="1"/>
              <a:t>velit</a:t>
            </a:r>
            <a:r>
              <a:rPr lang="en-US" sz="2400" dirty="0"/>
              <a:t> </a:t>
            </a:r>
            <a:r>
              <a:rPr lang="en-US" sz="2400" dirty="0" err="1"/>
              <a:t>esse</a:t>
            </a:r>
            <a:r>
              <a:rPr lang="en-US" sz="2400" dirty="0"/>
              <a:t> </a:t>
            </a:r>
            <a:r>
              <a:rPr lang="en-US" sz="2400" dirty="0" err="1"/>
              <a:t>molestie</a:t>
            </a:r>
            <a:r>
              <a:rPr lang="en-US" sz="2400" dirty="0"/>
              <a:t> </a:t>
            </a:r>
            <a:r>
              <a:rPr lang="en-US" sz="2400" dirty="0" err="1"/>
              <a:t>consequat</a:t>
            </a:r>
            <a:r>
              <a:rPr lang="en-US" sz="2400" dirty="0"/>
              <a:t>, </a:t>
            </a:r>
            <a:r>
              <a:rPr lang="en-US" sz="2400" dirty="0" err="1"/>
              <a:t>vel</a:t>
            </a:r>
            <a:r>
              <a:rPr lang="en-US" sz="2400" dirty="0"/>
              <a:t> </a:t>
            </a:r>
            <a:r>
              <a:rPr lang="en-US" sz="2400" dirty="0" err="1"/>
              <a:t>illum</a:t>
            </a:r>
            <a:r>
              <a:rPr lang="en-US" sz="2400" dirty="0"/>
              <a:t> dolore </a:t>
            </a:r>
            <a:r>
              <a:rPr lang="en-US" sz="2400" dirty="0" err="1"/>
              <a:t>eu</a:t>
            </a:r>
            <a:r>
              <a:rPr lang="en-US" sz="2400" dirty="0"/>
              <a:t> </a:t>
            </a:r>
            <a:r>
              <a:rPr lang="en-US" sz="2400" dirty="0" err="1"/>
              <a:t>feugiat</a:t>
            </a:r>
            <a:r>
              <a:rPr lang="en-US" sz="2400" dirty="0"/>
              <a:t> </a:t>
            </a:r>
            <a:r>
              <a:rPr lang="en-US" sz="2400" dirty="0" err="1"/>
              <a:t>nulla</a:t>
            </a:r>
            <a:r>
              <a:rPr lang="en-US" sz="2400" dirty="0"/>
              <a:t> </a:t>
            </a:r>
            <a:r>
              <a:rPr lang="en-US" sz="2400" dirty="0" err="1"/>
              <a:t>facilisis</a:t>
            </a:r>
            <a:r>
              <a:rPr lang="en-US" sz="2400" dirty="0"/>
              <a:t>.”</a:t>
            </a:r>
          </a:p>
        </p:txBody>
      </p:sp>
      <p:sp>
        <p:nvSpPr>
          <p:cNvPr id="11" name="Content Placeholder 2">
            <a:extLst>
              <a:ext uri="{FF2B5EF4-FFF2-40B4-BE49-F238E27FC236}">
                <a16:creationId xmlns:a16="http://schemas.microsoft.com/office/drawing/2014/main" id="{D80D4DFF-EF73-DB40-A50F-DD81B6626472}"/>
              </a:ext>
            </a:extLst>
          </p:cNvPr>
          <p:cNvSpPr txBox="1">
            <a:spLocks/>
          </p:cNvSpPr>
          <p:nvPr/>
        </p:nvSpPr>
        <p:spPr>
          <a:xfrm>
            <a:off x="392980" y="2164033"/>
            <a:ext cx="168020" cy="180406"/>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20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20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20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2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a:t>
            </a:r>
          </a:p>
        </p:txBody>
      </p:sp>
      <p:cxnSp>
        <p:nvCxnSpPr>
          <p:cNvPr id="9" name="Straight Connector 8">
            <a:extLst>
              <a:ext uri="{FF2B5EF4-FFF2-40B4-BE49-F238E27FC236}">
                <a16:creationId xmlns:a16="http://schemas.microsoft.com/office/drawing/2014/main" id="{ADB9712D-6930-7A43-B78A-C2BC3D922162}"/>
              </a:ext>
            </a:extLst>
          </p:cNvPr>
          <p:cNvCxnSpPr>
            <a:cxnSpLocks/>
          </p:cNvCxnSpPr>
          <p:nvPr/>
        </p:nvCxnSpPr>
        <p:spPr>
          <a:xfrm>
            <a:off x="533400" y="3790816"/>
            <a:ext cx="36920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0981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ACB3CD-EFD7-D14E-A082-20A3EE5D85D4}"/>
              </a:ext>
            </a:extLst>
          </p:cNvPr>
          <p:cNvSpPr/>
          <p:nvPr/>
        </p:nvSpPr>
        <p:spPr>
          <a:xfrm>
            <a:off x="834572" y="705757"/>
            <a:ext cx="10522856" cy="5446486"/>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League Gothic" pitchFamily="2" charset="77"/>
              </a:rPr>
              <a:t>SLIDES TO REWORK</a:t>
            </a:r>
          </a:p>
        </p:txBody>
      </p:sp>
    </p:spTree>
    <p:extLst>
      <p:ext uri="{BB962C8B-B14F-4D97-AF65-F5344CB8AC3E}">
        <p14:creationId xmlns:p14="http://schemas.microsoft.com/office/powerpoint/2010/main" val="24930626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97C2A2-6487-884D-B004-9FCD7DCB6776}"/>
              </a:ext>
            </a:extLst>
          </p:cNvPr>
          <p:cNvSpPr/>
          <p:nvPr/>
        </p:nvSpPr>
        <p:spPr>
          <a:xfrm>
            <a:off x="372140" y="1214651"/>
            <a:ext cx="1059892" cy="3435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73744B70-567A-3E47-BB7B-F9A4BE07AC9C}"/>
              </a:ext>
            </a:extLst>
          </p:cNvPr>
          <p:cNvSpPr>
            <a:spLocks noGrp="1"/>
          </p:cNvSpPr>
          <p:nvPr>
            <p:ph type="sldNum" sz="quarter" idx="12"/>
          </p:nvPr>
        </p:nvSpPr>
        <p:spPr/>
        <p:txBody>
          <a:bodyPr/>
          <a:lstStyle/>
          <a:p>
            <a:fld id="{B15A4BD5-B51F-9048-892F-7599ACE81F82}" type="slidenum">
              <a:rPr lang="en-US" smtClean="0"/>
              <a:pPr/>
              <a:t>95</a:t>
            </a:fld>
            <a:endParaRPr lang="en-US"/>
          </a:p>
        </p:txBody>
      </p:sp>
      <p:sp>
        <p:nvSpPr>
          <p:cNvPr id="5" name="Footer Placeholder 4">
            <a:extLst>
              <a:ext uri="{FF2B5EF4-FFF2-40B4-BE49-F238E27FC236}">
                <a16:creationId xmlns:a16="http://schemas.microsoft.com/office/drawing/2014/main" id="{277AF226-E4EA-9B4C-B718-52970ABFBF9F}"/>
              </a:ext>
            </a:extLst>
          </p:cNvPr>
          <p:cNvSpPr>
            <a:spLocks noGrp="1"/>
          </p:cNvSpPr>
          <p:nvPr>
            <p:ph type="ftr" sz="quarter" idx="3"/>
          </p:nvPr>
        </p:nvSpPr>
        <p:spPr/>
        <p:txBody>
          <a:bodyPr/>
          <a:lstStyle/>
          <a:p>
            <a:r>
              <a:rPr lang="en-US"/>
              <a:t>INK-CO.COM  |</a:t>
            </a:r>
            <a:endParaRPr lang="en-US" dirty="0"/>
          </a:p>
        </p:txBody>
      </p:sp>
      <p:sp>
        <p:nvSpPr>
          <p:cNvPr id="2" name="Title 1">
            <a:extLst>
              <a:ext uri="{FF2B5EF4-FFF2-40B4-BE49-F238E27FC236}">
                <a16:creationId xmlns:a16="http://schemas.microsoft.com/office/drawing/2014/main" id="{F84295B5-307B-0F4D-A60D-8B2694802DE6}"/>
              </a:ext>
            </a:extLst>
          </p:cNvPr>
          <p:cNvSpPr>
            <a:spLocks noGrp="1"/>
          </p:cNvSpPr>
          <p:nvPr>
            <p:ph type="title"/>
          </p:nvPr>
        </p:nvSpPr>
        <p:spPr/>
        <p:txBody>
          <a:bodyPr/>
          <a:lstStyle/>
          <a:p>
            <a:r>
              <a:rPr lang="en-US" dirty="0"/>
              <a:t>RESEARCH </a:t>
            </a:r>
            <a:br>
              <a:rPr lang="en-US" dirty="0"/>
            </a:br>
            <a:r>
              <a:rPr lang="en-US" dirty="0"/>
              <a:t>AND INTERVIEWS</a:t>
            </a:r>
          </a:p>
        </p:txBody>
      </p:sp>
      <p:grpSp>
        <p:nvGrpSpPr>
          <p:cNvPr id="11" name="Group 10">
            <a:extLst>
              <a:ext uri="{FF2B5EF4-FFF2-40B4-BE49-F238E27FC236}">
                <a16:creationId xmlns:a16="http://schemas.microsoft.com/office/drawing/2014/main" id="{BA7E994D-D2C4-6F45-A13C-59AD16C58C8D}"/>
              </a:ext>
            </a:extLst>
          </p:cNvPr>
          <p:cNvGrpSpPr/>
          <p:nvPr/>
        </p:nvGrpSpPr>
        <p:grpSpPr>
          <a:xfrm>
            <a:off x="1256308" y="1558178"/>
            <a:ext cx="6138067" cy="4267179"/>
            <a:chOff x="2694548" y="1385247"/>
            <a:chExt cx="6138067" cy="4267179"/>
          </a:xfrm>
          <a:effectLst>
            <a:outerShdw blurRad="203200" dist="38100" dir="5400000" algn="ctr" rotWithShape="0">
              <a:srgbClr val="000000">
                <a:alpha val="7000"/>
              </a:srgbClr>
            </a:outerShdw>
          </a:effectLst>
        </p:grpSpPr>
        <p:sp>
          <p:nvSpPr>
            <p:cNvPr id="10" name="Rectangle 9">
              <a:extLst>
                <a:ext uri="{FF2B5EF4-FFF2-40B4-BE49-F238E27FC236}">
                  <a16:creationId xmlns:a16="http://schemas.microsoft.com/office/drawing/2014/main" id="{070076C0-9788-C345-90A5-A58700EB55EB}"/>
                </a:ext>
              </a:extLst>
            </p:cNvPr>
            <p:cNvSpPr/>
            <p:nvPr/>
          </p:nvSpPr>
          <p:spPr>
            <a:xfrm>
              <a:off x="2694548" y="1385247"/>
              <a:ext cx="6138067" cy="426717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7" name="Picture 6">
              <a:extLst>
                <a:ext uri="{FF2B5EF4-FFF2-40B4-BE49-F238E27FC236}">
                  <a16:creationId xmlns:a16="http://schemas.microsoft.com/office/drawing/2014/main" id="{3B5D0FFC-DC73-9D47-BBA7-3FD5079F08A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694548" y="2163026"/>
              <a:ext cx="4108208" cy="34894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a:extLst>
                <a:ext uri="{FF2B5EF4-FFF2-40B4-BE49-F238E27FC236}">
                  <a16:creationId xmlns:a16="http://schemas.microsoft.com/office/drawing/2014/main" id="{FD0A8F5F-7302-4B47-BE7E-A64ADD490D8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488264" y="2515169"/>
              <a:ext cx="2083353" cy="2785114"/>
            </a:xfrm>
            <a:prstGeom prst="rect">
              <a:avLst/>
            </a:prstGeom>
            <a:ln>
              <a:noFill/>
            </a:ln>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4C748AEB-7783-4F4E-B517-CF4CDFD84BDA}"/>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315932" y="1548715"/>
              <a:ext cx="4826794" cy="727049"/>
            </a:xfrm>
            <a:prstGeom prst="rect">
              <a:avLst/>
            </a:prstGeom>
            <a:ln>
              <a:noFill/>
            </a:ln>
          </p:spPr>
          <p:style>
            <a:lnRef idx="2">
              <a:schemeClr val="dk1"/>
            </a:lnRef>
            <a:fillRef idx="1">
              <a:schemeClr val="lt1"/>
            </a:fillRef>
            <a:effectRef idx="0">
              <a:schemeClr val="dk1"/>
            </a:effectRef>
            <a:fontRef idx="minor">
              <a:schemeClr val="dk1"/>
            </a:fontRef>
          </p:style>
        </p:pic>
      </p:grpSp>
      <p:pic>
        <p:nvPicPr>
          <p:cNvPr id="12" name="Picture 11">
            <a:extLst>
              <a:ext uri="{FF2B5EF4-FFF2-40B4-BE49-F238E27FC236}">
                <a16:creationId xmlns:a16="http://schemas.microsoft.com/office/drawing/2014/main" id="{69F35403-3DC9-0840-9FCB-AAAAF6C8C617}"/>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805648" y="931815"/>
            <a:ext cx="7429899" cy="3729060"/>
          </a:xfrm>
          <a:prstGeom prst="rect">
            <a:avLst/>
          </a:prstGeom>
          <a:ln>
            <a:noFill/>
          </a:ln>
          <a:effectLst>
            <a:outerShdw blurRad="203200" dist="38100" dir="5400000" algn="ctr" rotWithShape="0">
              <a:srgbClr val="000000">
                <a:alpha val="7000"/>
              </a:srgbClr>
            </a:outerShdw>
          </a:effectLst>
        </p:spPr>
        <p:style>
          <a:lnRef idx="2">
            <a:schemeClr val="dk1"/>
          </a:lnRef>
          <a:fillRef idx="1">
            <a:schemeClr val="lt1"/>
          </a:fillRef>
          <a:effectRef idx="0">
            <a:schemeClr val="dk1"/>
          </a:effectRef>
          <a:fontRef idx="minor">
            <a:schemeClr val="dk1"/>
          </a:fontRef>
        </p:style>
      </p:pic>
      <p:pic>
        <p:nvPicPr>
          <p:cNvPr id="14" name="Picture 13">
            <a:extLst>
              <a:ext uri="{FF2B5EF4-FFF2-40B4-BE49-F238E27FC236}">
                <a16:creationId xmlns:a16="http://schemas.microsoft.com/office/drawing/2014/main" id="{A0FED80B-971C-CE45-A25C-504A3F8DAF7E}"/>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5963891" y="677157"/>
            <a:ext cx="4496414" cy="4940300"/>
          </a:xfrm>
          <a:prstGeom prst="rect">
            <a:avLst/>
          </a:prstGeom>
          <a:ln>
            <a:noFill/>
          </a:ln>
          <a:effectLst>
            <a:outerShdw blurRad="203200" dist="38100" dir="5400000" algn="ctr" rotWithShape="0">
              <a:srgbClr val="000000">
                <a:alpha val="7000"/>
              </a:srgbClr>
            </a:outerShdw>
          </a:effectLst>
        </p:spPr>
        <p:style>
          <a:lnRef idx="2">
            <a:schemeClr val="dk1"/>
          </a:lnRef>
          <a:fillRef idx="1">
            <a:schemeClr val="lt1"/>
          </a:fillRef>
          <a:effectRef idx="0">
            <a:schemeClr val="dk1"/>
          </a:effectRef>
          <a:fontRef idx="minor">
            <a:schemeClr val="dk1"/>
          </a:fontRef>
        </p:style>
      </p:pic>
      <p:grpSp>
        <p:nvGrpSpPr>
          <p:cNvPr id="18" name="Group 17">
            <a:extLst>
              <a:ext uri="{FF2B5EF4-FFF2-40B4-BE49-F238E27FC236}">
                <a16:creationId xmlns:a16="http://schemas.microsoft.com/office/drawing/2014/main" id="{26036634-72C8-6348-8F08-6C34FBFB5D6A}"/>
              </a:ext>
            </a:extLst>
          </p:cNvPr>
          <p:cNvGrpSpPr/>
          <p:nvPr/>
        </p:nvGrpSpPr>
        <p:grpSpPr>
          <a:xfrm>
            <a:off x="3396278" y="1942472"/>
            <a:ext cx="6156340" cy="3272289"/>
            <a:chOff x="2484101" y="1818606"/>
            <a:chExt cx="6156340" cy="3272289"/>
          </a:xfrm>
          <a:effectLst>
            <a:outerShdw blurRad="203200" dist="38100" dir="5400000" algn="ctr" rotWithShape="0">
              <a:srgbClr val="000000">
                <a:alpha val="7000"/>
              </a:srgbClr>
            </a:outerShdw>
          </a:effectLst>
        </p:grpSpPr>
        <p:pic>
          <p:nvPicPr>
            <p:cNvPr id="16" name="Picture 15">
              <a:extLst>
                <a:ext uri="{FF2B5EF4-FFF2-40B4-BE49-F238E27FC236}">
                  <a16:creationId xmlns:a16="http://schemas.microsoft.com/office/drawing/2014/main" id="{5E78368B-2B1D-B64E-8BB2-B0D6BE8ADC6D}"/>
                </a:ext>
              </a:extLst>
            </p:cNvPr>
            <p:cNvPicPr>
              <a:picLocks noChangeAspect="1"/>
            </p:cNvPicPr>
            <p:nvPr/>
          </p:nvPicPr>
          <p:blipFill>
            <a:blip r:embed="rId8"/>
            <a:stretch>
              <a:fillRect/>
            </a:stretch>
          </p:blipFill>
          <p:spPr>
            <a:xfrm>
              <a:off x="2484101" y="1818606"/>
              <a:ext cx="6156340" cy="3272289"/>
            </a:xfrm>
            <a:prstGeom prst="rect">
              <a:avLst/>
            </a:prstGeom>
            <a:ln>
              <a:noFill/>
            </a:ln>
          </p:spPr>
          <p:style>
            <a:lnRef idx="2">
              <a:schemeClr val="dk1"/>
            </a:lnRef>
            <a:fillRef idx="1">
              <a:schemeClr val="lt1"/>
            </a:fillRef>
            <a:effectRef idx="0">
              <a:schemeClr val="dk1"/>
            </a:effectRef>
            <a:fontRef idx="minor">
              <a:schemeClr val="dk1"/>
            </a:fontRef>
          </p:style>
        </p:pic>
        <p:sp>
          <p:nvSpPr>
            <p:cNvPr id="17" name="Rectangle 16">
              <a:extLst>
                <a:ext uri="{FF2B5EF4-FFF2-40B4-BE49-F238E27FC236}">
                  <a16:creationId xmlns:a16="http://schemas.microsoft.com/office/drawing/2014/main" id="{9F9E4DA0-9A35-3E47-913A-A1652F86D3AE}"/>
                </a:ext>
              </a:extLst>
            </p:cNvPr>
            <p:cNvSpPr/>
            <p:nvPr/>
          </p:nvSpPr>
          <p:spPr>
            <a:xfrm>
              <a:off x="7686674" y="4786313"/>
              <a:ext cx="925191" cy="28688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61975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2">
            <a:extLst>
              <a:ext uri="{FF2B5EF4-FFF2-40B4-BE49-F238E27FC236}">
                <a16:creationId xmlns:a16="http://schemas.microsoft.com/office/drawing/2014/main" id="{9C38FBAE-DBC7-7340-AB5B-BB9E991AD166}"/>
              </a:ext>
            </a:extLst>
          </p:cNvPr>
          <p:cNvSpPr txBox="1">
            <a:spLocks/>
          </p:cNvSpPr>
          <p:nvPr/>
        </p:nvSpPr>
        <p:spPr>
          <a:xfrm>
            <a:off x="2413280" y="2062232"/>
            <a:ext cx="168145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defRPr/>
            </a:pPr>
            <a:r>
              <a:rPr lang="en-US" sz="2400" dirty="0">
                <a:solidFill>
                  <a:srgbClr val="2F2F2E"/>
                </a:solidFill>
              </a:rPr>
              <a:t>Agenda</a:t>
            </a: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lvl="0">
              <a:lnSpc>
                <a:spcPct val="100000"/>
              </a:lnSpc>
              <a:defRPr/>
            </a:pPr>
            <a:endParaRPr lang="en-US" sz="1400" cap="none" dirty="0">
              <a:solidFill>
                <a:srgbClr val="2F2F2E"/>
              </a:solidFill>
              <a:latin typeface="Brandon Grotesque" panose="020B0503020203060202" pitchFamily="34" charset="77"/>
            </a:endParaRPr>
          </a:p>
          <a:p>
            <a:pPr lvl="0">
              <a:lnSpc>
                <a:spcPct val="100000"/>
              </a:lnSpc>
              <a:defRPr/>
            </a:pPr>
            <a:r>
              <a:rPr lang="en-US" sz="1200" cap="none" dirty="0">
                <a:solidFill>
                  <a:srgbClr val="2F2F2E"/>
                </a:solidFill>
                <a:latin typeface="Brandon Grotesque" panose="020B0503020203060202" pitchFamily="34" charset="77"/>
              </a:rPr>
              <a:t>An event lives and dies with its programming. INK will guide you through speaker selection, training, and presentation review.</a:t>
            </a:r>
          </a:p>
        </p:txBody>
      </p:sp>
      <p:sp>
        <p:nvSpPr>
          <p:cNvPr id="36" name="Title 2">
            <a:extLst>
              <a:ext uri="{FF2B5EF4-FFF2-40B4-BE49-F238E27FC236}">
                <a16:creationId xmlns:a16="http://schemas.microsoft.com/office/drawing/2014/main" id="{B3F6E2B9-74C9-9D4F-BEF8-1540AEB2A09F}"/>
              </a:ext>
            </a:extLst>
          </p:cNvPr>
          <p:cNvSpPr txBox="1">
            <a:spLocks/>
          </p:cNvSpPr>
          <p:nvPr/>
        </p:nvSpPr>
        <p:spPr>
          <a:xfrm>
            <a:off x="518617" y="2062232"/>
            <a:ext cx="168145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defRPr/>
            </a:pPr>
            <a:r>
              <a:rPr lang="en-US" sz="2400" dirty="0">
                <a:solidFill>
                  <a:srgbClr val="2F2F2E"/>
                </a:solidFill>
              </a:rPr>
              <a:t>Logistics</a:t>
            </a:r>
            <a:br>
              <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rPr>
            </a:b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lvl="0">
              <a:lnSpc>
                <a:spcPct val="100000"/>
              </a:lnSpc>
              <a:defRPr/>
            </a:pPr>
            <a:r>
              <a:rPr lang="en-US" sz="1200" cap="none" dirty="0">
                <a:solidFill>
                  <a:srgbClr val="2F2F2E"/>
                </a:solidFill>
                <a:latin typeface="Brandon Grotesque" panose="020B0503020203060202" pitchFamily="34" charset="77"/>
              </a:rPr>
              <a:t>Location? Exhibitors? Swag, collateral, branding? General project management? Not a problem. INK can run point for you OR can work hand-in-hand with an event company to ensure your brand shines through. </a:t>
            </a:r>
          </a:p>
        </p:txBody>
      </p:sp>
      <p:cxnSp>
        <p:nvCxnSpPr>
          <p:cNvPr id="37" name="Straight Connector 36">
            <a:extLst>
              <a:ext uri="{FF2B5EF4-FFF2-40B4-BE49-F238E27FC236}">
                <a16:creationId xmlns:a16="http://schemas.microsoft.com/office/drawing/2014/main" id="{AF92E181-FECD-CB44-B37F-EDEFCC0659EC}"/>
              </a:ext>
            </a:extLst>
          </p:cNvPr>
          <p:cNvCxnSpPr>
            <a:cxnSpLocks/>
          </p:cNvCxnSpPr>
          <p:nvPr/>
        </p:nvCxnSpPr>
        <p:spPr>
          <a:xfrm>
            <a:off x="518616" y="2594175"/>
            <a:ext cx="18921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1365A8D-BBB3-F540-BF93-872C5716A575}"/>
              </a:ext>
            </a:extLst>
          </p:cNvPr>
          <p:cNvCxnSpPr>
            <a:cxnSpLocks/>
          </p:cNvCxnSpPr>
          <p:nvPr/>
        </p:nvCxnSpPr>
        <p:spPr>
          <a:xfrm>
            <a:off x="2413279" y="2594175"/>
            <a:ext cx="18921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9" name="Title 2">
            <a:extLst>
              <a:ext uri="{FF2B5EF4-FFF2-40B4-BE49-F238E27FC236}">
                <a16:creationId xmlns:a16="http://schemas.microsoft.com/office/drawing/2014/main" id="{D8E38891-BB30-D04B-AE57-A0D7FC851A47}"/>
              </a:ext>
            </a:extLst>
          </p:cNvPr>
          <p:cNvSpPr txBox="1">
            <a:spLocks/>
          </p:cNvSpPr>
          <p:nvPr/>
        </p:nvSpPr>
        <p:spPr>
          <a:xfrm>
            <a:off x="4310828" y="2062232"/>
            <a:ext cx="1679486"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defRPr/>
            </a:pPr>
            <a:r>
              <a:rPr lang="en-US" sz="2400" dirty="0">
                <a:solidFill>
                  <a:srgbClr val="2F2F2E"/>
                </a:solidFill>
              </a:rPr>
              <a:t>Research</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lvl="0">
              <a:lnSpc>
                <a:spcPct val="100000"/>
              </a:lnSpc>
              <a:defRPr/>
            </a:pPr>
            <a:r>
              <a:rPr lang="en-US" sz="1200" cap="none" dirty="0">
                <a:solidFill>
                  <a:srgbClr val="2F2F2E"/>
                </a:solidFill>
                <a:latin typeface="Brandon Grotesque" panose="020B0503020203060202" pitchFamily="34" charset="77"/>
              </a:rPr>
              <a:t>Sure, you can reveal some juicy news in a keynote, but more importantly, we will ensure your narrative informs the entire conference and lives beyond the event walls. </a:t>
            </a:r>
          </a:p>
        </p:txBody>
      </p:sp>
      <p:cxnSp>
        <p:nvCxnSpPr>
          <p:cNvPr id="40" name="Straight Connector 39">
            <a:extLst>
              <a:ext uri="{FF2B5EF4-FFF2-40B4-BE49-F238E27FC236}">
                <a16:creationId xmlns:a16="http://schemas.microsoft.com/office/drawing/2014/main" id="{D68A5CF4-411F-9B48-A5FB-6CBC3CE544EC}"/>
              </a:ext>
            </a:extLst>
          </p:cNvPr>
          <p:cNvCxnSpPr>
            <a:cxnSpLocks/>
          </p:cNvCxnSpPr>
          <p:nvPr/>
        </p:nvCxnSpPr>
        <p:spPr>
          <a:xfrm>
            <a:off x="4310827" y="2594175"/>
            <a:ext cx="18921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1" name="Title 2">
            <a:extLst>
              <a:ext uri="{FF2B5EF4-FFF2-40B4-BE49-F238E27FC236}">
                <a16:creationId xmlns:a16="http://schemas.microsoft.com/office/drawing/2014/main" id="{801BBF3D-BB8F-174E-B929-1CC51BDEC50A}"/>
              </a:ext>
            </a:extLst>
          </p:cNvPr>
          <p:cNvSpPr txBox="1">
            <a:spLocks/>
          </p:cNvSpPr>
          <p:nvPr/>
        </p:nvSpPr>
        <p:spPr>
          <a:xfrm>
            <a:off x="8097269" y="2062232"/>
            <a:ext cx="169521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defRPr/>
            </a:pPr>
            <a:r>
              <a:rPr lang="en-US" sz="2400" dirty="0">
                <a:solidFill>
                  <a:srgbClr val="2F2F2E"/>
                </a:solidFill>
              </a:rPr>
              <a:t>Media relations</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lvl="0">
              <a:lnSpc>
                <a:spcPct val="100000"/>
              </a:lnSpc>
              <a:defRPr/>
            </a:pPr>
            <a:r>
              <a:rPr lang="en-US" sz="1200" cap="none" dirty="0">
                <a:solidFill>
                  <a:srgbClr val="2F2F2E"/>
                </a:solidFill>
                <a:latin typeface="Brandon Grotesque" panose="020B0503020203060202" pitchFamily="34" charset="77"/>
              </a:rPr>
              <a:t>A single event alone will not control the news cycle. We will partner, pre-brief, set-up reviews, week-of/day-of pitch and facilitate to ensure </a:t>
            </a:r>
            <a:r>
              <a:rPr lang="en-US" sz="1200" cap="none" dirty="0" err="1">
                <a:solidFill>
                  <a:srgbClr val="2F2F2E"/>
                </a:solidFill>
                <a:latin typeface="Brandon Grotesque" panose="020B0503020203060202" pitchFamily="34" charset="77"/>
              </a:rPr>
              <a:t>SiFive</a:t>
            </a:r>
            <a:r>
              <a:rPr lang="en-US" sz="1200" cap="none" dirty="0">
                <a:solidFill>
                  <a:srgbClr val="2F2F2E"/>
                </a:solidFill>
                <a:latin typeface="Brandon Grotesque" panose="020B0503020203060202" pitchFamily="34" charset="77"/>
              </a:rPr>
              <a:t> owns the news cycle. </a:t>
            </a:r>
          </a:p>
        </p:txBody>
      </p:sp>
      <p:sp>
        <p:nvSpPr>
          <p:cNvPr id="42" name="Title 2">
            <a:extLst>
              <a:ext uri="{FF2B5EF4-FFF2-40B4-BE49-F238E27FC236}">
                <a16:creationId xmlns:a16="http://schemas.microsoft.com/office/drawing/2014/main" id="{6EEF6F45-9054-0741-AE62-BD3EF2B14686}"/>
              </a:ext>
            </a:extLst>
          </p:cNvPr>
          <p:cNvSpPr txBox="1">
            <a:spLocks/>
          </p:cNvSpPr>
          <p:nvPr/>
        </p:nvSpPr>
        <p:spPr>
          <a:xfrm>
            <a:off x="6218724" y="2062232"/>
            <a:ext cx="1679484"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defRPr/>
            </a:pPr>
            <a:r>
              <a:rPr lang="en-US" sz="2400" dirty="0">
                <a:solidFill>
                  <a:srgbClr val="2F2F2E"/>
                </a:solidFill>
              </a:rPr>
              <a:t>Registration</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lvl="0">
              <a:lnSpc>
                <a:spcPct val="100000"/>
              </a:lnSpc>
              <a:defRPr/>
            </a:pPr>
            <a:r>
              <a:rPr lang="en-US" sz="1200" cap="none" dirty="0">
                <a:solidFill>
                  <a:srgbClr val="2F2F2E"/>
                </a:solidFill>
                <a:latin typeface="Brandon Grotesque" panose="020B0503020203060202" pitchFamily="34" charset="77"/>
              </a:rPr>
              <a:t>The right mix of partners, developers, media, analysts, influencers, investors, and employees– if you let us help you build it, we will make them come. </a:t>
            </a:r>
          </a:p>
        </p:txBody>
      </p:sp>
      <p:cxnSp>
        <p:nvCxnSpPr>
          <p:cNvPr id="43" name="Straight Connector 42">
            <a:extLst>
              <a:ext uri="{FF2B5EF4-FFF2-40B4-BE49-F238E27FC236}">
                <a16:creationId xmlns:a16="http://schemas.microsoft.com/office/drawing/2014/main" id="{CF193A21-8E16-794D-B432-8E87B492A55A}"/>
              </a:ext>
            </a:extLst>
          </p:cNvPr>
          <p:cNvCxnSpPr>
            <a:cxnSpLocks/>
          </p:cNvCxnSpPr>
          <p:nvPr/>
        </p:nvCxnSpPr>
        <p:spPr>
          <a:xfrm>
            <a:off x="6218723" y="2594175"/>
            <a:ext cx="18921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566025E-30FB-374A-8D3C-101FF18A8B7C}"/>
              </a:ext>
            </a:extLst>
          </p:cNvPr>
          <p:cNvCxnSpPr>
            <a:cxnSpLocks/>
          </p:cNvCxnSpPr>
          <p:nvPr/>
        </p:nvCxnSpPr>
        <p:spPr>
          <a:xfrm>
            <a:off x="8097268" y="2594175"/>
            <a:ext cx="18921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5" name="Title 2">
            <a:extLst>
              <a:ext uri="{FF2B5EF4-FFF2-40B4-BE49-F238E27FC236}">
                <a16:creationId xmlns:a16="http://schemas.microsoft.com/office/drawing/2014/main" id="{9DFA65A5-0ACF-E845-9511-AAAA1BFDE0E7}"/>
              </a:ext>
            </a:extLst>
          </p:cNvPr>
          <p:cNvSpPr txBox="1">
            <a:spLocks/>
          </p:cNvSpPr>
          <p:nvPr/>
        </p:nvSpPr>
        <p:spPr>
          <a:xfrm>
            <a:off x="9991934" y="2062232"/>
            <a:ext cx="1681448"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defRPr/>
            </a:pPr>
            <a:r>
              <a:rPr lang="en-US" sz="2400" dirty="0">
                <a:solidFill>
                  <a:srgbClr val="2F2F2E"/>
                </a:solidFill>
              </a:rPr>
              <a:t>Digital comms </a:t>
            </a:r>
            <a:endParaRPr kumimoji="0" lang="en-US" sz="2400" b="0" i="0" u="none" strike="noStrike" kern="1200" cap="all" spc="0" normalizeH="0" baseline="0" noProof="0" dirty="0">
              <a:ln>
                <a:noFill/>
              </a:ln>
              <a:solidFill>
                <a:srgbClr val="2F2F2E"/>
              </a:solidFill>
              <a:effectLst/>
              <a:uLnTx/>
              <a:uFillTx/>
              <a:latin typeface="League Gothic"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lvl="0">
              <a:lnSpc>
                <a:spcPct val="100000"/>
              </a:lnSpc>
              <a:defRPr/>
            </a:pPr>
            <a:r>
              <a:rPr lang="en-US" sz="1200" cap="none" dirty="0">
                <a:solidFill>
                  <a:srgbClr val="2F2F2E"/>
                </a:solidFill>
                <a:latin typeface="Brandon Grotesque" panose="020B0503020203060202" pitchFamily="34" charset="77"/>
              </a:rPr>
              <a:t>Before, during and after – social media and digital advertising are essential to  promoting your event, extending your reach, and amplifying your message. </a:t>
            </a:r>
          </a:p>
        </p:txBody>
      </p:sp>
      <p:cxnSp>
        <p:nvCxnSpPr>
          <p:cNvPr id="46" name="Straight Connector 45">
            <a:extLst>
              <a:ext uri="{FF2B5EF4-FFF2-40B4-BE49-F238E27FC236}">
                <a16:creationId xmlns:a16="http://schemas.microsoft.com/office/drawing/2014/main" id="{03691A62-715D-A340-A722-5C6E8B92D8C5}"/>
              </a:ext>
            </a:extLst>
          </p:cNvPr>
          <p:cNvCxnSpPr>
            <a:cxnSpLocks/>
          </p:cNvCxnSpPr>
          <p:nvPr/>
        </p:nvCxnSpPr>
        <p:spPr>
          <a:xfrm>
            <a:off x="9991933" y="2594175"/>
            <a:ext cx="180767"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8824DFE8-1469-5745-8EB0-9408CD825D2E}"/>
              </a:ext>
            </a:extLst>
          </p:cNvPr>
          <p:cNvSpPr>
            <a:spLocks noGrp="1"/>
          </p:cNvSpPr>
          <p:nvPr>
            <p:ph type="title"/>
          </p:nvPr>
        </p:nvSpPr>
        <p:spPr/>
        <p:txBody>
          <a:bodyPr/>
          <a:lstStyle/>
          <a:p>
            <a:pPr lvl="0"/>
            <a:r>
              <a:rPr lang="en-US" dirty="0"/>
              <a:t>INK EVENT</a:t>
            </a:r>
            <a:br>
              <a:rPr lang="en-US" dirty="0"/>
            </a:br>
            <a:r>
              <a:rPr lang="en-US" dirty="0"/>
              <a:t>SUPPORT</a:t>
            </a:r>
          </a:p>
        </p:txBody>
      </p:sp>
      <p:sp>
        <p:nvSpPr>
          <p:cNvPr id="5" name="Text Placeholder 4">
            <a:extLst>
              <a:ext uri="{FF2B5EF4-FFF2-40B4-BE49-F238E27FC236}">
                <a16:creationId xmlns:a16="http://schemas.microsoft.com/office/drawing/2014/main" id="{3375A149-240D-F34D-A4E7-9D80C99FE59B}"/>
              </a:ext>
            </a:extLst>
          </p:cNvPr>
          <p:cNvSpPr>
            <a:spLocks noGrp="1"/>
          </p:cNvSpPr>
          <p:nvPr>
            <p:ph type="body" idx="1"/>
          </p:nvPr>
        </p:nvSpPr>
        <p:spPr>
          <a:xfrm>
            <a:off x="4884224" y="789888"/>
            <a:ext cx="5813004" cy="782369"/>
          </a:xfrm>
        </p:spPr>
        <p:txBody>
          <a:bodyPr/>
          <a:lstStyle/>
          <a:p>
            <a:r>
              <a:rPr lang="en-US" dirty="0"/>
              <a:t> We know that </a:t>
            </a:r>
            <a:r>
              <a:rPr lang="en-US" dirty="0" err="1"/>
              <a:t>SiFive</a:t>
            </a:r>
            <a:r>
              <a:rPr lang="en-US" dirty="0"/>
              <a:t> is planning to host a developer summit in the near future. We’ve done it before and are ready to help bring your event to life. We’ll plan to provide a separate scope once we have more specific details about what you have in mind.</a:t>
            </a:r>
          </a:p>
        </p:txBody>
      </p:sp>
      <p:cxnSp>
        <p:nvCxnSpPr>
          <p:cNvPr id="24" name="Straight Connector 23">
            <a:extLst>
              <a:ext uri="{FF2B5EF4-FFF2-40B4-BE49-F238E27FC236}">
                <a16:creationId xmlns:a16="http://schemas.microsoft.com/office/drawing/2014/main" id="{96087BD2-E057-E843-A276-52A4C64E40F7}"/>
              </a:ext>
            </a:extLst>
          </p:cNvPr>
          <p:cNvCxnSpPr/>
          <p:nvPr/>
        </p:nvCxnSpPr>
        <p:spPr>
          <a:xfrm>
            <a:off x="238782" y="4751416"/>
            <a:ext cx="1170977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8FD6D36B-DD85-3348-A0C8-69AF15E12E8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25618" y="5068624"/>
            <a:ext cx="1666667" cy="791930"/>
          </a:xfrm>
          <a:prstGeom prst="rect">
            <a:avLst/>
          </a:prstGeom>
        </p:spPr>
      </p:pic>
      <p:pic>
        <p:nvPicPr>
          <p:cNvPr id="3" name="Picture 2">
            <a:extLst>
              <a:ext uri="{FF2B5EF4-FFF2-40B4-BE49-F238E27FC236}">
                <a16:creationId xmlns:a16="http://schemas.microsoft.com/office/drawing/2014/main" id="{9B99AAD3-9798-DD4D-A42F-23D0731A2912}"/>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436636" y="4976823"/>
            <a:ext cx="3043919" cy="1061210"/>
          </a:xfrm>
          <a:prstGeom prst="rect">
            <a:avLst/>
          </a:prstGeom>
        </p:spPr>
      </p:pic>
      <p:pic>
        <p:nvPicPr>
          <p:cNvPr id="6" name="Picture 5">
            <a:extLst>
              <a:ext uri="{FF2B5EF4-FFF2-40B4-BE49-F238E27FC236}">
                <a16:creationId xmlns:a16="http://schemas.microsoft.com/office/drawing/2014/main" id="{EE5548AC-A6A6-5A49-A63C-B1ED7A269A34}"/>
              </a:ext>
            </a:extLst>
          </p:cNvPr>
          <p:cNvPicPr>
            <a:picLocks noChangeAspect="1"/>
          </p:cNvPicPr>
          <p:nvPr/>
        </p:nvPicPr>
        <p:blipFill>
          <a:blip r:embed="rId5"/>
          <a:stretch>
            <a:fillRect/>
          </a:stretch>
        </p:blipFill>
        <p:spPr>
          <a:xfrm>
            <a:off x="6093671" y="5060812"/>
            <a:ext cx="1907894" cy="932196"/>
          </a:xfrm>
          <a:prstGeom prst="rect">
            <a:avLst/>
          </a:prstGeom>
        </p:spPr>
      </p:pic>
      <p:pic>
        <p:nvPicPr>
          <p:cNvPr id="7" name="Picture 6">
            <a:extLst>
              <a:ext uri="{FF2B5EF4-FFF2-40B4-BE49-F238E27FC236}">
                <a16:creationId xmlns:a16="http://schemas.microsoft.com/office/drawing/2014/main" id="{0B8C2FCF-6612-EA40-99D6-AC8D8A6C2F4C}"/>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8614681" y="5193342"/>
            <a:ext cx="3043919" cy="667212"/>
          </a:xfrm>
          <a:prstGeom prst="rect">
            <a:avLst/>
          </a:prstGeom>
        </p:spPr>
      </p:pic>
      <p:sp>
        <p:nvSpPr>
          <p:cNvPr id="21" name="Slide Number Placeholder 1">
            <a:extLst>
              <a:ext uri="{FF2B5EF4-FFF2-40B4-BE49-F238E27FC236}">
                <a16:creationId xmlns:a16="http://schemas.microsoft.com/office/drawing/2014/main" id="{424D73E0-B8A2-2642-9ED5-3EFFBEBB935E}"/>
              </a:ext>
            </a:extLst>
          </p:cNvPr>
          <p:cNvSpPr>
            <a:spLocks noGrp="1"/>
          </p:cNvSpPr>
          <p:nvPr>
            <p:ph type="sldNum" sz="quarter" idx="12"/>
          </p:nvPr>
        </p:nvSpPr>
        <p:spPr>
          <a:xfrm>
            <a:off x="1432032" y="6437781"/>
            <a:ext cx="1078769" cy="270892"/>
          </a:xfrm>
        </p:spPr>
        <p:txBody>
          <a:bodyPr/>
          <a:lstStyle/>
          <a:p>
            <a:fld id="{B15A4BD5-B51F-9048-892F-7599ACE81F82}" type="slidenum">
              <a:rPr lang="en-US" smtClean="0"/>
              <a:pPr/>
              <a:t>96</a:t>
            </a:fld>
            <a:endParaRPr lang="en-US"/>
          </a:p>
        </p:txBody>
      </p:sp>
      <p:sp>
        <p:nvSpPr>
          <p:cNvPr id="22" name="Footer Placeholder 2">
            <a:extLst>
              <a:ext uri="{FF2B5EF4-FFF2-40B4-BE49-F238E27FC236}">
                <a16:creationId xmlns:a16="http://schemas.microsoft.com/office/drawing/2014/main" id="{CCCD8C7E-586C-E849-A5BC-3CB1A8F5BC47}"/>
              </a:ext>
            </a:extLst>
          </p:cNvPr>
          <p:cNvSpPr>
            <a:spLocks noGrp="1"/>
          </p:cNvSpPr>
          <p:nvPr>
            <p:ph type="ftr" sz="quarter" idx="3"/>
          </p:nvPr>
        </p:nvSpPr>
        <p:spPr>
          <a:xfrm>
            <a:off x="518617" y="6380280"/>
            <a:ext cx="949965" cy="365125"/>
          </a:xfrm>
        </p:spPr>
        <p:txBody>
          <a:bodyPr/>
          <a:lstStyle/>
          <a:p>
            <a:r>
              <a:rPr lang="en-US" dirty="0"/>
              <a:t>INK-CO.COM  |</a:t>
            </a:r>
          </a:p>
        </p:txBody>
      </p:sp>
      <p:sp>
        <p:nvSpPr>
          <p:cNvPr id="8" name="Rectangle 7">
            <a:extLst>
              <a:ext uri="{FF2B5EF4-FFF2-40B4-BE49-F238E27FC236}">
                <a16:creationId xmlns:a16="http://schemas.microsoft.com/office/drawing/2014/main" id="{93524566-03F4-764E-8759-E0EA2622F2F7}"/>
              </a:ext>
            </a:extLst>
          </p:cNvPr>
          <p:cNvSpPr/>
          <p:nvPr/>
        </p:nvSpPr>
        <p:spPr>
          <a:xfrm>
            <a:off x="2200067" y="539443"/>
            <a:ext cx="4207875" cy="16604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to be more generic, add some context around digital events (or maybe separate slide?)</a:t>
            </a:r>
          </a:p>
        </p:txBody>
      </p:sp>
    </p:spTree>
    <p:extLst>
      <p:ext uri="{BB962C8B-B14F-4D97-AF65-F5344CB8AC3E}">
        <p14:creationId xmlns:p14="http://schemas.microsoft.com/office/powerpoint/2010/main" val="4206961958"/>
      </p:ext>
    </p:extLst>
  </p:cSld>
  <p:clrMapOvr>
    <a:masterClrMapping/>
  </p:clrMapOvr>
</p:sld>
</file>

<file path=ppt/theme/theme1.xml><?xml version="1.0" encoding="utf-8"?>
<a:theme xmlns:a="http://schemas.openxmlformats.org/drawingml/2006/main" name="INK Template">
  <a:themeElements>
    <a:clrScheme name="INK">
      <a:dk1>
        <a:srgbClr val="2F2F2E"/>
      </a:dk1>
      <a:lt1>
        <a:srgbClr val="FFFFFF"/>
      </a:lt1>
      <a:dk2>
        <a:srgbClr val="757575"/>
      </a:dk2>
      <a:lt2>
        <a:srgbClr val="E7E6E6"/>
      </a:lt2>
      <a:accent1>
        <a:srgbClr val="1E5749"/>
      </a:accent1>
      <a:accent2>
        <a:srgbClr val="268268"/>
      </a:accent2>
      <a:accent3>
        <a:srgbClr val="289A77"/>
      </a:accent3>
      <a:accent4>
        <a:srgbClr val="23B280"/>
      </a:accent4>
      <a:accent5>
        <a:srgbClr val="57D096"/>
      </a:accent5>
      <a:accent6>
        <a:srgbClr val="88DBA8"/>
      </a:accent6>
      <a:hlink>
        <a:srgbClr val="23B280"/>
      </a:hlink>
      <a:folHlink>
        <a:srgbClr val="1E5749"/>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2" id="{90E25A22-ECF2-0B4C-A98D-117AD1DC63D5}" vid="{6341EA62-B841-F541-8AEB-1FD7F1DCA2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INK Template</Template>
  <TotalTime>16996</TotalTime>
  <Words>10260</Words>
  <Application>Microsoft Macintosh PowerPoint</Application>
  <PresentationFormat>Widescreen</PresentationFormat>
  <Paragraphs>1225</Paragraphs>
  <Slides>96</Slides>
  <Notes>66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96</vt:i4>
      </vt:variant>
    </vt:vector>
  </HeadingPairs>
  <TitlesOfParts>
    <vt:vector size="104" baseType="lpstr">
      <vt:lpstr>Arial</vt:lpstr>
      <vt:lpstr>Brandon Grotesque</vt:lpstr>
      <vt:lpstr>Brandon Grotesque Light</vt:lpstr>
      <vt:lpstr>Calibri</vt:lpstr>
      <vt:lpstr>Helvetica Neue LT Std 55 Roman</vt:lpstr>
      <vt:lpstr>League Gothic</vt:lpstr>
      <vt:lpstr>Roboto</vt:lpstr>
      <vt:lpstr>INK Template</vt:lpstr>
      <vt:lpstr>INK Template Deck | 2020</vt:lpstr>
      <vt:lpstr>Typography styles</vt:lpstr>
      <vt:lpstr>PowerPoint Presentation</vt:lpstr>
      <vt:lpstr>PowerPoint Presentation</vt:lpstr>
      <vt:lpstr>We’re ink.</vt:lpstr>
      <vt:lpstr>Meet OUR leadership</vt:lpstr>
      <vt:lpstr>A leader in tech PR        A great place to work</vt:lpstr>
      <vt:lpstr>Our  services</vt:lpstr>
      <vt:lpstr>Our industry Expertise</vt:lpstr>
      <vt:lpstr>A few of our  client partners</vt:lpstr>
      <vt:lpstr>We’re in the Business of Value Creation.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We’re ink.</vt:lpstr>
      <vt:lpstr>PR + MARKETING for Technology Companies</vt:lpstr>
      <vt:lpstr>What we can do  for you</vt:lpstr>
      <vt:lpstr>PowerPoint Presentation</vt:lpstr>
      <vt:lpstr>Meet INK’s leadership</vt:lpstr>
      <vt:lpstr>A leader in tech PR        A great place to work</vt:lpstr>
      <vt:lpstr>PowerPoint Presentation</vt:lpstr>
      <vt:lpstr>PowerPoint Presentation</vt:lpstr>
      <vt:lpstr>[key finding]</vt:lpstr>
      <vt:lpstr>[High level strategy]</vt:lpstr>
      <vt:lpstr>program overview</vt:lpstr>
      <vt:lpstr>Who you  need to know</vt:lpstr>
      <vt:lpstr>Program Overview: Q1 2020 – Q2 2020</vt:lpstr>
      <vt:lpstr>PowerPoint Presentation</vt:lpstr>
      <vt:lpstr>Sample program  calendar 2020</vt:lpstr>
      <vt:lpstr>Getting  started</vt:lpstr>
      <vt:lpstr>Meet your INK TEAM</vt:lpstr>
      <vt:lpstr>Your Team </vt:lpstr>
      <vt:lpstr>We’re in the Business of Value Creation.</vt:lpstr>
      <vt:lpstr>Our pricing -  How we bill</vt:lpstr>
      <vt:lpstr>Our Pricing - breakdown of 20K monthly budget</vt:lpstr>
      <vt:lpstr>Our pricing –  COST BREAKDOWN</vt:lpstr>
      <vt:lpstr>PowerPoint Presentation</vt:lpstr>
      <vt:lpstr>Our approach  strategy pillars</vt:lpstr>
      <vt:lpstr>Our approach  integrated campaigns</vt:lpstr>
      <vt:lpstr>Our approach measurement </vt:lpstr>
      <vt:lpstr>More tools at  our fingertips </vt:lpstr>
      <vt:lpstr>Our approach creative problem-solving</vt:lpstr>
      <vt:lpstr>Our approach  Media Relations</vt:lpstr>
      <vt:lpstr>Our approach THOUGHT LEADERSHIP</vt:lpstr>
      <vt:lpstr>Our approach  social + digital</vt:lpstr>
      <vt:lpstr>PowerPoint Presentation</vt:lpstr>
      <vt:lpstr>Choosing the right  client partnerships</vt:lpstr>
      <vt:lpstr>THINGS you should LOOK  FOR IN AN AGENCY PARTNER</vt:lpstr>
      <vt:lpstr>PowerPoint Presentation</vt:lpstr>
      <vt:lpstr>Case Studies</vt:lpstr>
      <vt:lpstr>PowerPoint Presentation</vt:lpstr>
      <vt:lpstr>PowerPoint Presentation</vt:lpstr>
      <vt:lpstr>PowerPoint Presentation</vt:lpstr>
      <vt:lpstr>We’re INK.</vt:lpstr>
      <vt:lpstr>Transform your b2b marketing with a human-to-human mindset.</vt:lpstr>
      <vt:lpstr>We power creative intuition with data-driven insights to help you reach what’s next.</vt:lpstr>
      <vt:lpstr>When change is the only constant, you need a partner who leads in real time.</vt:lpstr>
      <vt:lpstr>PowerPoint Presentation</vt:lpstr>
      <vt:lpstr>PR + MARKETING for Technology Companies</vt:lpstr>
      <vt:lpstr>A few of our  client partners</vt:lpstr>
      <vt:lpstr>Industry landscape</vt:lpstr>
      <vt:lpstr>[program element x  case study slide]</vt:lpstr>
      <vt:lpstr>We’re in the Business of Value Creation.</vt:lpstr>
      <vt:lpstr>PowerPoint Presentation</vt:lpstr>
      <vt:lpstr>PowerPoint Presentation</vt:lpstr>
      <vt:lpstr>Transform your  b2b marketing with a human-to-human mindset</vt:lpstr>
      <vt:lpstr>WE LEAD GLOBALLY FROM YOUR BACKYARD</vt:lpstr>
      <vt:lpstr>INK integrated communications program model</vt:lpstr>
      <vt:lpstr>HOW WE  SHOW VALUE</vt:lpstr>
      <vt:lpstr>Messaging  Workshop</vt:lpstr>
      <vt:lpstr>Repeatable process + Added value</vt:lpstr>
      <vt:lpstr>PowerPoint Presentation</vt:lpstr>
      <vt:lpstr>PowerPoint Presentation</vt:lpstr>
      <vt:lpstr>BRAND  FRAMEWORK</vt:lpstr>
      <vt:lpstr>PowerPoint Presentation</vt:lpstr>
      <vt:lpstr>PowerPoint Presentation</vt:lpstr>
      <vt:lpstr>PowerPoint Presentation</vt:lpstr>
      <vt:lpstr>sanctus est Lorem ipsum dolor sit amet</vt:lpstr>
      <vt:lpstr>sanctus est Lorem ipsum dolor sit amet</vt:lpstr>
      <vt:lpstr>sanctus est Lorem ipsum dolor sit amet</vt:lpstr>
      <vt:lpstr>sanctus est Lorem ipsum dolor sit amet</vt:lpstr>
      <vt:lpstr>sanctus est Lorem ipsum dolor sit amet</vt:lpstr>
      <vt:lpstr>sanctus est Lorem ipsum dolor sit amet</vt:lpstr>
      <vt:lpstr>sanctus est Lorem ipsum dolor sit amet</vt:lpstr>
      <vt:lpstr>sanctus est Lorem ipsum dolor sit amet</vt:lpstr>
      <vt:lpstr>sanctus est Lorem ipsum dolor sit amet</vt:lpstr>
      <vt:lpstr>sanctus est Lorem ipsum dolor sit amet</vt:lpstr>
      <vt:lpstr>PowerPoint Presentation</vt:lpstr>
      <vt:lpstr>PowerPoint Presentation</vt:lpstr>
      <vt:lpstr>PowerPoint Presentation</vt:lpstr>
      <vt:lpstr>RESEARCH  AND INTERVIEWS</vt:lpstr>
      <vt:lpstr>INK EVENT SUPPORT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Barkan</dc:creator>
  <cp:lastModifiedBy>Abby O'Connor</cp:lastModifiedBy>
  <cp:revision>237</cp:revision>
  <cp:lastPrinted>2018-08-30T20:54:15Z</cp:lastPrinted>
  <dcterms:created xsi:type="dcterms:W3CDTF">2019-03-20T18:31:55Z</dcterms:created>
  <dcterms:modified xsi:type="dcterms:W3CDTF">2020-06-16T14:14:40Z</dcterms:modified>
</cp:coreProperties>
</file>